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2"/>
  </p:notesMasterIdLst>
  <p:sldIdLst>
    <p:sldId id="256" r:id="rId2"/>
    <p:sldId id="257" r:id="rId3"/>
    <p:sldId id="259"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258" r:id="rId71"/>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26"/>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EC372C-9A54-41D5-9B7B-43AA9425E8EC}" type="datetimeFigureOut">
              <a:rPr lang="es-CO" smtClean="0"/>
              <a:t>14/08/2024</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21A47F-272E-49D7-A019-BBAB7EC25FA1}" type="slidenum">
              <a:rPr lang="es-CO" smtClean="0"/>
              <a:t>‹Nº›</a:t>
            </a:fld>
            <a:endParaRPr lang="es-CO"/>
          </a:p>
        </p:txBody>
      </p:sp>
    </p:spTree>
    <p:extLst>
      <p:ext uri="{BB962C8B-B14F-4D97-AF65-F5344CB8AC3E}">
        <p14:creationId xmlns:p14="http://schemas.microsoft.com/office/powerpoint/2010/main" val="37858547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B221A47F-272E-49D7-A019-BBAB7EC25FA1}" type="slidenum">
              <a:rPr lang="es-CO" smtClean="0"/>
              <a:t>12</a:t>
            </a:fld>
            <a:endParaRPr lang="es-CO"/>
          </a:p>
        </p:txBody>
      </p:sp>
    </p:spTree>
    <p:extLst>
      <p:ext uri="{BB962C8B-B14F-4D97-AF65-F5344CB8AC3E}">
        <p14:creationId xmlns:p14="http://schemas.microsoft.com/office/powerpoint/2010/main" val="679937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B221A47F-272E-49D7-A019-BBAB7EC25FA1}" type="slidenum">
              <a:rPr lang="es-CO" smtClean="0"/>
              <a:t>26</a:t>
            </a:fld>
            <a:endParaRPr lang="es-CO"/>
          </a:p>
        </p:txBody>
      </p:sp>
    </p:spTree>
    <p:extLst>
      <p:ext uri="{BB962C8B-B14F-4D97-AF65-F5344CB8AC3E}">
        <p14:creationId xmlns:p14="http://schemas.microsoft.com/office/powerpoint/2010/main" val="4056258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B221A47F-272E-49D7-A019-BBAB7EC25FA1}" type="slidenum">
              <a:rPr lang="es-CO" smtClean="0"/>
              <a:t>31</a:t>
            </a:fld>
            <a:endParaRPr lang="es-CO"/>
          </a:p>
        </p:txBody>
      </p:sp>
    </p:spTree>
    <p:extLst>
      <p:ext uri="{BB962C8B-B14F-4D97-AF65-F5344CB8AC3E}">
        <p14:creationId xmlns:p14="http://schemas.microsoft.com/office/powerpoint/2010/main" val="1282568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B221A47F-272E-49D7-A019-BBAB7EC25FA1}" type="slidenum">
              <a:rPr lang="es-CO" smtClean="0"/>
              <a:t>33</a:t>
            </a:fld>
            <a:endParaRPr lang="es-CO"/>
          </a:p>
        </p:txBody>
      </p:sp>
    </p:spTree>
    <p:extLst>
      <p:ext uri="{BB962C8B-B14F-4D97-AF65-F5344CB8AC3E}">
        <p14:creationId xmlns:p14="http://schemas.microsoft.com/office/powerpoint/2010/main" val="387871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99E21BF-FD0C-CDF3-DDFB-9370FC8637C0}"/>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CO"/>
          </a:p>
        </p:txBody>
      </p:sp>
      <p:sp>
        <p:nvSpPr>
          <p:cNvPr id="3" name="Subtítulo 2">
            <a:extLst>
              <a:ext uri="{FF2B5EF4-FFF2-40B4-BE49-F238E27FC236}">
                <a16:creationId xmlns:a16="http://schemas.microsoft.com/office/drawing/2014/main" id="{58CBF29E-4839-B5F9-AA3A-E696FD7EA3A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CO"/>
          </a:p>
        </p:txBody>
      </p:sp>
      <p:sp>
        <p:nvSpPr>
          <p:cNvPr id="4" name="Marcador de fecha 3">
            <a:extLst>
              <a:ext uri="{FF2B5EF4-FFF2-40B4-BE49-F238E27FC236}">
                <a16:creationId xmlns:a16="http://schemas.microsoft.com/office/drawing/2014/main" id="{A81FAE2F-9281-EDB2-E8DD-118C6D961D2A}"/>
              </a:ext>
            </a:extLst>
          </p:cNvPr>
          <p:cNvSpPr>
            <a:spLocks noGrp="1"/>
          </p:cNvSpPr>
          <p:nvPr>
            <p:ph type="dt" sz="half" idx="10"/>
          </p:nvPr>
        </p:nvSpPr>
        <p:spPr/>
        <p:txBody>
          <a:bodyPr/>
          <a:lstStyle/>
          <a:p>
            <a:fld id="{3ED7E1FD-9693-8D4E-AA49-9000ED008696}" type="datetimeFigureOut">
              <a:rPr lang="es-CO" smtClean="0"/>
              <a:t>14/08/2024</a:t>
            </a:fld>
            <a:endParaRPr lang="es-CO"/>
          </a:p>
        </p:txBody>
      </p:sp>
      <p:sp>
        <p:nvSpPr>
          <p:cNvPr id="5" name="Marcador de pie de página 4">
            <a:extLst>
              <a:ext uri="{FF2B5EF4-FFF2-40B4-BE49-F238E27FC236}">
                <a16:creationId xmlns:a16="http://schemas.microsoft.com/office/drawing/2014/main" id="{A9D76165-067E-F8E0-E152-7C0EEF02662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F03719CE-6D36-F595-1E39-ECEDEB00B17A}"/>
              </a:ext>
            </a:extLst>
          </p:cNvPr>
          <p:cNvSpPr>
            <a:spLocks noGrp="1"/>
          </p:cNvSpPr>
          <p:nvPr>
            <p:ph type="sldNum" sz="quarter" idx="12"/>
          </p:nvPr>
        </p:nvSpPr>
        <p:spPr/>
        <p:txBody>
          <a:bodyPr/>
          <a:lstStyle/>
          <a:p>
            <a:fld id="{95543D4D-8311-094B-B3A4-FD4F00430230}" type="slidenum">
              <a:rPr lang="es-CO" smtClean="0"/>
              <a:t>‹Nº›</a:t>
            </a:fld>
            <a:endParaRPr lang="es-CO"/>
          </a:p>
        </p:txBody>
      </p:sp>
    </p:spTree>
    <p:extLst>
      <p:ext uri="{BB962C8B-B14F-4D97-AF65-F5344CB8AC3E}">
        <p14:creationId xmlns:p14="http://schemas.microsoft.com/office/powerpoint/2010/main" val="503131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B23A1FC-D109-49BB-F0EE-CCB43F943396}"/>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C7DA7AFA-89B6-554E-8DCB-FF50954B7958}"/>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CC201DD4-B045-901D-8DB0-B07D5F241CF3}"/>
              </a:ext>
            </a:extLst>
          </p:cNvPr>
          <p:cNvSpPr>
            <a:spLocks noGrp="1"/>
          </p:cNvSpPr>
          <p:nvPr>
            <p:ph type="dt" sz="half" idx="10"/>
          </p:nvPr>
        </p:nvSpPr>
        <p:spPr/>
        <p:txBody>
          <a:bodyPr/>
          <a:lstStyle/>
          <a:p>
            <a:fld id="{3ED7E1FD-9693-8D4E-AA49-9000ED008696}" type="datetimeFigureOut">
              <a:rPr lang="es-CO" smtClean="0"/>
              <a:t>14/08/2024</a:t>
            </a:fld>
            <a:endParaRPr lang="es-CO"/>
          </a:p>
        </p:txBody>
      </p:sp>
      <p:sp>
        <p:nvSpPr>
          <p:cNvPr id="5" name="Marcador de pie de página 4">
            <a:extLst>
              <a:ext uri="{FF2B5EF4-FFF2-40B4-BE49-F238E27FC236}">
                <a16:creationId xmlns:a16="http://schemas.microsoft.com/office/drawing/2014/main" id="{961D09D0-0AFE-7272-96CA-0B8096A7BFF1}"/>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68A4F24-1856-1294-880E-9895CF29F755}"/>
              </a:ext>
            </a:extLst>
          </p:cNvPr>
          <p:cNvSpPr>
            <a:spLocks noGrp="1"/>
          </p:cNvSpPr>
          <p:nvPr>
            <p:ph type="sldNum" sz="quarter" idx="12"/>
          </p:nvPr>
        </p:nvSpPr>
        <p:spPr/>
        <p:txBody>
          <a:bodyPr/>
          <a:lstStyle/>
          <a:p>
            <a:fld id="{95543D4D-8311-094B-B3A4-FD4F00430230}" type="slidenum">
              <a:rPr lang="es-CO" smtClean="0"/>
              <a:t>‹Nº›</a:t>
            </a:fld>
            <a:endParaRPr lang="es-CO"/>
          </a:p>
        </p:txBody>
      </p:sp>
    </p:spTree>
    <p:extLst>
      <p:ext uri="{BB962C8B-B14F-4D97-AF65-F5344CB8AC3E}">
        <p14:creationId xmlns:p14="http://schemas.microsoft.com/office/powerpoint/2010/main" val="4065639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B6367683-D42A-A8CC-6FD0-C65AF29D9550}"/>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8FBD9069-3554-8841-770F-902A75DBDF4B}"/>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556EB6CB-EC42-9825-8AE8-33BC0AE4609F}"/>
              </a:ext>
            </a:extLst>
          </p:cNvPr>
          <p:cNvSpPr>
            <a:spLocks noGrp="1"/>
          </p:cNvSpPr>
          <p:nvPr>
            <p:ph type="dt" sz="half" idx="10"/>
          </p:nvPr>
        </p:nvSpPr>
        <p:spPr/>
        <p:txBody>
          <a:bodyPr/>
          <a:lstStyle/>
          <a:p>
            <a:fld id="{3ED7E1FD-9693-8D4E-AA49-9000ED008696}" type="datetimeFigureOut">
              <a:rPr lang="es-CO" smtClean="0"/>
              <a:t>14/08/2024</a:t>
            </a:fld>
            <a:endParaRPr lang="es-CO"/>
          </a:p>
        </p:txBody>
      </p:sp>
      <p:sp>
        <p:nvSpPr>
          <p:cNvPr id="5" name="Marcador de pie de página 4">
            <a:extLst>
              <a:ext uri="{FF2B5EF4-FFF2-40B4-BE49-F238E27FC236}">
                <a16:creationId xmlns:a16="http://schemas.microsoft.com/office/drawing/2014/main" id="{C0BD8BAF-5F7C-5B29-C54D-63E3FCDCECA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63B2DF1-C749-2029-5071-D323BC7062AA}"/>
              </a:ext>
            </a:extLst>
          </p:cNvPr>
          <p:cNvSpPr>
            <a:spLocks noGrp="1"/>
          </p:cNvSpPr>
          <p:nvPr>
            <p:ph type="sldNum" sz="quarter" idx="12"/>
          </p:nvPr>
        </p:nvSpPr>
        <p:spPr/>
        <p:txBody>
          <a:bodyPr/>
          <a:lstStyle/>
          <a:p>
            <a:fld id="{95543D4D-8311-094B-B3A4-FD4F00430230}" type="slidenum">
              <a:rPr lang="es-CO" smtClean="0"/>
              <a:t>‹Nº›</a:t>
            </a:fld>
            <a:endParaRPr lang="es-CO"/>
          </a:p>
        </p:txBody>
      </p:sp>
    </p:spTree>
    <p:extLst>
      <p:ext uri="{BB962C8B-B14F-4D97-AF65-F5344CB8AC3E}">
        <p14:creationId xmlns:p14="http://schemas.microsoft.com/office/powerpoint/2010/main" val="2611333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059E54-BFB2-7AA9-6E50-6FF96A26E3C1}"/>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696C02AC-6DAB-7CFD-0448-5FD992D59386}"/>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4A8CBFB7-7993-B2E9-3EA5-C524FC9E9214}"/>
              </a:ext>
            </a:extLst>
          </p:cNvPr>
          <p:cNvSpPr>
            <a:spLocks noGrp="1"/>
          </p:cNvSpPr>
          <p:nvPr>
            <p:ph type="dt" sz="half" idx="10"/>
          </p:nvPr>
        </p:nvSpPr>
        <p:spPr/>
        <p:txBody>
          <a:bodyPr/>
          <a:lstStyle/>
          <a:p>
            <a:fld id="{3ED7E1FD-9693-8D4E-AA49-9000ED008696}" type="datetimeFigureOut">
              <a:rPr lang="es-CO" smtClean="0"/>
              <a:t>14/08/2024</a:t>
            </a:fld>
            <a:endParaRPr lang="es-CO"/>
          </a:p>
        </p:txBody>
      </p:sp>
      <p:sp>
        <p:nvSpPr>
          <p:cNvPr id="5" name="Marcador de pie de página 4">
            <a:extLst>
              <a:ext uri="{FF2B5EF4-FFF2-40B4-BE49-F238E27FC236}">
                <a16:creationId xmlns:a16="http://schemas.microsoft.com/office/drawing/2014/main" id="{53011DF5-BBBC-446D-6F53-D41BBB6F197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A1C094A-1CB1-4F81-557F-64C3E3C0287E}"/>
              </a:ext>
            </a:extLst>
          </p:cNvPr>
          <p:cNvSpPr>
            <a:spLocks noGrp="1"/>
          </p:cNvSpPr>
          <p:nvPr>
            <p:ph type="sldNum" sz="quarter" idx="12"/>
          </p:nvPr>
        </p:nvSpPr>
        <p:spPr/>
        <p:txBody>
          <a:bodyPr/>
          <a:lstStyle/>
          <a:p>
            <a:fld id="{95543D4D-8311-094B-B3A4-FD4F00430230}" type="slidenum">
              <a:rPr lang="es-CO" smtClean="0"/>
              <a:t>‹Nº›</a:t>
            </a:fld>
            <a:endParaRPr lang="es-CO"/>
          </a:p>
        </p:txBody>
      </p:sp>
    </p:spTree>
    <p:extLst>
      <p:ext uri="{BB962C8B-B14F-4D97-AF65-F5344CB8AC3E}">
        <p14:creationId xmlns:p14="http://schemas.microsoft.com/office/powerpoint/2010/main" val="19876957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F9166D-8C43-0333-4119-27206BA91336}"/>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CC5619AE-A744-B0FD-3C07-95E76EA70BC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C8B74C28-95F9-252F-2FB0-0610D07A229C}"/>
              </a:ext>
            </a:extLst>
          </p:cNvPr>
          <p:cNvSpPr>
            <a:spLocks noGrp="1"/>
          </p:cNvSpPr>
          <p:nvPr>
            <p:ph type="dt" sz="half" idx="10"/>
          </p:nvPr>
        </p:nvSpPr>
        <p:spPr/>
        <p:txBody>
          <a:bodyPr/>
          <a:lstStyle/>
          <a:p>
            <a:fld id="{3ED7E1FD-9693-8D4E-AA49-9000ED008696}" type="datetimeFigureOut">
              <a:rPr lang="es-CO" smtClean="0"/>
              <a:t>14/08/2024</a:t>
            </a:fld>
            <a:endParaRPr lang="es-CO"/>
          </a:p>
        </p:txBody>
      </p:sp>
      <p:sp>
        <p:nvSpPr>
          <p:cNvPr id="5" name="Marcador de pie de página 4">
            <a:extLst>
              <a:ext uri="{FF2B5EF4-FFF2-40B4-BE49-F238E27FC236}">
                <a16:creationId xmlns:a16="http://schemas.microsoft.com/office/drawing/2014/main" id="{E7A0B1EE-5B3D-6366-BDF8-81BC5639606A}"/>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B1ECBB1-D4ED-90E3-14F6-6A50226240AB}"/>
              </a:ext>
            </a:extLst>
          </p:cNvPr>
          <p:cNvSpPr>
            <a:spLocks noGrp="1"/>
          </p:cNvSpPr>
          <p:nvPr>
            <p:ph type="sldNum" sz="quarter" idx="12"/>
          </p:nvPr>
        </p:nvSpPr>
        <p:spPr/>
        <p:txBody>
          <a:bodyPr/>
          <a:lstStyle/>
          <a:p>
            <a:fld id="{95543D4D-8311-094B-B3A4-FD4F00430230}" type="slidenum">
              <a:rPr lang="es-CO" smtClean="0"/>
              <a:t>‹Nº›</a:t>
            </a:fld>
            <a:endParaRPr lang="es-CO"/>
          </a:p>
        </p:txBody>
      </p:sp>
    </p:spTree>
    <p:extLst>
      <p:ext uri="{BB962C8B-B14F-4D97-AF65-F5344CB8AC3E}">
        <p14:creationId xmlns:p14="http://schemas.microsoft.com/office/powerpoint/2010/main" val="731982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B11FD5-EBE0-48A7-0D26-61F10DD4BC3C}"/>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99819289-813C-4BA1-F4F2-2BA7F64A7C5B}"/>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contenido 3">
            <a:extLst>
              <a:ext uri="{FF2B5EF4-FFF2-40B4-BE49-F238E27FC236}">
                <a16:creationId xmlns:a16="http://schemas.microsoft.com/office/drawing/2014/main" id="{F57F2A5E-247E-8FDF-C353-C360DA6E2E33}"/>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fecha 4">
            <a:extLst>
              <a:ext uri="{FF2B5EF4-FFF2-40B4-BE49-F238E27FC236}">
                <a16:creationId xmlns:a16="http://schemas.microsoft.com/office/drawing/2014/main" id="{0FA1440B-AB27-326E-8D86-521E80C7DA4B}"/>
              </a:ext>
            </a:extLst>
          </p:cNvPr>
          <p:cNvSpPr>
            <a:spLocks noGrp="1"/>
          </p:cNvSpPr>
          <p:nvPr>
            <p:ph type="dt" sz="half" idx="10"/>
          </p:nvPr>
        </p:nvSpPr>
        <p:spPr/>
        <p:txBody>
          <a:bodyPr/>
          <a:lstStyle/>
          <a:p>
            <a:fld id="{3ED7E1FD-9693-8D4E-AA49-9000ED008696}" type="datetimeFigureOut">
              <a:rPr lang="es-CO" smtClean="0"/>
              <a:t>14/08/2024</a:t>
            </a:fld>
            <a:endParaRPr lang="es-CO"/>
          </a:p>
        </p:txBody>
      </p:sp>
      <p:sp>
        <p:nvSpPr>
          <p:cNvPr id="6" name="Marcador de pie de página 5">
            <a:extLst>
              <a:ext uri="{FF2B5EF4-FFF2-40B4-BE49-F238E27FC236}">
                <a16:creationId xmlns:a16="http://schemas.microsoft.com/office/drawing/2014/main" id="{D71149C1-25E0-5DB7-C87A-037C5F1CB607}"/>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B2A489ED-AE43-A081-1AD5-2028E730478F}"/>
              </a:ext>
            </a:extLst>
          </p:cNvPr>
          <p:cNvSpPr>
            <a:spLocks noGrp="1"/>
          </p:cNvSpPr>
          <p:nvPr>
            <p:ph type="sldNum" sz="quarter" idx="12"/>
          </p:nvPr>
        </p:nvSpPr>
        <p:spPr/>
        <p:txBody>
          <a:bodyPr/>
          <a:lstStyle/>
          <a:p>
            <a:fld id="{95543D4D-8311-094B-B3A4-FD4F00430230}" type="slidenum">
              <a:rPr lang="es-CO" smtClean="0"/>
              <a:t>‹Nº›</a:t>
            </a:fld>
            <a:endParaRPr lang="es-CO"/>
          </a:p>
        </p:txBody>
      </p:sp>
    </p:spTree>
    <p:extLst>
      <p:ext uri="{BB962C8B-B14F-4D97-AF65-F5344CB8AC3E}">
        <p14:creationId xmlns:p14="http://schemas.microsoft.com/office/powerpoint/2010/main" val="40792704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C88175A-41F8-A533-671B-C7000AB30DF9}"/>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1254B257-B043-3C6E-68D4-A817149627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B8408B03-F6B6-2134-29A5-D5B1CB588924}"/>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texto 4">
            <a:extLst>
              <a:ext uri="{FF2B5EF4-FFF2-40B4-BE49-F238E27FC236}">
                <a16:creationId xmlns:a16="http://schemas.microsoft.com/office/drawing/2014/main" id="{D0786343-AC78-7AE3-1521-8DB0850ACDC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A5D55CA9-4D3A-0262-EBC4-4B563E489811}"/>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7" name="Marcador de fecha 6">
            <a:extLst>
              <a:ext uri="{FF2B5EF4-FFF2-40B4-BE49-F238E27FC236}">
                <a16:creationId xmlns:a16="http://schemas.microsoft.com/office/drawing/2014/main" id="{E2B020CF-387D-14F7-019B-2770983C8C57}"/>
              </a:ext>
            </a:extLst>
          </p:cNvPr>
          <p:cNvSpPr>
            <a:spLocks noGrp="1"/>
          </p:cNvSpPr>
          <p:nvPr>
            <p:ph type="dt" sz="half" idx="10"/>
          </p:nvPr>
        </p:nvSpPr>
        <p:spPr/>
        <p:txBody>
          <a:bodyPr/>
          <a:lstStyle/>
          <a:p>
            <a:fld id="{3ED7E1FD-9693-8D4E-AA49-9000ED008696}" type="datetimeFigureOut">
              <a:rPr lang="es-CO" smtClean="0"/>
              <a:t>14/08/2024</a:t>
            </a:fld>
            <a:endParaRPr lang="es-CO"/>
          </a:p>
        </p:txBody>
      </p:sp>
      <p:sp>
        <p:nvSpPr>
          <p:cNvPr id="8" name="Marcador de pie de página 7">
            <a:extLst>
              <a:ext uri="{FF2B5EF4-FFF2-40B4-BE49-F238E27FC236}">
                <a16:creationId xmlns:a16="http://schemas.microsoft.com/office/drawing/2014/main" id="{EBB535DA-8C32-8D45-C953-95AEE781B753}"/>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82274064-28EE-026E-1937-8D91899BE3AA}"/>
              </a:ext>
            </a:extLst>
          </p:cNvPr>
          <p:cNvSpPr>
            <a:spLocks noGrp="1"/>
          </p:cNvSpPr>
          <p:nvPr>
            <p:ph type="sldNum" sz="quarter" idx="12"/>
          </p:nvPr>
        </p:nvSpPr>
        <p:spPr/>
        <p:txBody>
          <a:bodyPr/>
          <a:lstStyle/>
          <a:p>
            <a:fld id="{95543D4D-8311-094B-B3A4-FD4F00430230}" type="slidenum">
              <a:rPr lang="es-CO" smtClean="0"/>
              <a:t>‹Nº›</a:t>
            </a:fld>
            <a:endParaRPr lang="es-CO"/>
          </a:p>
        </p:txBody>
      </p:sp>
    </p:spTree>
    <p:extLst>
      <p:ext uri="{BB962C8B-B14F-4D97-AF65-F5344CB8AC3E}">
        <p14:creationId xmlns:p14="http://schemas.microsoft.com/office/powerpoint/2010/main" val="635044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5D09C5-34B6-DE43-01FE-47D5A9027CD5}"/>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fecha 2">
            <a:extLst>
              <a:ext uri="{FF2B5EF4-FFF2-40B4-BE49-F238E27FC236}">
                <a16:creationId xmlns:a16="http://schemas.microsoft.com/office/drawing/2014/main" id="{9845A89C-735E-CCF2-EC51-5E633FC2F833}"/>
              </a:ext>
            </a:extLst>
          </p:cNvPr>
          <p:cNvSpPr>
            <a:spLocks noGrp="1"/>
          </p:cNvSpPr>
          <p:nvPr>
            <p:ph type="dt" sz="half" idx="10"/>
          </p:nvPr>
        </p:nvSpPr>
        <p:spPr/>
        <p:txBody>
          <a:bodyPr/>
          <a:lstStyle/>
          <a:p>
            <a:fld id="{3ED7E1FD-9693-8D4E-AA49-9000ED008696}" type="datetimeFigureOut">
              <a:rPr lang="es-CO" smtClean="0"/>
              <a:t>14/08/2024</a:t>
            </a:fld>
            <a:endParaRPr lang="es-CO"/>
          </a:p>
        </p:txBody>
      </p:sp>
      <p:sp>
        <p:nvSpPr>
          <p:cNvPr id="4" name="Marcador de pie de página 3">
            <a:extLst>
              <a:ext uri="{FF2B5EF4-FFF2-40B4-BE49-F238E27FC236}">
                <a16:creationId xmlns:a16="http://schemas.microsoft.com/office/drawing/2014/main" id="{87FC446A-7FB0-F1F4-C507-BA24FBCCBF88}"/>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88853708-33BF-9246-0D5D-ABA67B5CBC87}"/>
              </a:ext>
            </a:extLst>
          </p:cNvPr>
          <p:cNvSpPr>
            <a:spLocks noGrp="1"/>
          </p:cNvSpPr>
          <p:nvPr>
            <p:ph type="sldNum" sz="quarter" idx="12"/>
          </p:nvPr>
        </p:nvSpPr>
        <p:spPr/>
        <p:txBody>
          <a:bodyPr/>
          <a:lstStyle/>
          <a:p>
            <a:fld id="{95543D4D-8311-094B-B3A4-FD4F00430230}" type="slidenum">
              <a:rPr lang="es-CO" smtClean="0"/>
              <a:t>‹Nº›</a:t>
            </a:fld>
            <a:endParaRPr lang="es-CO"/>
          </a:p>
        </p:txBody>
      </p:sp>
    </p:spTree>
    <p:extLst>
      <p:ext uri="{BB962C8B-B14F-4D97-AF65-F5344CB8AC3E}">
        <p14:creationId xmlns:p14="http://schemas.microsoft.com/office/powerpoint/2010/main" val="189898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3424F1D-EE85-D25D-0DE2-D68EF8FEB0A6}"/>
              </a:ext>
            </a:extLst>
          </p:cNvPr>
          <p:cNvSpPr>
            <a:spLocks noGrp="1"/>
          </p:cNvSpPr>
          <p:nvPr>
            <p:ph type="dt" sz="half" idx="10"/>
          </p:nvPr>
        </p:nvSpPr>
        <p:spPr/>
        <p:txBody>
          <a:bodyPr/>
          <a:lstStyle/>
          <a:p>
            <a:fld id="{3ED7E1FD-9693-8D4E-AA49-9000ED008696}" type="datetimeFigureOut">
              <a:rPr lang="es-CO" smtClean="0"/>
              <a:t>14/08/2024</a:t>
            </a:fld>
            <a:endParaRPr lang="es-CO"/>
          </a:p>
        </p:txBody>
      </p:sp>
      <p:sp>
        <p:nvSpPr>
          <p:cNvPr id="3" name="Marcador de pie de página 2">
            <a:extLst>
              <a:ext uri="{FF2B5EF4-FFF2-40B4-BE49-F238E27FC236}">
                <a16:creationId xmlns:a16="http://schemas.microsoft.com/office/drawing/2014/main" id="{C0820BD2-298E-098C-27FF-29E2ABAC0B51}"/>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4FD4B40E-27EF-CFD6-65D9-A6AE1E95E724}"/>
              </a:ext>
            </a:extLst>
          </p:cNvPr>
          <p:cNvSpPr>
            <a:spLocks noGrp="1"/>
          </p:cNvSpPr>
          <p:nvPr>
            <p:ph type="sldNum" sz="quarter" idx="12"/>
          </p:nvPr>
        </p:nvSpPr>
        <p:spPr/>
        <p:txBody>
          <a:bodyPr/>
          <a:lstStyle/>
          <a:p>
            <a:fld id="{95543D4D-8311-094B-B3A4-FD4F00430230}" type="slidenum">
              <a:rPr lang="es-CO" smtClean="0"/>
              <a:t>‹Nº›</a:t>
            </a:fld>
            <a:endParaRPr lang="es-CO"/>
          </a:p>
        </p:txBody>
      </p:sp>
    </p:spTree>
    <p:extLst>
      <p:ext uri="{BB962C8B-B14F-4D97-AF65-F5344CB8AC3E}">
        <p14:creationId xmlns:p14="http://schemas.microsoft.com/office/powerpoint/2010/main" val="42149588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E2AA64-EA31-A172-BF31-2C4CCE2E5434}"/>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13EAE6FB-26FA-393D-E1F1-2F435447E6F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texto 3">
            <a:extLst>
              <a:ext uri="{FF2B5EF4-FFF2-40B4-BE49-F238E27FC236}">
                <a16:creationId xmlns:a16="http://schemas.microsoft.com/office/drawing/2014/main" id="{5B8DCAD7-4D62-2412-82CD-F758EDCF37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C645E098-EA31-99CE-9549-050CC35239F7}"/>
              </a:ext>
            </a:extLst>
          </p:cNvPr>
          <p:cNvSpPr>
            <a:spLocks noGrp="1"/>
          </p:cNvSpPr>
          <p:nvPr>
            <p:ph type="dt" sz="half" idx="10"/>
          </p:nvPr>
        </p:nvSpPr>
        <p:spPr/>
        <p:txBody>
          <a:bodyPr/>
          <a:lstStyle/>
          <a:p>
            <a:fld id="{3ED7E1FD-9693-8D4E-AA49-9000ED008696}" type="datetimeFigureOut">
              <a:rPr lang="es-CO" smtClean="0"/>
              <a:t>14/08/2024</a:t>
            </a:fld>
            <a:endParaRPr lang="es-CO"/>
          </a:p>
        </p:txBody>
      </p:sp>
      <p:sp>
        <p:nvSpPr>
          <p:cNvPr id="6" name="Marcador de pie de página 5">
            <a:extLst>
              <a:ext uri="{FF2B5EF4-FFF2-40B4-BE49-F238E27FC236}">
                <a16:creationId xmlns:a16="http://schemas.microsoft.com/office/drawing/2014/main" id="{B03D3795-DA82-42B0-2015-6FB74D2519C6}"/>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AF526021-C01B-22BF-8F39-FA1C9DFB8815}"/>
              </a:ext>
            </a:extLst>
          </p:cNvPr>
          <p:cNvSpPr>
            <a:spLocks noGrp="1"/>
          </p:cNvSpPr>
          <p:nvPr>
            <p:ph type="sldNum" sz="quarter" idx="12"/>
          </p:nvPr>
        </p:nvSpPr>
        <p:spPr/>
        <p:txBody>
          <a:bodyPr/>
          <a:lstStyle/>
          <a:p>
            <a:fld id="{95543D4D-8311-094B-B3A4-FD4F00430230}" type="slidenum">
              <a:rPr lang="es-CO" smtClean="0"/>
              <a:t>‹Nº›</a:t>
            </a:fld>
            <a:endParaRPr lang="es-CO"/>
          </a:p>
        </p:txBody>
      </p:sp>
    </p:spTree>
    <p:extLst>
      <p:ext uri="{BB962C8B-B14F-4D97-AF65-F5344CB8AC3E}">
        <p14:creationId xmlns:p14="http://schemas.microsoft.com/office/powerpoint/2010/main" val="4165167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7CC5F4-4DC2-F5F4-8E4A-93F9723D10D6}"/>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posición de imagen 2">
            <a:extLst>
              <a:ext uri="{FF2B5EF4-FFF2-40B4-BE49-F238E27FC236}">
                <a16:creationId xmlns:a16="http://schemas.microsoft.com/office/drawing/2014/main" id="{54211F93-64E8-9B59-0455-81EEA7A87B6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2D44FA1-B77C-5A07-0F84-5E4C728564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67BE566A-01B0-ABC6-A84A-D54E10855399}"/>
              </a:ext>
            </a:extLst>
          </p:cNvPr>
          <p:cNvSpPr>
            <a:spLocks noGrp="1"/>
          </p:cNvSpPr>
          <p:nvPr>
            <p:ph type="dt" sz="half" idx="10"/>
          </p:nvPr>
        </p:nvSpPr>
        <p:spPr/>
        <p:txBody>
          <a:bodyPr/>
          <a:lstStyle/>
          <a:p>
            <a:fld id="{3ED7E1FD-9693-8D4E-AA49-9000ED008696}" type="datetimeFigureOut">
              <a:rPr lang="es-CO" smtClean="0"/>
              <a:t>14/08/2024</a:t>
            </a:fld>
            <a:endParaRPr lang="es-CO"/>
          </a:p>
        </p:txBody>
      </p:sp>
      <p:sp>
        <p:nvSpPr>
          <p:cNvPr id="6" name="Marcador de pie de página 5">
            <a:extLst>
              <a:ext uri="{FF2B5EF4-FFF2-40B4-BE49-F238E27FC236}">
                <a16:creationId xmlns:a16="http://schemas.microsoft.com/office/drawing/2014/main" id="{20AF72AF-4055-40FA-C883-526F02E54793}"/>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614C4345-D75D-1C1D-2E4B-014FA0BBA707}"/>
              </a:ext>
            </a:extLst>
          </p:cNvPr>
          <p:cNvSpPr>
            <a:spLocks noGrp="1"/>
          </p:cNvSpPr>
          <p:nvPr>
            <p:ph type="sldNum" sz="quarter" idx="12"/>
          </p:nvPr>
        </p:nvSpPr>
        <p:spPr/>
        <p:txBody>
          <a:bodyPr/>
          <a:lstStyle/>
          <a:p>
            <a:fld id="{95543D4D-8311-094B-B3A4-FD4F00430230}" type="slidenum">
              <a:rPr lang="es-CO" smtClean="0"/>
              <a:t>‹Nº›</a:t>
            </a:fld>
            <a:endParaRPr lang="es-CO"/>
          </a:p>
        </p:txBody>
      </p:sp>
    </p:spTree>
    <p:extLst>
      <p:ext uri="{BB962C8B-B14F-4D97-AF65-F5344CB8AC3E}">
        <p14:creationId xmlns:p14="http://schemas.microsoft.com/office/powerpoint/2010/main" val="1697628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114C82D-6905-8FF1-2460-06B9354D01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D456F04F-27A9-B0FA-6288-81CB6DA50B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846FEAC2-4738-28C9-B186-B5948989E7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ED7E1FD-9693-8D4E-AA49-9000ED008696}" type="datetimeFigureOut">
              <a:rPr lang="es-CO" smtClean="0"/>
              <a:t>14/08/2024</a:t>
            </a:fld>
            <a:endParaRPr lang="es-CO"/>
          </a:p>
        </p:txBody>
      </p:sp>
      <p:sp>
        <p:nvSpPr>
          <p:cNvPr id="5" name="Marcador de pie de página 4">
            <a:extLst>
              <a:ext uri="{FF2B5EF4-FFF2-40B4-BE49-F238E27FC236}">
                <a16:creationId xmlns:a16="http://schemas.microsoft.com/office/drawing/2014/main" id="{246D9197-803D-6680-7BD7-D6A37D8B00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O"/>
          </a:p>
        </p:txBody>
      </p:sp>
      <p:sp>
        <p:nvSpPr>
          <p:cNvPr id="6" name="Marcador de número de diapositiva 5">
            <a:extLst>
              <a:ext uri="{FF2B5EF4-FFF2-40B4-BE49-F238E27FC236}">
                <a16:creationId xmlns:a16="http://schemas.microsoft.com/office/drawing/2014/main" id="{2C7214B7-C17A-213C-6D02-5E4A5A03E9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5543D4D-8311-094B-B3A4-FD4F00430230}" type="slidenum">
              <a:rPr lang="es-CO" smtClean="0"/>
              <a:t>‹Nº›</a:t>
            </a:fld>
            <a:endParaRPr lang="es-CO"/>
          </a:p>
        </p:txBody>
      </p:sp>
    </p:spTree>
    <p:extLst>
      <p:ext uri="{BB962C8B-B14F-4D97-AF65-F5344CB8AC3E}">
        <p14:creationId xmlns:p14="http://schemas.microsoft.com/office/powerpoint/2010/main" val="12686631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2.emf"/></Relationships>
</file>

<file path=ppt/slides/_rels/slide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19.pn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6.sv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6.sv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6.sv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16.sv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27.sv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4.jpg"/><Relationship Id="rId7"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emf"/></Relationships>
</file>

<file path=ppt/slides/_rels/slide27.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31.sv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31.sv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31.sv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31.sv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4.jpg"/><Relationship Id="rId7"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emf"/></Relationships>
</file>

<file path=ppt/slides/_rels/slide32.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31.sv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4.jp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emf"/></Relationships>
</file>

<file path=ppt/slides/_rels/slide34.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35.sv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svg"/><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39.sv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svg"/><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37.sv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9.svg"/><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37.sv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9.svg"/><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37.sv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9.svg"/><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37.sv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9.svg"/><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37.sv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9.svg"/><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37.sv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9.svg"/><Relationship Id="rId4" Type="http://schemas.openxmlformats.org/officeDocument/2006/relationships/image" Target="../media/image38.png"/></Relationships>
</file>

<file path=ppt/slides/_rels/slide4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6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8.pn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A7899CD6-A965-AFAA-925E-80D5CDA566E5}"/>
              </a:ext>
            </a:extLst>
          </p:cNvPr>
          <p:cNvPicPr>
            <a:picLocks noChangeAspect="1"/>
          </p:cNvPicPr>
          <p:nvPr/>
        </p:nvPicPr>
        <p:blipFill>
          <a:blip r:embed="rId3"/>
          <a:stretch>
            <a:fillRect/>
          </a:stretch>
        </p:blipFill>
        <p:spPr>
          <a:xfrm>
            <a:off x="8815387" y="2681737"/>
            <a:ext cx="2516188" cy="2006150"/>
          </a:xfrm>
          <a:prstGeom prst="rect">
            <a:avLst/>
          </a:prstGeom>
        </p:spPr>
      </p:pic>
    </p:spTree>
    <p:extLst>
      <p:ext uri="{BB962C8B-B14F-4D97-AF65-F5344CB8AC3E}">
        <p14:creationId xmlns:p14="http://schemas.microsoft.com/office/powerpoint/2010/main" val="2218353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pic>
        <p:nvPicPr>
          <p:cNvPr id="21" name="Imagen 20">
            <a:extLst>
              <a:ext uri="{FF2B5EF4-FFF2-40B4-BE49-F238E27FC236}">
                <a16:creationId xmlns:a16="http://schemas.microsoft.com/office/drawing/2014/main" id="{D63ECF5A-FF21-64A0-1ABA-5E26F58171AF}"/>
              </a:ext>
            </a:extLst>
          </p:cNvPr>
          <p:cNvPicPr>
            <a:picLocks noChangeAspect="1"/>
          </p:cNvPicPr>
          <p:nvPr/>
        </p:nvPicPr>
        <p:blipFill rotWithShape="1">
          <a:blip r:embed="rId4"/>
          <a:srcRect l="3743" t="3541" r="756"/>
          <a:stretch/>
        </p:blipFill>
        <p:spPr>
          <a:xfrm>
            <a:off x="-5644" y="0"/>
            <a:ext cx="12192001" cy="6656654"/>
          </a:xfrm>
          <a:prstGeom prst="rect">
            <a:avLst/>
          </a:prstGeom>
        </p:spPr>
      </p:pic>
      <p:sp>
        <p:nvSpPr>
          <p:cNvPr id="24" name="Google Shape;137;p7">
            <a:extLst>
              <a:ext uri="{FF2B5EF4-FFF2-40B4-BE49-F238E27FC236}">
                <a16:creationId xmlns:a16="http://schemas.microsoft.com/office/drawing/2014/main" id="{7E896CE7-BCAC-0292-D14B-5BFA5CA23445}"/>
              </a:ext>
            </a:extLst>
          </p:cNvPr>
          <p:cNvSpPr txBox="1">
            <a:spLocks/>
          </p:cNvSpPr>
          <p:nvPr/>
        </p:nvSpPr>
        <p:spPr>
          <a:xfrm>
            <a:off x="3046250" y="2175690"/>
            <a:ext cx="2851298" cy="1325563"/>
          </a:xfrm>
          <a:prstGeom prst="rect">
            <a:avLst/>
          </a:prstGeom>
          <a:noFill/>
          <a:ln>
            <a:noFill/>
          </a:ln>
        </p:spPr>
        <p:txBody>
          <a:bodyPr spcFirstLastPara="1" vert="horz" wrap="square" lIns="91425" tIns="45700" rIns="91425" bIns="45700" rtlCol="0" anchor="ctr" anchorCtr="0">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Bef>
                <a:spcPts val="0"/>
              </a:spcBef>
              <a:buClr>
                <a:schemeClr val="dk1"/>
              </a:buClr>
              <a:buSzPts val="4400"/>
              <a:buFont typeface="Helvetica Neue"/>
              <a:buNone/>
            </a:pPr>
            <a:r>
              <a:rPr lang="es-MX" sz="3600" b="1"/>
              <a:t>Diseñando la hoja de ruta de cada Misión</a:t>
            </a:r>
            <a:endParaRPr lang="es-MX" sz="3600" b="1" dirty="0"/>
          </a:p>
        </p:txBody>
      </p:sp>
      <p:sp>
        <p:nvSpPr>
          <p:cNvPr id="25" name="Google Shape;137;p7">
            <a:extLst>
              <a:ext uri="{FF2B5EF4-FFF2-40B4-BE49-F238E27FC236}">
                <a16:creationId xmlns:a16="http://schemas.microsoft.com/office/drawing/2014/main" id="{A4FB5E81-123D-C324-B827-BCACE58D363E}"/>
              </a:ext>
            </a:extLst>
          </p:cNvPr>
          <p:cNvSpPr txBox="1">
            <a:spLocks/>
          </p:cNvSpPr>
          <p:nvPr/>
        </p:nvSpPr>
        <p:spPr>
          <a:xfrm>
            <a:off x="3046250" y="3934468"/>
            <a:ext cx="3404190" cy="57429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400"/>
            </a:pPr>
            <a:r>
              <a:rPr lang="es-ES" sz="2000" b="1" dirty="0">
                <a:solidFill>
                  <a:schemeClr val="accent6">
                    <a:lumMod val="50000"/>
                  </a:schemeClr>
                </a:solidFill>
              </a:rPr>
              <a:t>Marco para la implementación del Proceso</a:t>
            </a:r>
          </a:p>
        </p:txBody>
      </p:sp>
      <p:sp>
        <p:nvSpPr>
          <p:cNvPr id="26" name="Google Shape;137;p7">
            <a:extLst>
              <a:ext uri="{FF2B5EF4-FFF2-40B4-BE49-F238E27FC236}">
                <a16:creationId xmlns:a16="http://schemas.microsoft.com/office/drawing/2014/main" id="{8573FAF6-C1C0-F4AB-C076-451C7F82BF9C}"/>
              </a:ext>
            </a:extLst>
          </p:cNvPr>
          <p:cNvSpPr txBox="1">
            <a:spLocks/>
          </p:cNvSpPr>
          <p:nvPr/>
        </p:nvSpPr>
        <p:spPr>
          <a:xfrm>
            <a:off x="6684102" y="942873"/>
            <a:ext cx="508591" cy="57429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400"/>
            </a:pPr>
            <a:r>
              <a:rPr lang="es-ES" sz="6600" b="1" dirty="0">
                <a:solidFill>
                  <a:schemeClr val="accent6">
                    <a:lumMod val="50000"/>
                  </a:schemeClr>
                </a:solidFill>
              </a:rPr>
              <a:t>1</a:t>
            </a:r>
          </a:p>
        </p:txBody>
      </p:sp>
      <p:sp>
        <p:nvSpPr>
          <p:cNvPr id="27" name="CuadroTexto 26">
            <a:extLst>
              <a:ext uri="{FF2B5EF4-FFF2-40B4-BE49-F238E27FC236}">
                <a16:creationId xmlns:a16="http://schemas.microsoft.com/office/drawing/2014/main" id="{0BE59E92-2919-BB8F-2510-6AEB15DD4A1A}"/>
              </a:ext>
            </a:extLst>
          </p:cNvPr>
          <p:cNvSpPr txBox="1"/>
          <p:nvPr/>
        </p:nvSpPr>
        <p:spPr>
          <a:xfrm>
            <a:off x="6027539" y="1687513"/>
            <a:ext cx="2081701" cy="1261884"/>
          </a:xfrm>
          <a:prstGeom prst="rect">
            <a:avLst/>
          </a:prstGeom>
          <a:noFill/>
        </p:spPr>
        <p:txBody>
          <a:bodyPr wrap="square">
            <a:spAutoFit/>
          </a:bodyPr>
          <a:lstStyle/>
          <a:p>
            <a:pPr marL="0" marR="0" lvl="0" indent="0" algn="ctr" rtl="0">
              <a:lnSpc>
                <a:spcPct val="100000"/>
              </a:lnSpc>
              <a:spcBef>
                <a:spcPts val="0"/>
              </a:spcBef>
              <a:spcAft>
                <a:spcPts val="0"/>
              </a:spcAft>
              <a:buClr>
                <a:srgbClr val="3F3F3F"/>
              </a:buClr>
              <a:buSzPts val="1600"/>
              <a:buFont typeface="Arial"/>
              <a:buNone/>
            </a:pPr>
            <a:r>
              <a:rPr lang="es-CO"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Alcance</a:t>
            </a:r>
            <a:endParaRPr lang="es-CO" sz="1600" b="1"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marL="0" marR="0" lvl="0" indent="0" algn="ctr" rtl="0">
              <a:lnSpc>
                <a:spcPct val="100000"/>
              </a:lnSpc>
              <a:spcBef>
                <a:spcPts val="0"/>
              </a:spcBef>
              <a:spcAft>
                <a:spcPts val="0"/>
              </a:spcAft>
              <a:buClr>
                <a:schemeClr val="dk1"/>
              </a:buClr>
              <a:buSzPts val="1400"/>
              <a:buFont typeface="Arial"/>
              <a:buNone/>
            </a:pPr>
            <a:endParaRPr lang="es-CO" sz="1200" b="1"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algn="ctr"/>
            <a:r>
              <a:rPr lang="es-CO" sz="1200"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Identificación de un desafío y una misión</a:t>
            </a:r>
          </a:p>
          <a:p>
            <a:pPr algn="ctr"/>
            <a:r>
              <a:rPr lang="es-CO" sz="1200"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(Comprometer tomadores de decisiones).</a:t>
            </a:r>
            <a:endParaRPr lang="es-CO" sz="1200" dirty="0">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28" name="Google Shape;137;p7">
            <a:extLst>
              <a:ext uri="{FF2B5EF4-FFF2-40B4-BE49-F238E27FC236}">
                <a16:creationId xmlns:a16="http://schemas.microsoft.com/office/drawing/2014/main" id="{4F23EA04-5205-D0DF-034F-8FA7AF4A816F}"/>
              </a:ext>
            </a:extLst>
          </p:cNvPr>
          <p:cNvSpPr txBox="1">
            <a:spLocks/>
          </p:cNvSpPr>
          <p:nvPr/>
        </p:nvSpPr>
        <p:spPr>
          <a:xfrm>
            <a:off x="8701303" y="942874"/>
            <a:ext cx="508591" cy="57429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400"/>
            </a:pPr>
            <a:r>
              <a:rPr lang="es-ES" sz="6600" b="1" dirty="0">
                <a:solidFill>
                  <a:schemeClr val="accent6">
                    <a:lumMod val="50000"/>
                  </a:schemeClr>
                </a:solidFill>
              </a:rPr>
              <a:t>2</a:t>
            </a:r>
          </a:p>
        </p:txBody>
      </p:sp>
      <p:sp>
        <p:nvSpPr>
          <p:cNvPr id="29" name="CuadroTexto 28">
            <a:extLst>
              <a:ext uri="{FF2B5EF4-FFF2-40B4-BE49-F238E27FC236}">
                <a16:creationId xmlns:a16="http://schemas.microsoft.com/office/drawing/2014/main" id="{86B3DF18-6850-84A4-0B34-216E3C9DFF40}"/>
              </a:ext>
            </a:extLst>
          </p:cNvPr>
          <p:cNvSpPr txBox="1"/>
          <p:nvPr/>
        </p:nvSpPr>
        <p:spPr>
          <a:xfrm>
            <a:off x="8068919" y="1669954"/>
            <a:ext cx="2081701" cy="169277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3F3F3F"/>
              </a:buClr>
              <a:buSzPts val="1600"/>
              <a:buFont typeface="Arial"/>
              <a:buNone/>
              <a:tabLst/>
              <a:defRPr/>
            </a:pPr>
            <a:r>
              <a:rPr kumimoji="0" lang="es-CO" sz="1600" b="1" i="0" u="none" strike="noStrike" kern="0" cap="none" spc="0" normalizeH="0" baseline="0" noProof="0" dirty="0">
                <a:ln>
                  <a:noFill/>
                </a:ln>
                <a:solidFill>
                  <a:srgbClr val="000000"/>
                </a:solidFill>
                <a:effectLst/>
                <a:uLnTx/>
                <a:uFillTx/>
                <a:latin typeface="Helvetica Neue" panose="02000503000000020004" pitchFamily="2" charset="0"/>
                <a:ea typeface="Helvetica Neue" panose="02000503000000020004" pitchFamily="2" charset="0"/>
                <a:cs typeface="Helvetica Neue" panose="02000503000000020004" pitchFamily="2" charset="0"/>
                <a:sym typeface="Arial"/>
              </a:rPr>
              <a:t>Línea Base</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s-CO" sz="1200" b="1" dirty="0">
              <a:latin typeface="Helvetica Neue" panose="02000503000000020004" pitchFamily="2" charset="0"/>
              <a:ea typeface="Helvetica Neue" panose="02000503000000020004" pitchFamily="2" charset="0"/>
              <a:cs typeface="Helvetica Neue" panose="02000503000000020004" pitchFamily="2" charset="0"/>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200" b="0" i="0" u="none" strike="noStrike" kern="0" cap="none" spc="0" normalizeH="0" baseline="0" noProof="0" dirty="0">
                <a:ln>
                  <a:noFill/>
                </a:ln>
                <a:solidFill>
                  <a:srgbClr val="000000">
                    <a:lumMod val="75000"/>
                    <a:lumOff val="25000"/>
                  </a:srgbClr>
                </a:solidFill>
                <a:effectLst/>
                <a:uLnTx/>
                <a:uFillTx/>
                <a:latin typeface="Helvetica Neue" panose="02000503000000020004" pitchFamily="2" charset="0"/>
                <a:ea typeface="Helvetica Neue" panose="02000503000000020004" pitchFamily="2" charset="0"/>
                <a:cs typeface="Helvetica Neue" panose="02000503000000020004" pitchFamily="2" charset="0"/>
                <a:sym typeface="Arial"/>
              </a:rPr>
              <a:t>Adelantar un análisis de línea base</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200" b="0" i="0" u="none" strike="noStrike" kern="0" cap="none" spc="0" normalizeH="0" baseline="0" noProof="0" dirty="0">
                <a:ln>
                  <a:noFill/>
                </a:ln>
                <a:solidFill>
                  <a:srgbClr val="000000">
                    <a:lumMod val="75000"/>
                    <a:lumOff val="25000"/>
                  </a:srgbClr>
                </a:solidFill>
                <a:effectLst/>
                <a:uLnTx/>
                <a:uFillTx/>
                <a:latin typeface="Helvetica Neue" panose="02000503000000020004" pitchFamily="2" charset="0"/>
                <a:ea typeface="Helvetica Neue" panose="02000503000000020004" pitchFamily="2" charset="0"/>
                <a:cs typeface="Helvetica Neue" panose="02000503000000020004" pitchFamily="2" charset="0"/>
                <a:sym typeface="Arial"/>
              </a:rPr>
              <a:t>(Revisar evidencia científica, crear mapas de impacto, innovación y políticas).</a:t>
            </a:r>
            <a:endParaRPr kumimoji="0" lang="es-CO" sz="1200" b="0" i="0" u="none" strike="noStrike" kern="0" cap="none" spc="0" normalizeH="0" baseline="0" noProof="0" dirty="0">
              <a:ln>
                <a:noFill/>
              </a:ln>
              <a:solidFill>
                <a:srgbClr val="000000"/>
              </a:solidFill>
              <a:effectLst/>
              <a:uLnTx/>
              <a:uFillTx/>
              <a:latin typeface="Helvetica Neue" panose="02000503000000020004" pitchFamily="2" charset="0"/>
              <a:ea typeface="Helvetica Neue" panose="02000503000000020004" pitchFamily="2" charset="0"/>
              <a:cs typeface="Helvetica Neue" panose="02000503000000020004" pitchFamily="2" charset="0"/>
              <a:sym typeface="Arial"/>
            </a:endParaRPr>
          </a:p>
        </p:txBody>
      </p:sp>
      <p:sp>
        <p:nvSpPr>
          <p:cNvPr id="30" name="Google Shape;137;p7">
            <a:extLst>
              <a:ext uri="{FF2B5EF4-FFF2-40B4-BE49-F238E27FC236}">
                <a16:creationId xmlns:a16="http://schemas.microsoft.com/office/drawing/2014/main" id="{B2716FBB-BC35-940A-D427-F792D3426D98}"/>
              </a:ext>
            </a:extLst>
          </p:cNvPr>
          <p:cNvSpPr txBox="1">
            <a:spLocks/>
          </p:cNvSpPr>
          <p:nvPr/>
        </p:nvSpPr>
        <p:spPr>
          <a:xfrm>
            <a:off x="10718504" y="942874"/>
            <a:ext cx="508591" cy="57429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400"/>
            </a:pPr>
            <a:r>
              <a:rPr lang="es-ES" sz="6600" b="1" dirty="0">
                <a:solidFill>
                  <a:schemeClr val="accent6">
                    <a:lumMod val="50000"/>
                  </a:schemeClr>
                </a:solidFill>
              </a:rPr>
              <a:t>3</a:t>
            </a:r>
          </a:p>
        </p:txBody>
      </p:sp>
      <p:sp>
        <p:nvSpPr>
          <p:cNvPr id="31" name="CuadroTexto 30">
            <a:extLst>
              <a:ext uri="{FF2B5EF4-FFF2-40B4-BE49-F238E27FC236}">
                <a16:creationId xmlns:a16="http://schemas.microsoft.com/office/drawing/2014/main" id="{64229FDE-3D59-DF3B-7CB5-D76C433BEF76}"/>
              </a:ext>
            </a:extLst>
          </p:cNvPr>
          <p:cNvSpPr txBox="1"/>
          <p:nvPr/>
        </p:nvSpPr>
        <p:spPr>
          <a:xfrm>
            <a:off x="10057954" y="1680845"/>
            <a:ext cx="2081702" cy="1261884"/>
          </a:xfrm>
          <a:prstGeom prst="rect">
            <a:avLst/>
          </a:prstGeom>
          <a:noFill/>
        </p:spPr>
        <p:txBody>
          <a:bodyPr wrap="square">
            <a:spAutoFit/>
          </a:bodyPr>
          <a:lstStyle/>
          <a:p>
            <a:pPr marL="0" marR="0" lvl="0" indent="0" algn="ctr" rtl="0">
              <a:lnSpc>
                <a:spcPct val="100000"/>
              </a:lnSpc>
              <a:spcBef>
                <a:spcPts val="0"/>
              </a:spcBef>
              <a:spcAft>
                <a:spcPts val="0"/>
              </a:spcAft>
              <a:buClr>
                <a:srgbClr val="3F3F3F"/>
              </a:buClr>
              <a:buSzPts val="1600"/>
              <a:buFont typeface="Arial"/>
              <a:buNone/>
            </a:pPr>
            <a:r>
              <a:rPr lang="es-CO" sz="1600" b="1"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rPr>
              <a:t>Visión y Metas</a:t>
            </a:r>
            <a:endParaRPr lang="es-CO" sz="1600" b="1" i="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pPr marL="0" marR="0" lvl="0" indent="0" algn="ctr" rtl="0">
              <a:lnSpc>
                <a:spcPct val="100000"/>
              </a:lnSpc>
              <a:spcBef>
                <a:spcPts val="0"/>
              </a:spcBef>
              <a:spcAft>
                <a:spcPts val="0"/>
              </a:spcAft>
              <a:buClr>
                <a:srgbClr val="3F3F3F"/>
              </a:buClr>
              <a:buSzPts val="1600"/>
              <a:buFont typeface="Arial"/>
              <a:buNone/>
            </a:pPr>
            <a:endParaRPr lang="es-CO" sz="1200" b="0" i="0"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algn="ctr"/>
            <a:r>
              <a:rPr lang="es-CO" sz="1200"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Crear una visión</a:t>
            </a:r>
          </a:p>
          <a:p>
            <a:pPr algn="ctr"/>
            <a:r>
              <a:rPr lang="es-CO" sz="1200"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Establecer metas y objetivos de la Misión</a:t>
            </a:r>
          </a:p>
          <a:p>
            <a:pPr algn="ctr"/>
            <a:r>
              <a:rPr lang="es-CO" sz="1200"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(Co- crear y acordar).</a:t>
            </a:r>
            <a:endParaRPr lang="es-CO" sz="1200" dirty="0">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2" name="Google Shape;137;p7">
            <a:extLst>
              <a:ext uri="{FF2B5EF4-FFF2-40B4-BE49-F238E27FC236}">
                <a16:creationId xmlns:a16="http://schemas.microsoft.com/office/drawing/2014/main" id="{E2F2649A-1F43-61E6-135E-433DE165F5ED}"/>
              </a:ext>
            </a:extLst>
          </p:cNvPr>
          <p:cNvSpPr txBox="1">
            <a:spLocks/>
          </p:cNvSpPr>
          <p:nvPr/>
        </p:nvSpPr>
        <p:spPr>
          <a:xfrm>
            <a:off x="6640685" y="3621455"/>
            <a:ext cx="508591" cy="57429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400"/>
            </a:pPr>
            <a:r>
              <a:rPr lang="es-ES" sz="6600" b="1" dirty="0">
                <a:solidFill>
                  <a:schemeClr val="accent6">
                    <a:lumMod val="50000"/>
                  </a:schemeClr>
                </a:solidFill>
              </a:rPr>
              <a:t>4</a:t>
            </a:r>
          </a:p>
        </p:txBody>
      </p:sp>
      <p:sp>
        <p:nvSpPr>
          <p:cNvPr id="33" name="CuadroTexto 32">
            <a:extLst>
              <a:ext uri="{FF2B5EF4-FFF2-40B4-BE49-F238E27FC236}">
                <a16:creationId xmlns:a16="http://schemas.microsoft.com/office/drawing/2014/main" id="{554B7750-A05B-466E-DB75-AE14FC0F774B}"/>
              </a:ext>
            </a:extLst>
          </p:cNvPr>
          <p:cNvSpPr txBox="1"/>
          <p:nvPr/>
        </p:nvSpPr>
        <p:spPr>
          <a:xfrm>
            <a:off x="5897548" y="4386614"/>
            <a:ext cx="2171371" cy="1692771"/>
          </a:xfrm>
          <a:prstGeom prst="rect">
            <a:avLst/>
          </a:prstGeom>
          <a:noFill/>
        </p:spPr>
        <p:txBody>
          <a:bodyPr wrap="square">
            <a:spAutoFit/>
          </a:bodyPr>
          <a:lstStyle/>
          <a:p>
            <a:pPr marL="0" marR="0" lvl="0" indent="0" algn="ctr" rtl="0">
              <a:lnSpc>
                <a:spcPct val="100000"/>
              </a:lnSpc>
              <a:spcBef>
                <a:spcPts val="0"/>
              </a:spcBef>
              <a:spcAft>
                <a:spcPts val="0"/>
              </a:spcAft>
              <a:buClr>
                <a:srgbClr val="3F3F3F"/>
              </a:buClr>
              <a:buSzPts val="1600"/>
              <a:buFont typeface="Arial"/>
              <a:buNone/>
            </a:pPr>
            <a:r>
              <a:rPr lang="es-CO"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Hojas de r</a:t>
            </a:r>
            <a:r>
              <a:rPr lang="es-CO" sz="1600" b="1"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rPr>
              <a:t>uta de Innovación</a:t>
            </a:r>
          </a:p>
          <a:p>
            <a:pPr marL="0" marR="0" lvl="0" indent="0" algn="ctr" rtl="0">
              <a:lnSpc>
                <a:spcPct val="100000"/>
              </a:lnSpc>
              <a:spcBef>
                <a:spcPts val="0"/>
              </a:spcBef>
              <a:spcAft>
                <a:spcPts val="0"/>
              </a:spcAft>
              <a:buClr>
                <a:schemeClr val="dk1"/>
              </a:buClr>
              <a:buSzPts val="1200"/>
              <a:buFont typeface="Arial"/>
              <a:buNone/>
            </a:pPr>
            <a:endParaRPr lang="es-CO" sz="1200" b="0" i="0"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algn="ctr"/>
            <a:r>
              <a:rPr lang="es-CO" sz="1200"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Seleccionar rutas de innovación para realizar la Misión</a:t>
            </a:r>
          </a:p>
          <a:p>
            <a:pPr algn="ctr"/>
            <a:r>
              <a:rPr lang="es-CO" sz="1200"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(Innovaciones claves, Sistemas habilitantes.</a:t>
            </a:r>
            <a:r>
              <a:rPr lang="es-CO" sz="1200"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rPr>
              <a:t> </a:t>
            </a:r>
          </a:p>
        </p:txBody>
      </p:sp>
      <p:sp>
        <p:nvSpPr>
          <p:cNvPr id="34" name="Google Shape;137;p7">
            <a:extLst>
              <a:ext uri="{FF2B5EF4-FFF2-40B4-BE49-F238E27FC236}">
                <a16:creationId xmlns:a16="http://schemas.microsoft.com/office/drawing/2014/main" id="{B50AD235-E268-7670-502D-44CB44C30563}"/>
              </a:ext>
            </a:extLst>
          </p:cNvPr>
          <p:cNvSpPr txBox="1">
            <a:spLocks/>
          </p:cNvSpPr>
          <p:nvPr/>
        </p:nvSpPr>
        <p:spPr>
          <a:xfrm>
            <a:off x="8812628" y="3621454"/>
            <a:ext cx="508591" cy="57429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400"/>
            </a:pPr>
            <a:r>
              <a:rPr lang="es-ES" sz="6600" b="1" dirty="0">
                <a:solidFill>
                  <a:schemeClr val="accent6">
                    <a:lumMod val="50000"/>
                  </a:schemeClr>
                </a:solidFill>
              </a:rPr>
              <a:t>5</a:t>
            </a:r>
          </a:p>
        </p:txBody>
      </p:sp>
      <p:sp>
        <p:nvSpPr>
          <p:cNvPr id="35" name="CuadroTexto 34">
            <a:extLst>
              <a:ext uri="{FF2B5EF4-FFF2-40B4-BE49-F238E27FC236}">
                <a16:creationId xmlns:a16="http://schemas.microsoft.com/office/drawing/2014/main" id="{B18EDE4D-5645-80C2-7EED-112290FB5627}"/>
              </a:ext>
            </a:extLst>
          </p:cNvPr>
          <p:cNvSpPr txBox="1"/>
          <p:nvPr/>
        </p:nvSpPr>
        <p:spPr>
          <a:xfrm>
            <a:off x="8109240" y="4385846"/>
            <a:ext cx="2041380" cy="1692771"/>
          </a:xfrm>
          <a:prstGeom prst="rect">
            <a:avLst/>
          </a:prstGeom>
          <a:noFill/>
        </p:spPr>
        <p:txBody>
          <a:bodyPr wrap="square">
            <a:spAutoFit/>
          </a:bodyPr>
          <a:lstStyle/>
          <a:p>
            <a:pPr marL="0" marR="0" lvl="0" indent="0" algn="ctr" rtl="0">
              <a:lnSpc>
                <a:spcPct val="100000"/>
              </a:lnSpc>
              <a:spcBef>
                <a:spcPts val="0"/>
              </a:spcBef>
              <a:spcAft>
                <a:spcPts val="0"/>
              </a:spcAft>
              <a:buClr>
                <a:srgbClr val="3F3F3F"/>
              </a:buClr>
              <a:buSzPts val="1600"/>
              <a:buFont typeface="Arial"/>
              <a:buNone/>
            </a:pPr>
            <a:r>
              <a:rPr lang="es-CO"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Rutas de </a:t>
            </a:r>
          </a:p>
          <a:p>
            <a:pPr marL="0" marR="0" lvl="0" indent="0" algn="ctr" rtl="0">
              <a:lnSpc>
                <a:spcPct val="100000"/>
              </a:lnSpc>
              <a:spcBef>
                <a:spcPts val="0"/>
              </a:spcBef>
              <a:spcAft>
                <a:spcPts val="0"/>
              </a:spcAft>
              <a:buClr>
                <a:srgbClr val="3F3F3F"/>
              </a:buClr>
              <a:buSzPts val="1600"/>
              <a:buFont typeface="Arial"/>
              <a:buNone/>
            </a:pPr>
            <a:r>
              <a:rPr lang="es-CO"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Políticas</a:t>
            </a:r>
          </a:p>
          <a:p>
            <a:pPr marL="0" marR="0" lvl="0" indent="0" algn="ctr" rtl="0">
              <a:lnSpc>
                <a:spcPct val="100000"/>
              </a:lnSpc>
              <a:spcBef>
                <a:spcPts val="0"/>
              </a:spcBef>
              <a:spcAft>
                <a:spcPts val="0"/>
              </a:spcAft>
              <a:buClr>
                <a:srgbClr val="3F3F3F"/>
              </a:buClr>
              <a:buSzPts val="1600"/>
              <a:buFont typeface="Arial"/>
              <a:buNone/>
            </a:pPr>
            <a:endParaRPr lang="es-CO" sz="1200" b="0" i="0"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algn="ctr"/>
            <a:r>
              <a:rPr lang="es-CO" sz="1200"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Co-diseñar el mapa de política orientado por Misión</a:t>
            </a:r>
          </a:p>
          <a:p>
            <a:pPr algn="ctr"/>
            <a:r>
              <a:rPr lang="es-CO" sz="1200"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(Plan de Acción, Gobernanza).</a:t>
            </a:r>
            <a:endParaRPr lang="es-CO" sz="1200" dirty="0">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6" name="Google Shape;137;p7">
            <a:extLst>
              <a:ext uri="{FF2B5EF4-FFF2-40B4-BE49-F238E27FC236}">
                <a16:creationId xmlns:a16="http://schemas.microsoft.com/office/drawing/2014/main" id="{1D85A400-262C-5D52-3DA4-8D6C9997BA21}"/>
              </a:ext>
            </a:extLst>
          </p:cNvPr>
          <p:cNvSpPr txBox="1">
            <a:spLocks/>
          </p:cNvSpPr>
          <p:nvPr/>
        </p:nvSpPr>
        <p:spPr>
          <a:xfrm>
            <a:off x="10730275" y="3621453"/>
            <a:ext cx="508591" cy="57429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400"/>
            </a:pPr>
            <a:r>
              <a:rPr lang="es-ES" sz="6600" b="1" dirty="0">
                <a:solidFill>
                  <a:schemeClr val="accent6">
                    <a:lumMod val="50000"/>
                  </a:schemeClr>
                </a:solidFill>
              </a:rPr>
              <a:t>6</a:t>
            </a:r>
          </a:p>
        </p:txBody>
      </p:sp>
      <p:sp>
        <p:nvSpPr>
          <p:cNvPr id="37" name="CuadroTexto 36">
            <a:extLst>
              <a:ext uri="{FF2B5EF4-FFF2-40B4-BE49-F238E27FC236}">
                <a16:creationId xmlns:a16="http://schemas.microsoft.com/office/drawing/2014/main" id="{8C4E6E6A-DC2B-F0CE-62FC-BDDF16415F22}"/>
              </a:ext>
            </a:extLst>
          </p:cNvPr>
          <p:cNvSpPr txBox="1"/>
          <p:nvPr/>
        </p:nvSpPr>
        <p:spPr>
          <a:xfrm>
            <a:off x="10008557" y="4407426"/>
            <a:ext cx="2041380" cy="1323439"/>
          </a:xfrm>
          <a:prstGeom prst="rect">
            <a:avLst/>
          </a:prstGeom>
          <a:noFill/>
        </p:spPr>
        <p:txBody>
          <a:bodyPr wrap="square">
            <a:spAutoFit/>
          </a:bodyPr>
          <a:lstStyle/>
          <a:p>
            <a:pPr marL="0" marR="0" lvl="0" indent="0" algn="ctr" rtl="0">
              <a:lnSpc>
                <a:spcPct val="100000"/>
              </a:lnSpc>
              <a:spcBef>
                <a:spcPts val="0"/>
              </a:spcBef>
              <a:spcAft>
                <a:spcPts val="0"/>
              </a:spcAft>
              <a:buClr>
                <a:srgbClr val="3F3F3F"/>
              </a:buClr>
              <a:buSzPts val="1600"/>
              <a:buFont typeface="Arial"/>
              <a:buNone/>
            </a:pPr>
            <a:r>
              <a:rPr lang="es-ES" sz="1600" b="1"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rPr>
              <a:t>Aprendizaje </a:t>
            </a:r>
          </a:p>
          <a:p>
            <a:pPr marL="0" marR="0" lvl="0" indent="0" algn="ctr" rtl="0">
              <a:lnSpc>
                <a:spcPct val="100000"/>
              </a:lnSpc>
              <a:spcBef>
                <a:spcPts val="0"/>
              </a:spcBef>
              <a:spcAft>
                <a:spcPts val="0"/>
              </a:spcAft>
              <a:buClr>
                <a:srgbClr val="3F3F3F"/>
              </a:buClr>
              <a:buSzPts val="1600"/>
              <a:buFont typeface="Arial"/>
              <a:buNone/>
            </a:pPr>
            <a:r>
              <a:rPr lang="es-ES" sz="1600" b="1"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rPr>
              <a:t>de Política</a:t>
            </a:r>
          </a:p>
          <a:p>
            <a:pPr marL="0" marR="0" lvl="0" indent="0" algn="ctr" rtl="0">
              <a:lnSpc>
                <a:spcPct val="100000"/>
              </a:lnSpc>
              <a:spcBef>
                <a:spcPts val="0"/>
              </a:spcBef>
              <a:spcAft>
                <a:spcPts val="0"/>
              </a:spcAft>
              <a:buClr>
                <a:srgbClr val="3F3F3F"/>
              </a:buClr>
              <a:buSzPts val="1600"/>
              <a:buFont typeface="Arial"/>
              <a:buNone/>
            </a:pPr>
            <a:endParaRPr lang="es-ES" sz="12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pPr algn="ctr">
              <a:buClr>
                <a:srgbClr val="3F3F3F"/>
              </a:buClr>
              <a:buSzPts val="1600"/>
            </a:pPr>
            <a:r>
              <a:rPr lang="es-CO" sz="1200"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Asegurar reflexión sobre la marcha y aprendizaje de acciones de política.</a:t>
            </a:r>
          </a:p>
        </p:txBody>
      </p:sp>
      <p:sp>
        <p:nvSpPr>
          <p:cNvPr id="38" name="CuadroTexto 37">
            <a:extLst>
              <a:ext uri="{FF2B5EF4-FFF2-40B4-BE49-F238E27FC236}">
                <a16:creationId xmlns:a16="http://schemas.microsoft.com/office/drawing/2014/main" id="{5E02C8A1-FED8-0DD2-E671-B71DFF35C611}"/>
              </a:ext>
            </a:extLst>
          </p:cNvPr>
          <p:cNvSpPr txBox="1"/>
          <p:nvPr/>
        </p:nvSpPr>
        <p:spPr>
          <a:xfrm>
            <a:off x="142063" y="6312429"/>
            <a:ext cx="6182832" cy="276999"/>
          </a:xfrm>
          <a:prstGeom prst="rect">
            <a:avLst/>
          </a:prstGeom>
          <a:noFill/>
        </p:spPr>
        <p:txBody>
          <a:bodyPr wrap="square">
            <a:spAutoFit/>
          </a:bodyPr>
          <a:lstStyle/>
          <a:p>
            <a:pPr marL="0" marR="0" lvl="0" indent="0" rtl="0">
              <a:lnSpc>
                <a:spcPct val="100000"/>
              </a:lnSpc>
              <a:spcBef>
                <a:spcPts val="0"/>
              </a:spcBef>
              <a:spcAft>
                <a:spcPts val="0"/>
              </a:spcAft>
              <a:buClr>
                <a:srgbClr val="262626"/>
              </a:buClr>
              <a:buSzPts val="1400"/>
              <a:buFont typeface="Arial"/>
              <a:buNone/>
            </a:pPr>
            <a:r>
              <a:rPr lang="es-CO" sz="1200" i="1" u="none" strike="noStrike" cap="none" dirty="0">
                <a:solidFill>
                  <a:srgbClr val="262626"/>
                </a:solidFill>
                <a:latin typeface="Helvetica Neue" panose="02000503000000020004" pitchFamily="2" charset="0"/>
                <a:ea typeface="Helvetica Neue" panose="02000503000000020004" pitchFamily="2" charset="0"/>
                <a:cs typeface="Helvetica Neue" panose="02000503000000020004" pitchFamily="2" charset="0"/>
                <a:sym typeface="Century Gothic"/>
              </a:rPr>
              <a:t>Fuente</a:t>
            </a:r>
            <a:r>
              <a:rPr lang="es-CO" sz="1200" i="1" u="none" strike="noStrike" cap="none" dirty="0">
                <a:solidFill>
                  <a:srgbClr val="262626"/>
                </a:solidFill>
                <a:latin typeface="Helvetica Neue" panose="02000503000000020004" pitchFamily="2" charset="0"/>
                <a:ea typeface="Helvetica Neue" panose="02000503000000020004" pitchFamily="2" charset="0"/>
                <a:cs typeface="Helvetica Neue" panose="02000503000000020004" pitchFamily="2" charset="0"/>
                <a:sym typeface="Arial"/>
              </a:rPr>
              <a:t>: OECD POLICY PAPER+S No. 100. February 2021</a:t>
            </a:r>
            <a:endParaRPr lang="es-CO" sz="1200" i="1" u="none" strike="noStrike" cap="none" dirty="0">
              <a:solidFill>
                <a:schemeClr val="dk1"/>
              </a:solidFill>
              <a:latin typeface="Helvetica Neue" panose="02000503000000020004" pitchFamily="2" charset="0"/>
              <a:ea typeface="Helvetica Neue" panose="02000503000000020004" pitchFamily="2" charset="0"/>
              <a:cs typeface="Helvetica Neue" panose="02000503000000020004" pitchFamily="2" charset="0"/>
              <a:sym typeface="Arial"/>
            </a:endParaRPr>
          </a:p>
        </p:txBody>
      </p:sp>
      <p:pic>
        <p:nvPicPr>
          <p:cNvPr id="39" name="Imagen 38">
            <a:extLst>
              <a:ext uri="{FF2B5EF4-FFF2-40B4-BE49-F238E27FC236}">
                <a16:creationId xmlns:a16="http://schemas.microsoft.com/office/drawing/2014/main" id="{301DBBA7-5C38-CCF0-E15D-0990016D87EA}"/>
              </a:ext>
            </a:extLst>
          </p:cNvPr>
          <p:cNvPicPr>
            <a:picLocks noChangeAspect="1"/>
          </p:cNvPicPr>
          <p:nvPr/>
        </p:nvPicPr>
        <p:blipFill>
          <a:blip r:embed="rId3"/>
          <a:stretch>
            <a:fillRect/>
          </a:stretch>
        </p:blipFill>
        <p:spPr>
          <a:xfrm>
            <a:off x="11227095" y="237728"/>
            <a:ext cx="722206" cy="575813"/>
          </a:xfrm>
          <a:prstGeom prst="rect">
            <a:avLst/>
          </a:prstGeom>
        </p:spPr>
      </p:pic>
    </p:spTree>
    <p:extLst>
      <p:ext uri="{BB962C8B-B14F-4D97-AF65-F5344CB8AC3E}">
        <p14:creationId xmlns:p14="http://schemas.microsoft.com/office/powerpoint/2010/main" val="10686538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137;p7">
            <a:extLst>
              <a:ext uri="{FF2B5EF4-FFF2-40B4-BE49-F238E27FC236}">
                <a16:creationId xmlns:a16="http://schemas.microsoft.com/office/drawing/2014/main" id="{2ACA21CE-E940-C358-F48F-31F2E81E472B}"/>
              </a:ext>
            </a:extLst>
          </p:cNvPr>
          <p:cNvSpPr txBox="1">
            <a:spLocks/>
          </p:cNvSpPr>
          <p:nvPr/>
        </p:nvSpPr>
        <p:spPr>
          <a:xfrm>
            <a:off x="210879" y="1063957"/>
            <a:ext cx="5885121" cy="1325563"/>
          </a:xfrm>
          <a:prstGeom prst="rect">
            <a:avLst/>
          </a:prstGeom>
          <a:noFill/>
          <a:ln>
            <a:noFill/>
          </a:ln>
        </p:spPr>
        <p:txBody>
          <a:bodyPr spcFirstLastPara="1" vert="horz" wrap="square" lIns="91425" tIns="45700" rIns="91425" bIns="45700" rtlCol="0" anchor="ctr" anchorCtr="0">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Bef>
                <a:spcPts val="0"/>
              </a:spcBef>
              <a:buClr>
                <a:schemeClr val="dk1"/>
              </a:buClr>
              <a:buSzPts val="4400"/>
              <a:buFont typeface="Helvetica Neue"/>
              <a:buNone/>
            </a:pPr>
            <a:r>
              <a:rPr lang="es-MX" sz="3200" b="1"/>
              <a:t>Definición de los Retos y Misiones</a:t>
            </a:r>
            <a:endParaRPr lang="es-MX" sz="3200" b="1" dirty="0"/>
          </a:p>
        </p:txBody>
      </p:sp>
      <p:pic>
        <p:nvPicPr>
          <p:cNvPr id="3" name="Google Shape;166;g1dc6538ee83_0_2" descr="DIEGO HERNANDEZ L on Twitter: &quot;Consulte en la página del @MincienciasCo los  volúmenes sobre las recomendaciones en los ocho (8) focos de la Misión  Internacional de Sabios 2019 cuyas propuestas nos permitirán">
            <a:extLst>
              <a:ext uri="{FF2B5EF4-FFF2-40B4-BE49-F238E27FC236}">
                <a16:creationId xmlns:a16="http://schemas.microsoft.com/office/drawing/2014/main" id="{E8C784C1-523A-AAFD-DFFE-899F17ED8BDC}"/>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210879" y="2803047"/>
            <a:ext cx="2444807" cy="3070800"/>
          </a:xfrm>
          <a:prstGeom prst="rect">
            <a:avLst/>
          </a:prstGeom>
          <a:noFill/>
          <a:ln>
            <a:noFill/>
          </a:ln>
          <a:effectLst>
            <a:outerShdw blurRad="50800" dist="38100" dir="5400000" algn="t" rotWithShape="0">
              <a:prstClr val="black">
                <a:alpha val="40000"/>
              </a:prstClr>
            </a:outerShdw>
          </a:effectLst>
        </p:spPr>
      </p:pic>
      <p:pic>
        <p:nvPicPr>
          <p:cNvPr id="4" name="Google Shape;163;g1dc6538ee83_0_2">
            <a:extLst>
              <a:ext uri="{FF2B5EF4-FFF2-40B4-BE49-F238E27FC236}">
                <a16:creationId xmlns:a16="http://schemas.microsoft.com/office/drawing/2014/main" id="{9DED4B2A-29ED-C8D0-854C-EA9882692FB9}"/>
              </a:ext>
            </a:extLst>
          </p:cNvPr>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2739390" y="2775402"/>
            <a:ext cx="2444805" cy="3074204"/>
          </a:xfrm>
          <a:prstGeom prst="rect">
            <a:avLst/>
          </a:prstGeom>
          <a:noFill/>
          <a:ln>
            <a:noFill/>
          </a:ln>
          <a:effectLst>
            <a:outerShdw blurRad="50800" dist="38100" dir="5400000" algn="t" rotWithShape="0">
              <a:prstClr val="black">
                <a:alpha val="40000"/>
              </a:prstClr>
            </a:outerShdw>
          </a:effectLst>
        </p:spPr>
      </p:pic>
      <p:pic>
        <p:nvPicPr>
          <p:cNvPr id="6" name="Google Shape;162;g1dc6538ee83_0_2">
            <a:extLst>
              <a:ext uri="{FF2B5EF4-FFF2-40B4-BE49-F238E27FC236}">
                <a16:creationId xmlns:a16="http://schemas.microsoft.com/office/drawing/2014/main" id="{F6EA7A08-BF4F-41CA-5EF6-19445B25698C}"/>
              </a:ext>
            </a:extLst>
          </p:cNvPr>
          <p:cNvPicPr preferRelativeResize="0"/>
          <p:nvPr/>
        </p:nvPicPr>
        <p:blipFill rotWithShape="1">
          <a:blip r:embed="rId6" cstate="screen">
            <a:alphaModFix/>
            <a:extLst>
              <a:ext uri="{28A0092B-C50C-407E-A947-70E740481C1C}">
                <a14:useLocalDpi xmlns:a14="http://schemas.microsoft.com/office/drawing/2010/main"/>
              </a:ext>
            </a:extLst>
          </a:blip>
          <a:srcRect l="1217" t="822"/>
          <a:stretch/>
        </p:blipFill>
        <p:spPr>
          <a:xfrm>
            <a:off x="5267899" y="2738188"/>
            <a:ext cx="2176226" cy="3074204"/>
          </a:xfrm>
          <a:prstGeom prst="rect">
            <a:avLst/>
          </a:prstGeom>
          <a:noFill/>
          <a:ln>
            <a:noFill/>
          </a:ln>
          <a:effectLst>
            <a:outerShdw blurRad="50800" dist="38100" dir="5400000" algn="t" rotWithShape="0">
              <a:prstClr val="black">
                <a:alpha val="40000"/>
              </a:prstClr>
            </a:outerShdw>
          </a:effectLst>
        </p:spPr>
      </p:pic>
      <p:sp>
        <p:nvSpPr>
          <p:cNvPr id="7" name="CuadroTexto 6">
            <a:extLst>
              <a:ext uri="{FF2B5EF4-FFF2-40B4-BE49-F238E27FC236}">
                <a16:creationId xmlns:a16="http://schemas.microsoft.com/office/drawing/2014/main" id="{4CE2F6FD-B413-963E-C5B5-5A02D9355290}"/>
              </a:ext>
            </a:extLst>
          </p:cNvPr>
          <p:cNvSpPr txBox="1"/>
          <p:nvPr/>
        </p:nvSpPr>
        <p:spPr>
          <a:xfrm>
            <a:off x="7808130" y="3121128"/>
            <a:ext cx="4172991" cy="2308324"/>
          </a:xfrm>
          <a:prstGeom prst="rect">
            <a:avLst/>
          </a:prstGeom>
          <a:noFill/>
        </p:spPr>
        <p:txBody>
          <a:bodyPr wrap="square">
            <a:spAutoFit/>
          </a:bodyPr>
          <a:lstStyle/>
          <a:p>
            <a:pPr marL="285750" indent="-285750">
              <a:buClr>
                <a:srgbClr val="0070C0"/>
              </a:buClr>
              <a:buFont typeface="Arial" panose="020B0604020202020204" pitchFamily="34" charset="0"/>
              <a:buChar char="•"/>
            </a:pPr>
            <a:r>
              <a:rPr lang="es-CO" sz="1800" b="1" dirty="0">
                <a:solidFill>
                  <a:schemeClr val="accent6">
                    <a:lumMod val="50000"/>
                  </a:schemeClr>
                </a:solidFill>
                <a:latin typeface="Helvetica Neue" panose="02000503000000020004" pitchFamily="2" charset="0"/>
                <a:ea typeface="Helvetica Neue" panose="02000503000000020004" pitchFamily="2" charset="0"/>
                <a:cs typeface="Helvetica Neue" panose="02000503000000020004" pitchFamily="2" charset="0"/>
              </a:rPr>
              <a:t>Decálogo</a:t>
            </a:r>
            <a:r>
              <a:rPr lang="es-CO" sz="1800" b="1" dirty="0">
                <a:solidFill>
                  <a:srgbClr val="143975"/>
                </a:solidFill>
                <a:latin typeface="Helvetica Neue" panose="02000503000000020004" pitchFamily="2" charset="0"/>
                <a:ea typeface="Helvetica Neue" panose="02000503000000020004" pitchFamily="2" charset="0"/>
                <a:cs typeface="Helvetica Neue" panose="02000503000000020004" pitchFamily="2" charset="0"/>
              </a:rPr>
              <a:t> </a:t>
            </a:r>
            <a:r>
              <a:rPr lang="es-CO" sz="1800" dirty="0">
                <a:latin typeface="Helvetica Neue" panose="02000503000000020004" pitchFamily="2" charset="0"/>
                <a:ea typeface="Helvetica Neue" panose="02000503000000020004" pitchFamily="2" charset="0"/>
                <a:cs typeface="Helvetica Neue" panose="02000503000000020004" pitchFamily="2" charset="0"/>
              </a:rPr>
              <a:t>de Gobierno.</a:t>
            </a:r>
          </a:p>
          <a:p>
            <a:pPr marL="285750" indent="-285750">
              <a:buClr>
                <a:srgbClr val="0070C0"/>
              </a:buClr>
              <a:buFont typeface="Arial" panose="020B0604020202020204" pitchFamily="34" charset="0"/>
              <a:buChar char="•"/>
            </a:pPr>
            <a:r>
              <a:rPr lang="es-CO" sz="1800" b="1" dirty="0">
                <a:solidFill>
                  <a:schemeClr val="accent6">
                    <a:lumMod val="50000"/>
                  </a:schemeClr>
                </a:solidFill>
                <a:latin typeface="Helvetica Neue" panose="02000503000000020004" pitchFamily="2" charset="0"/>
                <a:ea typeface="Helvetica Neue" panose="02000503000000020004" pitchFamily="2" charset="0"/>
                <a:cs typeface="Helvetica Neue" panose="02000503000000020004" pitchFamily="2" charset="0"/>
              </a:rPr>
              <a:t>Pilares del PND </a:t>
            </a:r>
            <a:r>
              <a:rPr lang="es-CO" sz="18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(Justicia social + Justicia Ambiental+ Justicia económica</a:t>
            </a:r>
            <a:r>
              <a:rPr lang="es-CO" sz="1800" dirty="0">
                <a:latin typeface="Helvetica Neue" panose="02000503000000020004" pitchFamily="2" charset="0"/>
                <a:ea typeface="Helvetica Neue" panose="02000503000000020004" pitchFamily="2" charset="0"/>
                <a:cs typeface="Helvetica Neue" panose="02000503000000020004" pitchFamily="2" charset="0"/>
              </a:rPr>
              <a:t>= Paz Total).</a:t>
            </a:r>
          </a:p>
          <a:p>
            <a:pPr marL="285750" indent="-285750">
              <a:buClr>
                <a:srgbClr val="0070C0"/>
              </a:buClr>
              <a:buFont typeface="Arial" panose="020B0604020202020204" pitchFamily="34" charset="0"/>
              <a:buChar char="•"/>
            </a:pPr>
            <a:r>
              <a:rPr lang="es-CO" sz="1800" b="1" dirty="0">
                <a:solidFill>
                  <a:schemeClr val="accent6">
                    <a:lumMod val="50000"/>
                  </a:schemeClr>
                </a:solidFill>
                <a:latin typeface="Helvetica Neue" panose="02000503000000020004" pitchFamily="2" charset="0"/>
                <a:ea typeface="Helvetica Neue" panose="02000503000000020004" pitchFamily="2" charset="0"/>
                <a:cs typeface="Helvetica Neue" panose="02000503000000020004" pitchFamily="2" charset="0"/>
              </a:rPr>
              <a:t>6 Transformaciones </a:t>
            </a:r>
            <a:r>
              <a:rPr lang="es-CO" sz="1800" dirty="0">
                <a:latin typeface="Helvetica Neue" panose="02000503000000020004" pitchFamily="2" charset="0"/>
                <a:ea typeface="Helvetica Neue" panose="02000503000000020004" pitchFamily="2" charset="0"/>
                <a:cs typeface="Helvetica Neue" panose="02000503000000020004" pitchFamily="2" charset="0"/>
              </a:rPr>
              <a:t>en el </a:t>
            </a:r>
            <a:r>
              <a:rPr lang="es-CO" sz="18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marco de PND.</a:t>
            </a:r>
          </a:p>
          <a:p>
            <a:pPr marL="285750" indent="-285750">
              <a:buClr>
                <a:srgbClr val="0070C0"/>
              </a:buClr>
              <a:buFont typeface="Arial" panose="020B0604020202020204" pitchFamily="34" charset="0"/>
              <a:buChar char="•"/>
            </a:pPr>
            <a:r>
              <a:rPr lang="es-CO" sz="1800" b="1" dirty="0">
                <a:solidFill>
                  <a:schemeClr val="accent6">
                    <a:lumMod val="50000"/>
                  </a:schemeClr>
                </a:solidFill>
                <a:latin typeface="Helvetica Neue" panose="02000503000000020004" pitchFamily="2" charset="0"/>
                <a:ea typeface="Helvetica Neue" panose="02000503000000020004" pitchFamily="2" charset="0"/>
                <a:cs typeface="Helvetica Neue" panose="02000503000000020004" pitchFamily="2" charset="0"/>
              </a:rPr>
              <a:t>7 legados </a:t>
            </a:r>
            <a:r>
              <a:rPr lang="es-CO" sz="1800" dirty="0">
                <a:latin typeface="Helvetica Neue" panose="02000503000000020004" pitchFamily="2" charset="0"/>
                <a:ea typeface="Helvetica Neue" panose="02000503000000020004" pitchFamily="2" charset="0"/>
                <a:cs typeface="Helvetica Neue" panose="02000503000000020004" pitchFamily="2" charset="0"/>
              </a:rPr>
              <a:t>del Gobierno del Cambio.</a:t>
            </a:r>
          </a:p>
        </p:txBody>
      </p:sp>
    </p:spTree>
    <p:extLst>
      <p:ext uri="{BB962C8B-B14F-4D97-AF65-F5344CB8AC3E}">
        <p14:creationId xmlns:p14="http://schemas.microsoft.com/office/powerpoint/2010/main" val="3776820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4"/>
          <a:stretch>
            <a:fillRect/>
          </a:stretch>
        </p:blipFill>
        <p:spPr>
          <a:xfrm>
            <a:off x="10995132" y="209999"/>
            <a:ext cx="722206" cy="575813"/>
          </a:xfrm>
          <a:prstGeom prst="rect">
            <a:avLst/>
          </a:prstGeom>
        </p:spPr>
      </p:pic>
      <p:sp>
        <p:nvSpPr>
          <p:cNvPr id="3" name="Google Shape;174;p6">
            <a:extLst>
              <a:ext uri="{FF2B5EF4-FFF2-40B4-BE49-F238E27FC236}">
                <a16:creationId xmlns:a16="http://schemas.microsoft.com/office/drawing/2014/main" id="{2424DE8C-2265-6DFB-D293-CF0CF05A4673}"/>
              </a:ext>
            </a:extLst>
          </p:cNvPr>
          <p:cNvSpPr txBox="1">
            <a:spLocks/>
          </p:cNvSpPr>
          <p:nvPr/>
        </p:nvSpPr>
        <p:spPr>
          <a:xfrm>
            <a:off x="767008" y="604737"/>
            <a:ext cx="10657984" cy="480091"/>
          </a:xfrm>
          <a:prstGeom prst="rect">
            <a:avLst/>
          </a:prstGeom>
          <a:noFill/>
          <a:ln>
            <a:noFill/>
          </a:ln>
          <a:effectLst>
            <a:outerShdw blurRad="50800" dist="38100" dir="2700000" algn="tl" rotWithShape="0">
              <a:prstClr val="black">
                <a:alpha val="40000"/>
              </a:prstClr>
            </a:outerShdw>
          </a:effectLst>
        </p:spPr>
        <p:txBody>
          <a:bodyPr spcFirstLastPara="1" wrap="square" lIns="91425" tIns="45700" rIns="91425" bIns="45700" anchor="ctr" anchorCtr="0">
            <a:sp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Arial"/>
              <a:buNone/>
              <a:defRPr sz="60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rgbClr val="000000"/>
              </a:buClr>
              <a:buSzPts val="3200"/>
            </a:pPr>
            <a:r>
              <a:rPr lang="es-CO" sz="28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Pilares y transformaciones </a:t>
            </a:r>
          </a:p>
        </p:txBody>
      </p:sp>
      <p:pic>
        <p:nvPicPr>
          <p:cNvPr id="4" name="Imagen 3">
            <a:extLst>
              <a:ext uri="{FF2B5EF4-FFF2-40B4-BE49-F238E27FC236}">
                <a16:creationId xmlns:a16="http://schemas.microsoft.com/office/drawing/2014/main" id="{991D0252-E5E2-351F-59C5-815F119071F3}"/>
              </a:ext>
            </a:extLst>
          </p:cNvPr>
          <p:cNvPicPr>
            <a:picLocks noChangeAspect="1"/>
          </p:cNvPicPr>
          <p:nvPr/>
        </p:nvPicPr>
        <p:blipFill>
          <a:blip r:embed="rId5"/>
          <a:stretch>
            <a:fillRect/>
          </a:stretch>
        </p:blipFill>
        <p:spPr>
          <a:xfrm>
            <a:off x="632235" y="1251030"/>
            <a:ext cx="10927530" cy="3940126"/>
          </a:xfrm>
          <a:prstGeom prst="rect">
            <a:avLst/>
          </a:prstGeom>
        </p:spPr>
      </p:pic>
      <p:sp>
        <p:nvSpPr>
          <p:cNvPr id="6" name="CuadroTexto 5">
            <a:extLst>
              <a:ext uri="{FF2B5EF4-FFF2-40B4-BE49-F238E27FC236}">
                <a16:creationId xmlns:a16="http://schemas.microsoft.com/office/drawing/2014/main" id="{7CA8C002-72AE-B980-4F1F-3FDCF67241E7}"/>
              </a:ext>
            </a:extLst>
          </p:cNvPr>
          <p:cNvSpPr txBox="1"/>
          <p:nvPr/>
        </p:nvSpPr>
        <p:spPr>
          <a:xfrm>
            <a:off x="632235" y="5417334"/>
            <a:ext cx="2565105" cy="840230"/>
          </a:xfrm>
          <a:prstGeom prst="rect">
            <a:avLst/>
          </a:prstGeom>
          <a:noFill/>
        </p:spPr>
        <p:txBody>
          <a:bodyPr wrap="square">
            <a:spAutoFit/>
          </a:bodyPr>
          <a:lstStyle/>
          <a:p>
            <a:pPr marL="0" marR="0" lvl="0" indent="0" algn="ctr" rtl="0">
              <a:lnSpc>
                <a:spcPct val="90000"/>
              </a:lnSpc>
              <a:spcBef>
                <a:spcPts val="0"/>
              </a:spcBef>
              <a:spcAft>
                <a:spcPts val="0"/>
              </a:spcAft>
              <a:buClr>
                <a:schemeClr val="lt1"/>
              </a:buClr>
              <a:buSzPts val="1400"/>
              <a:buFont typeface="Arial"/>
              <a:buNone/>
            </a:pPr>
            <a:r>
              <a:rPr lang="es-ES" sz="1800" b="1"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rPr>
              <a:t>Ordenamiento territorial alrededor del agua</a:t>
            </a:r>
          </a:p>
        </p:txBody>
      </p:sp>
      <p:sp>
        <p:nvSpPr>
          <p:cNvPr id="7" name="Rectángulo 6">
            <a:extLst>
              <a:ext uri="{FF2B5EF4-FFF2-40B4-BE49-F238E27FC236}">
                <a16:creationId xmlns:a16="http://schemas.microsoft.com/office/drawing/2014/main" id="{A5A97AC8-4375-102F-C5F4-77CF8F0F362C}"/>
              </a:ext>
            </a:extLst>
          </p:cNvPr>
          <p:cNvSpPr/>
          <p:nvPr/>
        </p:nvSpPr>
        <p:spPr>
          <a:xfrm>
            <a:off x="3364350" y="5417334"/>
            <a:ext cx="45719" cy="101420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accent6">
                  <a:lumMod val="50000"/>
                </a:schemeClr>
              </a:solidFill>
            </a:endParaRPr>
          </a:p>
        </p:txBody>
      </p:sp>
      <p:sp>
        <p:nvSpPr>
          <p:cNvPr id="8" name="CuadroTexto 7">
            <a:extLst>
              <a:ext uri="{FF2B5EF4-FFF2-40B4-BE49-F238E27FC236}">
                <a16:creationId xmlns:a16="http://schemas.microsoft.com/office/drawing/2014/main" id="{36460B18-A767-F25D-8D61-1C18DAABA532}"/>
              </a:ext>
            </a:extLst>
          </p:cNvPr>
          <p:cNvSpPr txBox="1"/>
          <p:nvPr/>
        </p:nvSpPr>
        <p:spPr>
          <a:xfrm>
            <a:off x="3536824" y="5293180"/>
            <a:ext cx="2424212" cy="590931"/>
          </a:xfrm>
          <a:prstGeom prst="rect">
            <a:avLst/>
          </a:prstGeom>
          <a:noFill/>
        </p:spPr>
        <p:txBody>
          <a:bodyPr wrap="square">
            <a:spAutoFit/>
          </a:bodyPr>
          <a:lstStyle/>
          <a:p>
            <a:pPr marL="0" marR="0" lvl="0" indent="0" algn="ctr" rtl="0">
              <a:lnSpc>
                <a:spcPct val="90000"/>
              </a:lnSpc>
              <a:spcBef>
                <a:spcPts val="0"/>
              </a:spcBef>
              <a:spcAft>
                <a:spcPts val="0"/>
              </a:spcAft>
              <a:buClr>
                <a:schemeClr val="lt1"/>
              </a:buClr>
              <a:buSzPts val="1400"/>
              <a:buFont typeface="Arial"/>
              <a:buNone/>
            </a:pPr>
            <a:r>
              <a:rPr lang="es-CO" sz="18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D</a:t>
            </a:r>
            <a:r>
              <a:rPr lang="es-CO" sz="1800" b="1"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rPr>
              <a:t>erecho Humano a la Alimentación</a:t>
            </a:r>
          </a:p>
        </p:txBody>
      </p:sp>
      <p:sp>
        <p:nvSpPr>
          <p:cNvPr id="9" name="Rectángulo 8">
            <a:extLst>
              <a:ext uri="{FF2B5EF4-FFF2-40B4-BE49-F238E27FC236}">
                <a16:creationId xmlns:a16="http://schemas.microsoft.com/office/drawing/2014/main" id="{C2E3B85B-8AE4-B1AB-89AD-429504D3694D}"/>
              </a:ext>
            </a:extLst>
          </p:cNvPr>
          <p:cNvSpPr/>
          <p:nvPr/>
        </p:nvSpPr>
        <p:spPr>
          <a:xfrm rot="5400000" flipH="1">
            <a:off x="4726071" y="4881008"/>
            <a:ext cx="45719" cy="210822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0" name="CuadroTexto 9">
            <a:extLst>
              <a:ext uri="{FF2B5EF4-FFF2-40B4-BE49-F238E27FC236}">
                <a16:creationId xmlns:a16="http://schemas.microsoft.com/office/drawing/2014/main" id="{E07BFE41-156A-60DD-DCC3-9D1BD79E731D}"/>
              </a:ext>
            </a:extLst>
          </p:cNvPr>
          <p:cNvSpPr txBox="1"/>
          <p:nvPr/>
        </p:nvSpPr>
        <p:spPr>
          <a:xfrm>
            <a:off x="3694816" y="5986135"/>
            <a:ext cx="2108229" cy="590931"/>
          </a:xfrm>
          <a:prstGeom prst="rect">
            <a:avLst/>
          </a:prstGeom>
          <a:noFill/>
        </p:spPr>
        <p:txBody>
          <a:bodyPr wrap="square">
            <a:spAutoFit/>
          </a:bodyPr>
          <a:lstStyle/>
          <a:p>
            <a:pPr marL="0" marR="0" lvl="0" indent="0" algn="ctr" rtl="0">
              <a:lnSpc>
                <a:spcPct val="90000"/>
              </a:lnSpc>
              <a:spcBef>
                <a:spcPts val="0"/>
              </a:spcBef>
              <a:spcAft>
                <a:spcPts val="0"/>
              </a:spcAft>
              <a:buClr>
                <a:schemeClr val="lt1"/>
              </a:buClr>
              <a:buSzPts val="1400"/>
              <a:buFont typeface="Arial"/>
              <a:buNone/>
            </a:pPr>
            <a:r>
              <a:rPr lang="es-CO" sz="1800" b="1"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rPr>
              <a:t>Convergencia </a:t>
            </a:r>
          </a:p>
          <a:p>
            <a:pPr marL="0" marR="0" lvl="0" indent="0" algn="ctr" rtl="0">
              <a:lnSpc>
                <a:spcPct val="90000"/>
              </a:lnSpc>
              <a:spcBef>
                <a:spcPts val="0"/>
              </a:spcBef>
              <a:spcAft>
                <a:spcPts val="0"/>
              </a:spcAft>
              <a:buClr>
                <a:schemeClr val="lt1"/>
              </a:buClr>
              <a:buSzPts val="1400"/>
              <a:buFont typeface="Arial"/>
              <a:buNone/>
            </a:pPr>
            <a:r>
              <a:rPr lang="es-CO" sz="1800" b="1"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rPr>
              <a:t>Regional</a:t>
            </a:r>
          </a:p>
        </p:txBody>
      </p:sp>
      <p:sp>
        <p:nvSpPr>
          <p:cNvPr id="11" name="CuadroTexto 10">
            <a:extLst>
              <a:ext uri="{FF2B5EF4-FFF2-40B4-BE49-F238E27FC236}">
                <a16:creationId xmlns:a16="http://schemas.microsoft.com/office/drawing/2014/main" id="{9A310345-B73D-7CC7-064D-BA37F68D2D59}"/>
              </a:ext>
            </a:extLst>
          </p:cNvPr>
          <p:cNvSpPr txBox="1"/>
          <p:nvPr/>
        </p:nvSpPr>
        <p:spPr>
          <a:xfrm>
            <a:off x="6300520" y="5298829"/>
            <a:ext cx="2424212" cy="590931"/>
          </a:xfrm>
          <a:prstGeom prst="rect">
            <a:avLst/>
          </a:prstGeom>
          <a:noFill/>
        </p:spPr>
        <p:txBody>
          <a:bodyPr wrap="square">
            <a:spAutoFit/>
          </a:bodyPr>
          <a:lstStyle/>
          <a:p>
            <a:pPr marL="0" marR="0" lvl="0" indent="0" algn="ctr" rtl="0">
              <a:lnSpc>
                <a:spcPct val="90000"/>
              </a:lnSpc>
              <a:spcBef>
                <a:spcPts val="0"/>
              </a:spcBef>
              <a:spcAft>
                <a:spcPts val="0"/>
              </a:spcAft>
              <a:buClr>
                <a:schemeClr val="lt1"/>
              </a:buClr>
              <a:buSzPts val="1400"/>
              <a:buFont typeface="Arial"/>
              <a:buNone/>
            </a:pPr>
            <a:r>
              <a:rPr lang="es-CO" sz="1800" b="1"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rPr>
              <a:t>Seguridad Humana </a:t>
            </a:r>
            <a:r>
              <a:rPr lang="es-CO" sz="18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 y Justicia </a:t>
            </a:r>
            <a:r>
              <a:rPr lang="es-CO" sz="1800" b="1"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rPr>
              <a:t>social</a:t>
            </a:r>
          </a:p>
        </p:txBody>
      </p:sp>
      <p:sp>
        <p:nvSpPr>
          <p:cNvPr id="12" name="Rectángulo 11">
            <a:extLst>
              <a:ext uri="{FF2B5EF4-FFF2-40B4-BE49-F238E27FC236}">
                <a16:creationId xmlns:a16="http://schemas.microsoft.com/office/drawing/2014/main" id="{04E77B40-99D4-CDCF-93E3-D249FEC09387}"/>
              </a:ext>
            </a:extLst>
          </p:cNvPr>
          <p:cNvSpPr/>
          <p:nvPr/>
        </p:nvSpPr>
        <p:spPr>
          <a:xfrm>
            <a:off x="6152735" y="5405160"/>
            <a:ext cx="45719" cy="101420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accent6">
                  <a:lumMod val="50000"/>
                </a:schemeClr>
              </a:solidFill>
            </a:endParaRPr>
          </a:p>
        </p:txBody>
      </p:sp>
      <p:sp>
        <p:nvSpPr>
          <p:cNvPr id="13" name="Rectángulo 12">
            <a:extLst>
              <a:ext uri="{FF2B5EF4-FFF2-40B4-BE49-F238E27FC236}">
                <a16:creationId xmlns:a16="http://schemas.microsoft.com/office/drawing/2014/main" id="{DA52A9F1-5104-7AF3-E1B2-0DE2803EC515}"/>
              </a:ext>
            </a:extLst>
          </p:cNvPr>
          <p:cNvSpPr/>
          <p:nvPr/>
        </p:nvSpPr>
        <p:spPr>
          <a:xfrm rot="5400000" flipH="1">
            <a:off x="7489766" y="4885227"/>
            <a:ext cx="45719" cy="210822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4" name="CuadroTexto 13">
            <a:extLst>
              <a:ext uri="{FF2B5EF4-FFF2-40B4-BE49-F238E27FC236}">
                <a16:creationId xmlns:a16="http://schemas.microsoft.com/office/drawing/2014/main" id="{CFF6B3A1-C325-56FF-3F35-A92C09648643}"/>
              </a:ext>
            </a:extLst>
          </p:cNvPr>
          <p:cNvSpPr txBox="1"/>
          <p:nvPr/>
        </p:nvSpPr>
        <p:spPr>
          <a:xfrm>
            <a:off x="6143815" y="5977318"/>
            <a:ext cx="2604448" cy="590931"/>
          </a:xfrm>
          <a:prstGeom prst="rect">
            <a:avLst/>
          </a:prstGeom>
          <a:noFill/>
        </p:spPr>
        <p:txBody>
          <a:bodyPr wrap="square">
            <a:spAutoFit/>
          </a:bodyPr>
          <a:lstStyle/>
          <a:p>
            <a:pPr marL="0" marR="0" lvl="0" indent="0" algn="ctr" rtl="0">
              <a:lnSpc>
                <a:spcPct val="90000"/>
              </a:lnSpc>
              <a:spcBef>
                <a:spcPts val="0"/>
              </a:spcBef>
              <a:spcAft>
                <a:spcPts val="0"/>
              </a:spcAft>
              <a:buClr>
                <a:schemeClr val="lt1"/>
              </a:buClr>
              <a:buSzPts val="1400"/>
              <a:buFont typeface="Arial"/>
              <a:buNone/>
            </a:pPr>
            <a:r>
              <a:rPr lang="es-CO" sz="1800" b="1"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rPr>
              <a:t>Estabilidad Macroeconómica </a:t>
            </a:r>
          </a:p>
        </p:txBody>
      </p:sp>
      <p:sp>
        <p:nvSpPr>
          <p:cNvPr id="15" name="Rectángulo 14">
            <a:extLst>
              <a:ext uri="{FF2B5EF4-FFF2-40B4-BE49-F238E27FC236}">
                <a16:creationId xmlns:a16="http://schemas.microsoft.com/office/drawing/2014/main" id="{838DA7C9-99FD-A8D9-9D28-868094174B49}"/>
              </a:ext>
            </a:extLst>
          </p:cNvPr>
          <p:cNvSpPr/>
          <p:nvPr/>
        </p:nvSpPr>
        <p:spPr>
          <a:xfrm>
            <a:off x="8924316" y="5409592"/>
            <a:ext cx="45719" cy="101420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accent6">
                  <a:lumMod val="50000"/>
                </a:schemeClr>
              </a:solidFill>
            </a:endParaRPr>
          </a:p>
        </p:txBody>
      </p:sp>
      <p:sp>
        <p:nvSpPr>
          <p:cNvPr id="16" name="CuadroTexto 15">
            <a:extLst>
              <a:ext uri="{FF2B5EF4-FFF2-40B4-BE49-F238E27FC236}">
                <a16:creationId xmlns:a16="http://schemas.microsoft.com/office/drawing/2014/main" id="{ADDD309B-C8DF-47E6-3485-B8272B116069}"/>
              </a:ext>
            </a:extLst>
          </p:cNvPr>
          <p:cNvSpPr txBox="1"/>
          <p:nvPr/>
        </p:nvSpPr>
        <p:spPr>
          <a:xfrm>
            <a:off x="8947175" y="5367497"/>
            <a:ext cx="2756491" cy="1089529"/>
          </a:xfrm>
          <a:prstGeom prst="rect">
            <a:avLst/>
          </a:prstGeom>
          <a:noFill/>
        </p:spPr>
        <p:txBody>
          <a:bodyPr wrap="square">
            <a:spAutoFit/>
          </a:bodyPr>
          <a:lstStyle/>
          <a:p>
            <a:pPr lvl="0" algn="ctr">
              <a:lnSpc>
                <a:spcPct val="90000"/>
              </a:lnSpc>
              <a:buClr>
                <a:schemeClr val="lt1"/>
              </a:buClr>
              <a:buSzPts val="1400"/>
            </a:pPr>
            <a:r>
              <a:rPr lang="es-CO" sz="18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Transformación </a:t>
            </a:r>
            <a:r>
              <a:rPr lang="es-CO" sz="1800" b="1"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rPr>
              <a:t>Productiva, internacionalización y acción climática</a:t>
            </a:r>
          </a:p>
        </p:txBody>
      </p:sp>
    </p:spTree>
    <p:extLst>
      <p:ext uri="{BB962C8B-B14F-4D97-AF65-F5344CB8AC3E}">
        <p14:creationId xmlns:p14="http://schemas.microsoft.com/office/powerpoint/2010/main" val="3711289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Elipse 1">
            <a:extLst>
              <a:ext uri="{FF2B5EF4-FFF2-40B4-BE49-F238E27FC236}">
                <a16:creationId xmlns:a16="http://schemas.microsoft.com/office/drawing/2014/main" id="{343987BF-4671-33D4-30E8-7760872E6EBE}"/>
              </a:ext>
            </a:extLst>
          </p:cNvPr>
          <p:cNvSpPr/>
          <p:nvPr/>
        </p:nvSpPr>
        <p:spPr>
          <a:xfrm>
            <a:off x="490347" y="1048366"/>
            <a:ext cx="564112" cy="546358"/>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dirty="0"/>
          </a:p>
        </p:txBody>
      </p:sp>
      <p:grpSp>
        <p:nvGrpSpPr>
          <p:cNvPr id="3" name="Grupo 2">
            <a:extLst>
              <a:ext uri="{FF2B5EF4-FFF2-40B4-BE49-F238E27FC236}">
                <a16:creationId xmlns:a16="http://schemas.microsoft.com/office/drawing/2014/main" id="{31E39B98-A664-6162-628B-4394055E6AA3}"/>
              </a:ext>
            </a:extLst>
          </p:cNvPr>
          <p:cNvGrpSpPr/>
          <p:nvPr/>
        </p:nvGrpSpPr>
        <p:grpSpPr>
          <a:xfrm>
            <a:off x="2189489" y="102011"/>
            <a:ext cx="7612552" cy="921558"/>
            <a:chOff x="1421676" y="87310"/>
            <a:chExt cx="7612552" cy="921558"/>
          </a:xfrm>
        </p:grpSpPr>
        <p:sp>
          <p:nvSpPr>
            <p:cNvPr id="4" name="Título 2">
              <a:extLst>
                <a:ext uri="{FF2B5EF4-FFF2-40B4-BE49-F238E27FC236}">
                  <a16:creationId xmlns:a16="http://schemas.microsoft.com/office/drawing/2014/main" id="{27F4702F-4A1D-C581-14D5-77F18444C4E4}"/>
                </a:ext>
              </a:extLst>
            </p:cNvPr>
            <p:cNvSpPr txBox="1">
              <a:spLocks/>
            </p:cNvSpPr>
            <p:nvPr/>
          </p:nvSpPr>
          <p:spPr>
            <a:xfrm>
              <a:off x="2764079" y="284570"/>
              <a:ext cx="6270149" cy="48799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kern="1200" spc="-150">
                  <a:solidFill>
                    <a:srgbClr val="004A84"/>
                  </a:solidFill>
                  <a:latin typeface="+mj-lt"/>
                  <a:ea typeface="+mj-ea"/>
                  <a:cs typeface="+mj-cs"/>
                </a:defRPr>
              </a:lvl1pPr>
            </a:lstStyle>
            <a:p>
              <a:r>
                <a:rPr lang="es-MX" sz="2400" dirty="0">
                  <a:latin typeface="Montserrat Black"/>
                </a:rPr>
                <a:t> </a:t>
              </a:r>
              <a:r>
                <a:rPr lang="es-MX" sz="2400" dirty="0">
                  <a:solidFill>
                    <a:srgbClr val="5F94B1"/>
                  </a:solidFill>
                  <a:latin typeface="Montserrat Black"/>
                </a:rPr>
                <a:t>Transición Energética​</a:t>
              </a:r>
            </a:p>
          </p:txBody>
        </p:sp>
        <p:sp>
          <p:nvSpPr>
            <p:cNvPr id="6" name="Elipse 5">
              <a:extLst>
                <a:ext uri="{FF2B5EF4-FFF2-40B4-BE49-F238E27FC236}">
                  <a16:creationId xmlns:a16="http://schemas.microsoft.com/office/drawing/2014/main" id="{CC683EA9-B798-6BDD-F410-EEBBAA44C1D9}"/>
                </a:ext>
              </a:extLst>
            </p:cNvPr>
            <p:cNvSpPr/>
            <p:nvPr/>
          </p:nvSpPr>
          <p:spPr>
            <a:xfrm>
              <a:off x="1421676" y="87310"/>
              <a:ext cx="978528" cy="921558"/>
            </a:xfrm>
            <a:prstGeom prst="ellipse">
              <a:avLst/>
            </a:prstGeom>
            <a:solidFill>
              <a:srgbClr val="5F94B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SzPts val="2200"/>
              </a:pPr>
              <a:endParaRPr lang="es-ES" sz="1100" dirty="0">
                <a:solidFill>
                  <a:srgbClr val="926E26"/>
                </a:solidFill>
              </a:endParaRPr>
            </a:p>
          </p:txBody>
        </p:sp>
        <p:sp>
          <p:nvSpPr>
            <p:cNvPr id="7" name="CuadroTexto 6">
              <a:extLst>
                <a:ext uri="{FF2B5EF4-FFF2-40B4-BE49-F238E27FC236}">
                  <a16:creationId xmlns:a16="http://schemas.microsoft.com/office/drawing/2014/main" id="{1D93D52D-A61F-D43D-FAA3-4852490B4C4B}"/>
                </a:ext>
              </a:extLst>
            </p:cNvPr>
            <p:cNvSpPr txBox="1"/>
            <p:nvPr/>
          </p:nvSpPr>
          <p:spPr>
            <a:xfrm>
              <a:off x="1447439" y="354958"/>
              <a:ext cx="396262" cy="369332"/>
            </a:xfrm>
            <a:prstGeom prst="rect">
              <a:avLst/>
            </a:prstGeom>
            <a:noFill/>
          </p:spPr>
          <p:txBody>
            <a:bodyPr wrap="none" rtlCol="0" anchor="ctr">
              <a:spAutoFit/>
            </a:bodyPr>
            <a:lstStyle/>
            <a:p>
              <a:pPr algn="l">
                <a:spcBef>
                  <a:spcPts val="600"/>
                </a:spcBef>
              </a:pPr>
              <a:r>
                <a:rPr lang="es-CO" dirty="0">
                  <a:solidFill>
                    <a:schemeClr val="bg1"/>
                  </a:solidFill>
                  <a:effectLst>
                    <a:outerShdw blurRad="38100" dist="38100" dir="2700000" algn="tl">
                      <a:srgbClr val="000000">
                        <a:alpha val="43137"/>
                      </a:srgbClr>
                    </a:outerShdw>
                  </a:effectLst>
                  <a:latin typeface="Montserrat Black" pitchFamily="2" charset="0"/>
                </a:rPr>
                <a:t>2.</a:t>
              </a:r>
            </a:p>
          </p:txBody>
        </p:sp>
      </p:grpSp>
      <p:pic>
        <p:nvPicPr>
          <p:cNvPr id="8" name="Gráfico 7" descr="Clipboard con relleno sólido">
            <a:extLst>
              <a:ext uri="{FF2B5EF4-FFF2-40B4-BE49-F238E27FC236}">
                <a16:creationId xmlns:a16="http://schemas.microsoft.com/office/drawing/2014/main" id="{CA4745C1-AB82-0A72-0516-A51BCB6BD92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22325" y="245011"/>
            <a:ext cx="542254" cy="542254"/>
          </a:xfrm>
          <a:prstGeom prst="rect">
            <a:avLst/>
          </a:prstGeom>
        </p:spPr>
      </p:pic>
      <p:sp>
        <p:nvSpPr>
          <p:cNvPr id="9" name="Google Shape;208;p18">
            <a:extLst>
              <a:ext uri="{FF2B5EF4-FFF2-40B4-BE49-F238E27FC236}">
                <a16:creationId xmlns:a16="http://schemas.microsoft.com/office/drawing/2014/main" id="{B351880B-783B-92FB-F51F-FA3E061205F5}"/>
              </a:ext>
            </a:extLst>
          </p:cNvPr>
          <p:cNvSpPr/>
          <p:nvPr/>
        </p:nvSpPr>
        <p:spPr>
          <a:xfrm>
            <a:off x="4782043" y="2243586"/>
            <a:ext cx="4175043" cy="489761"/>
          </a:xfrm>
          <a:prstGeom prst="rect">
            <a:avLst/>
          </a:prstGeom>
          <a:solidFill>
            <a:srgbClr val="FFD966"/>
          </a:solidFill>
          <a:ln w="28575" cap="flat" cmpd="sng">
            <a:solidFill>
              <a:srgbClr val="FFD966"/>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200" dirty="0">
                <a:solidFill>
                  <a:schemeClr val="dk1"/>
                </a:solidFill>
                <a:latin typeface="Montserrat" panose="02000505000000020004" pitchFamily="2" charset="77"/>
                <a:ea typeface="Helvetica Neue"/>
                <a:cs typeface="Helvetica Neue"/>
                <a:sym typeface="Helvetica Neue"/>
              </a:rPr>
              <a:t>Transición energética</a:t>
            </a:r>
            <a:endParaRPr lang="es-CO" sz="1200" b="0" i="0" u="none" strike="noStrike" cap="none" dirty="0">
              <a:solidFill>
                <a:schemeClr val="dk1"/>
              </a:solidFill>
              <a:latin typeface="Montserrat" panose="02000505000000020004" pitchFamily="2" charset="77"/>
              <a:ea typeface="Helvetica Neue"/>
              <a:cs typeface="Helvetica Neue"/>
              <a:sym typeface="Helvetica Neue"/>
            </a:endParaRPr>
          </a:p>
        </p:txBody>
      </p:sp>
      <p:sp>
        <p:nvSpPr>
          <p:cNvPr id="10" name="Google Shape;209;p18">
            <a:extLst>
              <a:ext uri="{FF2B5EF4-FFF2-40B4-BE49-F238E27FC236}">
                <a16:creationId xmlns:a16="http://schemas.microsoft.com/office/drawing/2014/main" id="{D7BFD3BD-2B4C-F8F5-9BDD-84A1C8AF2319}"/>
              </a:ext>
            </a:extLst>
          </p:cNvPr>
          <p:cNvSpPr/>
          <p:nvPr/>
        </p:nvSpPr>
        <p:spPr>
          <a:xfrm>
            <a:off x="7926447" y="3422378"/>
            <a:ext cx="1404000" cy="612000"/>
          </a:xfrm>
          <a:prstGeom prst="rect">
            <a:avLst/>
          </a:prstGeom>
          <a:noFill/>
          <a:ln w="28575"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Obtención de energía a partir de biomasa y biorrefinerías</a:t>
            </a:r>
            <a:endParaRPr lang="es-CO" sz="1000" b="0" i="0" u="none" strike="noStrike" cap="none" dirty="0">
              <a:solidFill>
                <a:srgbClr val="000000"/>
              </a:solidFill>
              <a:latin typeface="Montserrat" panose="02000505000000020004" pitchFamily="2" charset="77"/>
              <a:sym typeface="Arial"/>
            </a:endParaRPr>
          </a:p>
        </p:txBody>
      </p:sp>
      <p:sp>
        <p:nvSpPr>
          <p:cNvPr id="11" name="Google Shape;210;p18">
            <a:extLst>
              <a:ext uri="{FF2B5EF4-FFF2-40B4-BE49-F238E27FC236}">
                <a16:creationId xmlns:a16="http://schemas.microsoft.com/office/drawing/2014/main" id="{91564ECE-2283-D2DA-7565-A7026530172B}"/>
              </a:ext>
            </a:extLst>
          </p:cNvPr>
          <p:cNvSpPr/>
          <p:nvPr/>
        </p:nvSpPr>
        <p:spPr>
          <a:xfrm>
            <a:off x="4788257" y="1576398"/>
            <a:ext cx="4261104" cy="504000"/>
          </a:xfrm>
          <a:prstGeom prst="rect">
            <a:avLst/>
          </a:prstGeom>
          <a:solidFill>
            <a:schemeClr val="accent4"/>
          </a:solidFill>
          <a:ln w="28575"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200" dirty="0">
                <a:solidFill>
                  <a:schemeClr val="bg1">
                    <a:lumMod val="95000"/>
                  </a:schemeClr>
                </a:solidFill>
                <a:latin typeface="Montserrat" panose="02000505000000020004" pitchFamily="2" charset="77"/>
                <a:ea typeface="Helvetica Neue"/>
                <a:cs typeface="Helvetica Neue"/>
                <a:sym typeface="Helvetica Neue"/>
              </a:rPr>
              <a:t>Asegurar la generación, acceso y uso de energías sostenibles para todos los colombianos</a:t>
            </a:r>
          </a:p>
        </p:txBody>
      </p:sp>
      <p:sp>
        <p:nvSpPr>
          <p:cNvPr id="12" name="Google Shape;211;p18">
            <a:extLst>
              <a:ext uri="{FF2B5EF4-FFF2-40B4-BE49-F238E27FC236}">
                <a16:creationId xmlns:a16="http://schemas.microsoft.com/office/drawing/2014/main" id="{3E715171-3748-568A-7AD7-2B489BB4A6E8}"/>
              </a:ext>
            </a:extLst>
          </p:cNvPr>
          <p:cNvSpPr/>
          <p:nvPr/>
        </p:nvSpPr>
        <p:spPr>
          <a:xfrm>
            <a:off x="2537443" y="3425580"/>
            <a:ext cx="1741536" cy="612000"/>
          </a:xfrm>
          <a:prstGeom prst="rect">
            <a:avLst/>
          </a:prstGeom>
          <a:noFill/>
          <a:ln w="28575"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latin typeface="Montserrat" panose="02000505000000020004" pitchFamily="2" charset="77"/>
              </a:rPr>
              <a:t>Desarrollo de fuentes de energía renovables no convencionales </a:t>
            </a:r>
            <a:endParaRPr lang="es-CO" sz="1000" b="0" i="0" u="none" strike="noStrike" cap="none" dirty="0">
              <a:solidFill>
                <a:srgbClr val="000000"/>
              </a:solidFill>
              <a:latin typeface="Montserrat" panose="02000505000000020004" pitchFamily="2" charset="77"/>
              <a:sym typeface="Arial"/>
            </a:endParaRPr>
          </a:p>
        </p:txBody>
      </p:sp>
      <p:sp>
        <p:nvSpPr>
          <p:cNvPr id="13" name="Google Shape;212;p18">
            <a:extLst>
              <a:ext uri="{FF2B5EF4-FFF2-40B4-BE49-F238E27FC236}">
                <a16:creationId xmlns:a16="http://schemas.microsoft.com/office/drawing/2014/main" id="{4D82BB52-F50C-81DA-EACA-C3CDD84E18AC}"/>
              </a:ext>
            </a:extLst>
          </p:cNvPr>
          <p:cNvSpPr txBox="1"/>
          <p:nvPr/>
        </p:nvSpPr>
        <p:spPr>
          <a:xfrm>
            <a:off x="7801244" y="5052045"/>
            <a:ext cx="1224000" cy="548640"/>
          </a:xfrm>
          <a:prstGeom prst="rect">
            <a:avLst/>
          </a:prstGeom>
          <a:solidFill>
            <a:srgbClr val="FFD966"/>
          </a:solidFill>
          <a:ln w="28575" cap="flat" cmpd="sng">
            <a:solidFill>
              <a:srgbClr val="FFD966"/>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algn="ctr">
              <a:defRPr sz="1200">
                <a:solidFill>
                  <a:schemeClr val="dk1"/>
                </a:solidFill>
                <a:latin typeface="Montserrat" panose="02000505000000020004" pitchFamily="2" charset="77"/>
                <a:ea typeface="Helvetica Neue"/>
                <a:cs typeface="Helvetica Neue"/>
              </a:defRPr>
            </a:lvl1pPr>
          </a:lstStyle>
          <a:p>
            <a:r>
              <a:rPr lang="es-CO" dirty="0"/>
              <a:t>Transporte</a:t>
            </a:r>
            <a:endParaRPr lang="es-CO" dirty="0">
              <a:sym typeface="Arial"/>
            </a:endParaRPr>
          </a:p>
        </p:txBody>
      </p:sp>
      <p:sp>
        <p:nvSpPr>
          <p:cNvPr id="14" name="Google Shape;213;p18">
            <a:extLst>
              <a:ext uri="{FF2B5EF4-FFF2-40B4-BE49-F238E27FC236}">
                <a16:creationId xmlns:a16="http://schemas.microsoft.com/office/drawing/2014/main" id="{4B84D6B9-9256-43AA-1241-9FF80EE49570}"/>
              </a:ext>
            </a:extLst>
          </p:cNvPr>
          <p:cNvSpPr txBox="1"/>
          <p:nvPr/>
        </p:nvSpPr>
        <p:spPr>
          <a:xfrm>
            <a:off x="9190041" y="5039180"/>
            <a:ext cx="1224000" cy="548640"/>
          </a:xfrm>
          <a:prstGeom prst="rect">
            <a:avLst/>
          </a:prstGeom>
          <a:solidFill>
            <a:srgbClr val="FFD966"/>
          </a:solidFill>
          <a:ln w="28575" cap="flat" cmpd="sng">
            <a:solidFill>
              <a:srgbClr val="FFD966"/>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algn="ctr">
              <a:defRPr sz="1200">
                <a:solidFill>
                  <a:schemeClr val="dk1"/>
                </a:solidFill>
                <a:latin typeface="Montserrat" panose="02000505000000020004" pitchFamily="2" charset="77"/>
                <a:ea typeface="Helvetica Neue"/>
                <a:cs typeface="Helvetica Neue"/>
              </a:defRPr>
            </a:lvl1pPr>
          </a:lstStyle>
          <a:p>
            <a:r>
              <a:rPr lang="es-CO" dirty="0"/>
              <a:t>Industria</a:t>
            </a:r>
            <a:endParaRPr lang="es-CO" dirty="0">
              <a:sym typeface="Arial"/>
            </a:endParaRPr>
          </a:p>
        </p:txBody>
      </p:sp>
      <p:sp>
        <p:nvSpPr>
          <p:cNvPr id="15" name="Google Shape;214;p18">
            <a:extLst>
              <a:ext uri="{FF2B5EF4-FFF2-40B4-BE49-F238E27FC236}">
                <a16:creationId xmlns:a16="http://schemas.microsoft.com/office/drawing/2014/main" id="{B9847B07-7930-FB36-F51D-A80BD3A05FBC}"/>
              </a:ext>
            </a:extLst>
          </p:cNvPr>
          <p:cNvSpPr txBox="1"/>
          <p:nvPr/>
        </p:nvSpPr>
        <p:spPr>
          <a:xfrm>
            <a:off x="6422652" y="5052045"/>
            <a:ext cx="1224000" cy="548640"/>
          </a:xfrm>
          <a:prstGeom prst="rect">
            <a:avLst/>
          </a:prstGeom>
          <a:solidFill>
            <a:srgbClr val="FFD966"/>
          </a:solidFill>
          <a:ln w="28575" cap="flat" cmpd="sng">
            <a:solidFill>
              <a:srgbClr val="FFD966"/>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algn="ctr">
              <a:defRPr sz="1200">
                <a:solidFill>
                  <a:schemeClr val="dk1"/>
                </a:solidFill>
                <a:latin typeface="Montserrat" panose="02000505000000020004" pitchFamily="2" charset="77"/>
                <a:ea typeface="Helvetica Neue"/>
                <a:cs typeface="Helvetica Neue"/>
              </a:defRPr>
            </a:lvl1pPr>
          </a:lstStyle>
          <a:p>
            <a:r>
              <a:rPr lang="es-CO" dirty="0"/>
              <a:t>Residencial</a:t>
            </a:r>
            <a:endParaRPr lang="es-CO" dirty="0">
              <a:sym typeface="Arial"/>
            </a:endParaRPr>
          </a:p>
        </p:txBody>
      </p:sp>
      <p:sp>
        <p:nvSpPr>
          <p:cNvPr id="16" name="Google Shape;215;p18">
            <a:extLst>
              <a:ext uri="{FF2B5EF4-FFF2-40B4-BE49-F238E27FC236}">
                <a16:creationId xmlns:a16="http://schemas.microsoft.com/office/drawing/2014/main" id="{5FEA9920-BF3F-4438-8B3E-20955738934F}"/>
              </a:ext>
            </a:extLst>
          </p:cNvPr>
          <p:cNvSpPr txBox="1"/>
          <p:nvPr/>
        </p:nvSpPr>
        <p:spPr>
          <a:xfrm>
            <a:off x="3665468" y="5054616"/>
            <a:ext cx="1224000" cy="548640"/>
          </a:xfrm>
          <a:prstGeom prst="rect">
            <a:avLst/>
          </a:prstGeom>
          <a:solidFill>
            <a:srgbClr val="FFD966"/>
          </a:solidFill>
          <a:ln w="28575" cap="flat" cmpd="sng">
            <a:solidFill>
              <a:srgbClr val="FFD966"/>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algn="ctr">
              <a:defRPr sz="1200">
                <a:solidFill>
                  <a:schemeClr val="dk1"/>
                </a:solidFill>
                <a:latin typeface="Montserrat" panose="02000505000000020004" pitchFamily="2" charset="77"/>
                <a:ea typeface="Helvetica Neue"/>
                <a:cs typeface="Helvetica Neue"/>
              </a:defRPr>
            </a:lvl1pPr>
          </a:lstStyle>
          <a:p>
            <a:r>
              <a:rPr lang="es-CO" dirty="0">
                <a:sym typeface="Helvetica Neue"/>
              </a:rPr>
              <a:t>Sector terciario</a:t>
            </a:r>
            <a:endParaRPr lang="es-CO" dirty="0">
              <a:sym typeface="Arial"/>
            </a:endParaRPr>
          </a:p>
        </p:txBody>
      </p:sp>
      <p:sp>
        <p:nvSpPr>
          <p:cNvPr id="17" name="Google Shape;216;p18">
            <a:extLst>
              <a:ext uri="{FF2B5EF4-FFF2-40B4-BE49-F238E27FC236}">
                <a16:creationId xmlns:a16="http://schemas.microsoft.com/office/drawing/2014/main" id="{95614FF9-41DE-91B1-FCE0-31D1B75A2750}"/>
              </a:ext>
            </a:extLst>
          </p:cNvPr>
          <p:cNvSpPr/>
          <p:nvPr/>
        </p:nvSpPr>
        <p:spPr>
          <a:xfrm>
            <a:off x="7254284" y="4205566"/>
            <a:ext cx="1304019" cy="642269"/>
          </a:xfrm>
          <a:prstGeom prst="rect">
            <a:avLst/>
          </a:prstGeom>
          <a:noFill/>
          <a:ln w="28575"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Redes inteligentes
(Generación distribuida)</a:t>
            </a:r>
            <a:endParaRPr lang="es-CO" sz="1000" b="0" i="0" u="none" strike="noStrike" cap="none" dirty="0">
              <a:solidFill>
                <a:srgbClr val="000000"/>
              </a:solidFill>
              <a:latin typeface="Montserrat" panose="02000505000000020004" pitchFamily="2" charset="77"/>
              <a:sym typeface="Arial"/>
            </a:endParaRPr>
          </a:p>
        </p:txBody>
      </p:sp>
      <p:sp>
        <p:nvSpPr>
          <p:cNvPr id="18" name="Google Shape;217;p18">
            <a:extLst>
              <a:ext uri="{FF2B5EF4-FFF2-40B4-BE49-F238E27FC236}">
                <a16:creationId xmlns:a16="http://schemas.microsoft.com/office/drawing/2014/main" id="{2CDFFD4B-99FF-623C-19DC-10EBC9ACD2A7}"/>
              </a:ext>
            </a:extLst>
          </p:cNvPr>
          <p:cNvSpPr/>
          <p:nvPr/>
        </p:nvSpPr>
        <p:spPr>
          <a:xfrm>
            <a:off x="9614552" y="3389525"/>
            <a:ext cx="1806605" cy="612000"/>
          </a:xfrm>
          <a:prstGeom prst="rect">
            <a:avLst/>
          </a:prstGeom>
          <a:noFill/>
          <a:ln w="28575"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Mejoras en eficiencia energética
(tecnologías de uso final, nuevos materiales)</a:t>
            </a:r>
            <a:endParaRPr lang="es-CO" sz="1000" b="0" i="0" u="none" strike="noStrike" cap="none" dirty="0">
              <a:solidFill>
                <a:srgbClr val="000000"/>
              </a:solidFill>
              <a:latin typeface="Montserrat" panose="02000505000000020004" pitchFamily="2" charset="77"/>
              <a:sym typeface="Arial"/>
            </a:endParaRPr>
          </a:p>
        </p:txBody>
      </p:sp>
      <p:sp>
        <p:nvSpPr>
          <p:cNvPr id="19" name="Google Shape;218;p18">
            <a:extLst>
              <a:ext uri="{FF2B5EF4-FFF2-40B4-BE49-F238E27FC236}">
                <a16:creationId xmlns:a16="http://schemas.microsoft.com/office/drawing/2014/main" id="{D5B239E1-F854-F932-EE6D-D62A63DD1E9A}"/>
              </a:ext>
            </a:extLst>
          </p:cNvPr>
          <p:cNvSpPr/>
          <p:nvPr/>
        </p:nvSpPr>
        <p:spPr>
          <a:xfrm>
            <a:off x="8755840" y="4184744"/>
            <a:ext cx="2761868" cy="697814"/>
          </a:xfrm>
          <a:prstGeom prst="rect">
            <a:avLst/>
          </a:prstGeom>
          <a:noFill/>
          <a:ln w="28575"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s-CO" sz="1000" b="0" i="0" u="none" strike="noStrike" cap="none" dirty="0">
              <a:solidFill>
                <a:srgbClr val="000000"/>
              </a:solidFill>
              <a:latin typeface="Montserrat" panose="02000505000000020004" pitchFamily="2" charset="77"/>
              <a:sym typeface="Arial"/>
            </a:endParaRPr>
          </a:p>
        </p:txBody>
      </p:sp>
      <p:sp>
        <p:nvSpPr>
          <p:cNvPr id="20" name="Google Shape;219;p18">
            <a:extLst>
              <a:ext uri="{FF2B5EF4-FFF2-40B4-BE49-F238E27FC236}">
                <a16:creationId xmlns:a16="http://schemas.microsoft.com/office/drawing/2014/main" id="{553C75D9-847C-83AF-94F4-B75339850943}"/>
              </a:ext>
            </a:extLst>
          </p:cNvPr>
          <p:cNvSpPr/>
          <p:nvPr/>
        </p:nvSpPr>
        <p:spPr>
          <a:xfrm>
            <a:off x="3665468" y="4235838"/>
            <a:ext cx="1440000" cy="612000"/>
          </a:xfrm>
          <a:prstGeom prst="rect">
            <a:avLst/>
          </a:prstGeom>
          <a:noFill/>
          <a:ln w="28575"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Hidrogeno Verde y reemplazos de combustibles fósiles </a:t>
            </a:r>
            <a:endParaRPr lang="es-CO" sz="1000" b="0" i="0" u="none" strike="noStrike" cap="none" dirty="0">
              <a:solidFill>
                <a:srgbClr val="000000"/>
              </a:solidFill>
              <a:latin typeface="Montserrat" panose="02000505000000020004" pitchFamily="2" charset="77"/>
              <a:sym typeface="Arial"/>
            </a:endParaRPr>
          </a:p>
        </p:txBody>
      </p:sp>
      <p:sp>
        <p:nvSpPr>
          <p:cNvPr id="21" name="Google Shape;220;p18">
            <a:extLst>
              <a:ext uri="{FF2B5EF4-FFF2-40B4-BE49-F238E27FC236}">
                <a16:creationId xmlns:a16="http://schemas.microsoft.com/office/drawing/2014/main" id="{7AD01954-8C82-261D-D4B9-B55059B819E2}"/>
              </a:ext>
            </a:extLst>
          </p:cNvPr>
          <p:cNvSpPr txBox="1"/>
          <p:nvPr/>
        </p:nvSpPr>
        <p:spPr>
          <a:xfrm>
            <a:off x="5044060" y="5052045"/>
            <a:ext cx="1224000" cy="548640"/>
          </a:xfrm>
          <a:prstGeom prst="rect">
            <a:avLst/>
          </a:prstGeom>
          <a:solidFill>
            <a:srgbClr val="FFD966"/>
          </a:solidFill>
          <a:ln w="28575" cap="flat" cmpd="sng">
            <a:solidFill>
              <a:srgbClr val="FFD966"/>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algn="ctr">
              <a:defRPr sz="1200">
                <a:solidFill>
                  <a:schemeClr val="dk1"/>
                </a:solidFill>
                <a:latin typeface="Montserrat" panose="02000505000000020004" pitchFamily="2" charset="77"/>
                <a:ea typeface="Helvetica Neue"/>
                <a:cs typeface="Helvetica Neue"/>
              </a:defRPr>
            </a:lvl1pPr>
          </a:lstStyle>
          <a:p>
            <a:r>
              <a:rPr lang="es-CO" dirty="0"/>
              <a:t>Agricultura</a:t>
            </a:r>
            <a:endParaRPr lang="es-CO" dirty="0">
              <a:sym typeface="Arial"/>
            </a:endParaRPr>
          </a:p>
        </p:txBody>
      </p:sp>
      <p:sp>
        <p:nvSpPr>
          <p:cNvPr id="22" name="Google Shape;221;p18">
            <a:extLst>
              <a:ext uri="{FF2B5EF4-FFF2-40B4-BE49-F238E27FC236}">
                <a16:creationId xmlns:a16="http://schemas.microsoft.com/office/drawing/2014/main" id="{60411C0D-FBD1-AA6A-8E6C-A8DC4FA41B4A}"/>
              </a:ext>
            </a:extLst>
          </p:cNvPr>
          <p:cNvSpPr/>
          <p:nvPr/>
        </p:nvSpPr>
        <p:spPr>
          <a:xfrm>
            <a:off x="5228935" y="4235838"/>
            <a:ext cx="1928795" cy="612000"/>
          </a:xfrm>
          <a:prstGeom prst="rect">
            <a:avLst/>
          </a:prstGeom>
          <a:noFill/>
          <a:ln w="28575"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O" sz="1000" dirty="0">
                <a:solidFill>
                  <a:schemeClr val="dk1"/>
                </a:solidFill>
                <a:latin typeface="Montserrat" panose="02000505000000020004" pitchFamily="2" charset="77"/>
                <a:ea typeface="Helvetica Neue"/>
                <a:cs typeface="Helvetica Neue"/>
                <a:sym typeface="Helvetica Neue"/>
              </a:rPr>
              <a:t>Cambios en la regulación y los mercados para una transición energética justa</a:t>
            </a:r>
            <a:endParaRPr lang="es-CO" sz="1000" b="0" i="0" u="none" strike="noStrike" cap="none" dirty="0">
              <a:solidFill>
                <a:srgbClr val="000000"/>
              </a:solidFill>
              <a:latin typeface="Montserrat" panose="02000505000000020004" pitchFamily="2" charset="77"/>
              <a:sym typeface="Arial"/>
            </a:endParaRPr>
          </a:p>
        </p:txBody>
      </p:sp>
      <p:sp>
        <p:nvSpPr>
          <p:cNvPr id="23" name="Google Shape;222;p18">
            <a:extLst>
              <a:ext uri="{FF2B5EF4-FFF2-40B4-BE49-F238E27FC236}">
                <a16:creationId xmlns:a16="http://schemas.microsoft.com/office/drawing/2014/main" id="{94A96E5F-F2B9-5F07-9985-093BE3D0AA4D}"/>
              </a:ext>
            </a:extLst>
          </p:cNvPr>
          <p:cNvSpPr/>
          <p:nvPr/>
        </p:nvSpPr>
        <p:spPr>
          <a:xfrm>
            <a:off x="6208190" y="3428576"/>
            <a:ext cx="1479329" cy="612000"/>
          </a:xfrm>
          <a:prstGeom prst="rect">
            <a:avLst/>
          </a:prstGeom>
          <a:noFill/>
          <a:ln w="28575"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Mejoras en Sistemas de transmisión (ZNI;  alto voltaje con CC)</a:t>
            </a:r>
            <a:endParaRPr lang="es-CO" sz="1000" b="0" i="0" u="none" strike="noStrike" cap="none" dirty="0">
              <a:solidFill>
                <a:schemeClr val="dk1"/>
              </a:solidFill>
              <a:latin typeface="Montserrat" panose="02000505000000020004" pitchFamily="2" charset="77"/>
              <a:ea typeface="Helvetica Neue"/>
              <a:cs typeface="Helvetica Neue"/>
              <a:sym typeface="Helvetica Neue"/>
            </a:endParaRPr>
          </a:p>
        </p:txBody>
      </p:sp>
      <p:sp>
        <p:nvSpPr>
          <p:cNvPr id="24" name="Google Shape;223;p18">
            <a:extLst>
              <a:ext uri="{FF2B5EF4-FFF2-40B4-BE49-F238E27FC236}">
                <a16:creationId xmlns:a16="http://schemas.microsoft.com/office/drawing/2014/main" id="{030C7779-AE16-80ED-04F6-EA69EEDBE152}"/>
              </a:ext>
            </a:extLst>
          </p:cNvPr>
          <p:cNvSpPr/>
          <p:nvPr/>
        </p:nvSpPr>
        <p:spPr>
          <a:xfrm>
            <a:off x="4430583" y="3425580"/>
            <a:ext cx="1635708" cy="612000"/>
          </a:xfrm>
          <a:prstGeom prst="rect">
            <a:avLst/>
          </a:prstGeom>
          <a:noFill/>
          <a:ln w="28575"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lang="es-CO" sz="1000" b="0" i="0" u="none" strike="noStrike" cap="none" dirty="0">
              <a:solidFill>
                <a:srgbClr val="000000"/>
              </a:solidFill>
              <a:latin typeface="Montserrat" panose="02000505000000020004" pitchFamily="2" charset="77"/>
              <a:sym typeface="Arial"/>
            </a:endParaRPr>
          </a:p>
        </p:txBody>
      </p:sp>
      <p:pic>
        <p:nvPicPr>
          <p:cNvPr id="25" name="Google Shape;224;p18">
            <a:extLst>
              <a:ext uri="{FF2B5EF4-FFF2-40B4-BE49-F238E27FC236}">
                <a16:creationId xmlns:a16="http://schemas.microsoft.com/office/drawing/2014/main" id="{DA90C04D-240F-825A-09F5-5B598891C232}"/>
              </a:ext>
            </a:extLst>
          </p:cNvPr>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6551437" y="770212"/>
            <a:ext cx="667512" cy="667512"/>
          </a:xfrm>
          <a:prstGeom prst="rect">
            <a:avLst/>
          </a:prstGeom>
          <a:noFill/>
          <a:ln>
            <a:noFill/>
          </a:ln>
          <a:effectLst>
            <a:outerShdw blurRad="50800" dist="38100" dir="2700000" algn="tl" rotWithShape="0">
              <a:srgbClr val="000000">
                <a:alpha val="40000"/>
              </a:srgbClr>
            </a:outerShdw>
          </a:effectLst>
        </p:spPr>
      </p:pic>
      <p:sp>
        <p:nvSpPr>
          <p:cNvPr id="26" name="Google Shape;225;p18">
            <a:extLst>
              <a:ext uri="{FF2B5EF4-FFF2-40B4-BE49-F238E27FC236}">
                <a16:creationId xmlns:a16="http://schemas.microsoft.com/office/drawing/2014/main" id="{5C091749-661A-B175-E145-CAF4602D6277}"/>
              </a:ext>
            </a:extLst>
          </p:cNvPr>
          <p:cNvSpPr/>
          <p:nvPr/>
        </p:nvSpPr>
        <p:spPr>
          <a:xfrm>
            <a:off x="762685" y="1534649"/>
            <a:ext cx="1258633" cy="432000"/>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Gran Desafío </a:t>
            </a:r>
            <a:endParaRPr lang="es-CO" sz="1400" b="0" i="0" u="none" strike="noStrike" cap="none" dirty="0">
              <a:solidFill>
                <a:srgbClr val="000000"/>
              </a:solidFill>
              <a:latin typeface="Montserrat" panose="02000505000000020004" pitchFamily="2" charset="77"/>
              <a:sym typeface="Arial"/>
            </a:endParaRPr>
          </a:p>
        </p:txBody>
      </p:sp>
      <p:sp>
        <p:nvSpPr>
          <p:cNvPr id="27" name="Google Shape;226;p18">
            <a:extLst>
              <a:ext uri="{FF2B5EF4-FFF2-40B4-BE49-F238E27FC236}">
                <a16:creationId xmlns:a16="http://schemas.microsoft.com/office/drawing/2014/main" id="{AFAD224E-D67D-2FDA-5C9A-60D0BBBFC4B2}"/>
              </a:ext>
            </a:extLst>
          </p:cNvPr>
          <p:cNvSpPr/>
          <p:nvPr/>
        </p:nvSpPr>
        <p:spPr>
          <a:xfrm>
            <a:off x="753692" y="5052045"/>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latin typeface="Montserrat" panose="02000505000000020004" pitchFamily="2" charset="77"/>
              </a:rPr>
              <a:t>Esferas que deben abordarse</a:t>
            </a:r>
            <a:endParaRPr lang="es-CO" sz="1200" b="1" i="0" u="none" strike="noStrike" cap="none" dirty="0">
              <a:solidFill>
                <a:srgbClr val="000000"/>
              </a:solidFill>
              <a:latin typeface="Montserrat" panose="02000505000000020004" pitchFamily="2" charset="77"/>
              <a:sym typeface="Arial"/>
            </a:endParaRPr>
          </a:p>
        </p:txBody>
      </p:sp>
      <p:sp>
        <p:nvSpPr>
          <p:cNvPr id="28" name="Google Shape;227;p18">
            <a:extLst>
              <a:ext uri="{FF2B5EF4-FFF2-40B4-BE49-F238E27FC236}">
                <a16:creationId xmlns:a16="http://schemas.microsoft.com/office/drawing/2014/main" id="{F962023C-0E54-5E62-A63E-92AB3ADC02E3}"/>
              </a:ext>
            </a:extLst>
          </p:cNvPr>
          <p:cNvSpPr/>
          <p:nvPr/>
        </p:nvSpPr>
        <p:spPr>
          <a:xfrm>
            <a:off x="771897" y="2290967"/>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Misión</a:t>
            </a:r>
            <a:endParaRPr lang="es-CO" sz="1400" b="0" i="0" u="none" strike="noStrike" cap="none" dirty="0">
              <a:solidFill>
                <a:srgbClr val="000000"/>
              </a:solidFill>
              <a:latin typeface="Montserrat" panose="02000505000000020004" pitchFamily="2" charset="77"/>
              <a:sym typeface="Arial"/>
            </a:endParaRPr>
          </a:p>
        </p:txBody>
      </p:sp>
      <p:sp>
        <p:nvSpPr>
          <p:cNvPr id="29" name="Google Shape;228;p18">
            <a:extLst>
              <a:ext uri="{FF2B5EF4-FFF2-40B4-BE49-F238E27FC236}">
                <a16:creationId xmlns:a16="http://schemas.microsoft.com/office/drawing/2014/main" id="{0FB794C4-7713-7900-9397-1D721616FC4C}"/>
              </a:ext>
            </a:extLst>
          </p:cNvPr>
          <p:cNvSpPr/>
          <p:nvPr/>
        </p:nvSpPr>
        <p:spPr>
          <a:xfrm>
            <a:off x="771896" y="3820188"/>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Temáticas</a:t>
            </a:r>
            <a:endParaRPr lang="es-CO" sz="1400" b="0" i="0" u="none" strike="noStrike" cap="none" dirty="0">
              <a:solidFill>
                <a:srgbClr val="000000"/>
              </a:solidFill>
              <a:latin typeface="Montserrat" panose="02000505000000020004" pitchFamily="2" charset="77"/>
              <a:sym typeface="Arial"/>
            </a:endParaRPr>
          </a:p>
        </p:txBody>
      </p:sp>
      <p:cxnSp>
        <p:nvCxnSpPr>
          <p:cNvPr id="30" name="Google Shape;230;p18">
            <a:extLst>
              <a:ext uri="{FF2B5EF4-FFF2-40B4-BE49-F238E27FC236}">
                <a16:creationId xmlns:a16="http://schemas.microsoft.com/office/drawing/2014/main" id="{37B9AEBD-E95A-6FEF-2309-4CC35107C202}"/>
              </a:ext>
            </a:extLst>
          </p:cNvPr>
          <p:cNvCxnSpPr/>
          <p:nvPr/>
        </p:nvCxnSpPr>
        <p:spPr>
          <a:xfrm>
            <a:off x="3558979" y="3128656"/>
            <a:ext cx="6775574" cy="0"/>
          </a:xfrm>
          <a:prstGeom prst="straightConnector1">
            <a:avLst/>
          </a:prstGeom>
          <a:noFill/>
          <a:ln w="9525" cap="flat" cmpd="sng">
            <a:solidFill>
              <a:schemeClr val="dk1"/>
            </a:solidFill>
            <a:prstDash val="solid"/>
            <a:miter lim="800000"/>
            <a:headEnd type="none" w="sm" len="sm"/>
            <a:tailEnd type="none" w="sm" len="sm"/>
          </a:ln>
        </p:spPr>
      </p:cxnSp>
      <p:cxnSp>
        <p:nvCxnSpPr>
          <p:cNvPr id="31" name="Google Shape;231;p18">
            <a:extLst>
              <a:ext uri="{FF2B5EF4-FFF2-40B4-BE49-F238E27FC236}">
                <a16:creationId xmlns:a16="http://schemas.microsoft.com/office/drawing/2014/main" id="{3E77BDD7-55C3-1F55-F1E5-0DE0B72372DD}"/>
              </a:ext>
            </a:extLst>
          </p:cNvPr>
          <p:cNvCxnSpPr/>
          <p:nvPr/>
        </p:nvCxnSpPr>
        <p:spPr>
          <a:xfrm>
            <a:off x="3558979" y="3140280"/>
            <a:ext cx="0" cy="285300"/>
          </a:xfrm>
          <a:prstGeom prst="straightConnector1">
            <a:avLst/>
          </a:prstGeom>
          <a:noFill/>
          <a:ln w="9525" cap="flat" cmpd="sng">
            <a:solidFill>
              <a:schemeClr val="dk1"/>
            </a:solidFill>
            <a:prstDash val="solid"/>
            <a:miter lim="800000"/>
            <a:headEnd type="none" w="sm" len="sm"/>
            <a:tailEnd type="none" w="sm" len="sm"/>
          </a:ln>
        </p:spPr>
      </p:cxnSp>
      <p:cxnSp>
        <p:nvCxnSpPr>
          <p:cNvPr id="32" name="Google Shape;232;p18">
            <a:extLst>
              <a:ext uri="{FF2B5EF4-FFF2-40B4-BE49-F238E27FC236}">
                <a16:creationId xmlns:a16="http://schemas.microsoft.com/office/drawing/2014/main" id="{84F4E702-E43B-66D2-4D2B-17BBB5625C99}"/>
              </a:ext>
            </a:extLst>
          </p:cNvPr>
          <p:cNvCxnSpPr/>
          <p:nvPr/>
        </p:nvCxnSpPr>
        <p:spPr>
          <a:xfrm>
            <a:off x="5263693" y="3144090"/>
            <a:ext cx="0" cy="285349"/>
          </a:xfrm>
          <a:prstGeom prst="straightConnector1">
            <a:avLst/>
          </a:prstGeom>
          <a:noFill/>
          <a:ln w="9525" cap="flat" cmpd="sng">
            <a:solidFill>
              <a:schemeClr val="dk1"/>
            </a:solidFill>
            <a:prstDash val="solid"/>
            <a:miter lim="800000"/>
            <a:headEnd type="none" w="sm" len="sm"/>
            <a:tailEnd type="none" w="sm" len="sm"/>
          </a:ln>
        </p:spPr>
      </p:cxnSp>
      <p:cxnSp>
        <p:nvCxnSpPr>
          <p:cNvPr id="33" name="Google Shape;233;p18">
            <a:extLst>
              <a:ext uri="{FF2B5EF4-FFF2-40B4-BE49-F238E27FC236}">
                <a16:creationId xmlns:a16="http://schemas.microsoft.com/office/drawing/2014/main" id="{BFD1C988-5369-17D7-FE9E-F90402318312}"/>
              </a:ext>
            </a:extLst>
          </p:cNvPr>
          <p:cNvCxnSpPr>
            <a:cxnSpLocks/>
            <a:stCxn id="9" idx="2"/>
          </p:cNvCxnSpPr>
          <p:nvPr/>
        </p:nvCxnSpPr>
        <p:spPr>
          <a:xfrm>
            <a:off x="6869565" y="2733347"/>
            <a:ext cx="0" cy="703661"/>
          </a:xfrm>
          <a:prstGeom prst="straightConnector1">
            <a:avLst/>
          </a:prstGeom>
          <a:noFill/>
          <a:ln w="9525" cap="flat" cmpd="sng">
            <a:solidFill>
              <a:schemeClr val="dk1"/>
            </a:solidFill>
            <a:prstDash val="solid"/>
            <a:miter lim="800000"/>
            <a:headEnd type="none" w="sm" len="sm"/>
            <a:tailEnd type="none" w="sm" len="sm"/>
          </a:ln>
        </p:spPr>
      </p:cxnSp>
      <p:cxnSp>
        <p:nvCxnSpPr>
          <p:cNvPr id="34" name="Google Shape;234;p18">
            <a:extLst>
              <a:ext uri="{FF2B5EF4-FFF2-40B4-BE49-F238E27FC236}">
                <a16:creationId xmlns:a16="http://schemas.microsoft.com/office/drawing/2014/main" id="{2C4516C9-8F41-A17D-7176-BF78BDBD5266}"/>
              </a:ext>
            </a:extLst>
          </p:cNvPr>
          <p:cNvCxnSpPr/>
          <p:nvPr/>
        </p:nvCxnSpPr>
        <p:spPr>
          <a:xfrm>
            <a:off x="8628447" y="3138381"/>
            <a:ext cx="0" cy="285349"/>
          </a:xfrm>
          <a:prstGeom prst="straightConnector1">
            <a:avLst/>
          </a:prstGeom>
          <a:noFill/>
          <a:ln w="9525" cap="flat" cmpd="sng">
            <a:solidFill>
              <a:schemeClr val="dk1"/>
            </a:solidFill>
            <a:prstDash val="solid"/>
            <a:miter lim="800000"/>
            <a:headEnd type="none" w="sm" len="sm"/>
            <a:tailEnd type="none" w="sm" len="sm"/>
          </a:ln>
        </p:spPr>
      </p:cxnSp>
      <p:cxnSp>
        <p:nvCxnSpPr>
          <p:cNvPr id="35" name="Google Shape;235;p18">
            <a:extLst>
              <a:ext uri="{FF2B5EF4-FFF2-40B4-BE49-F238E27FC236}">
                <a16:creationId xmlns:a16="http://schemas.microsoft.com/office/drawing/2014/main" id="{5CDFBA4F-7556-8AF3-2F52-FCCF6D5EC838}"/>
              </a:ext>
            </a:extLst>
          </p:cNvPr>
          <p:cNvCxnSpPr/>
          <p:nvPr/>
        </p:nvCxnSpPr>
        <p:spPr>
          <a:xfrm>
            <a:off x="10334553" y="3116585"/>
            <a:ext cx="0" cy="285349"/>
          </a:xfrm>
          <a:prstGeom prst="straightConnector1">
            <a:avLst/>
          </a:prstGeom>
          <a:noFill/>
          <a:ln w="9525" cap="flat" cmpd="sng">
            <a:solidFill>
              <a:schemeClr val="dk1"/>
            </a:solidFill>
            <a:prstDash val="solid"/>
            <a:miter lim="800000"/>
            <a:headEnd type="none" w="sm" len="sm"/>
            <a:tailEnd type="none" w="sm" len="sm"/>
          </a:ln>
        </p:spPr>
      </p:cxnSp>
      <p:sp>
        <p:nvSpPr>
          <p:cNvPr id="36" name="Google Shape;236;p18">
            <a:extLst>
              <a:ext uri="{FF2B5EF4-FFF2-40B4-BE49-F238E27FC236}">
                <a16:creationId xmlns:a16="http://schemas.microsoft.com/office/drawing/2014/main" id="{09896EE5-F4FE-B6CE-5F43-529DB1B48D25}"/>
              </a:ext>
            </a:extLst>
          </p:cNvPr>
          <p:cNvSpPr/>
          <p:nvPr/>
        </p:nvSpPr>
        <p:spPr>
          <a:xfrm>
            <a:off x="775385" y="802903"/>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ODS</a:t>
            </a:r>
            <a:endParaRPr lang="es-CO" sz="1400" b="0" i="0" u="none" strike="noStrike" cap="none" dirty="0">
              <a:solidFill>
                <a:srgbClr val="000000"/>
              </a:solidFill>
              <a:latin typeface="Montserrat" panose="02000505000000020004" pitchFamily="2" charset="77"/>
              <a:sym typeface="Arial"/>
            </a:endParaRPr>
          </a:p>
        </p:txBody>
      </p:sp>
      <p:cxnSp>
        <p:nvCxnSpPr>
          <p:cNvPr id="37" name="Google Shape;237;p18">
            <a:extLst>
              <a:ext uri="{FF2B5EF4-FFF2-40B4-BE49-F238E27FC236}">
                <a16:creationId xmlns:a16="http://schemas.microsoft.com/office/drawing/2014/main" id="{C687E36D-A777-B4B1-0BDA-86997B45C077}"/>
              </a:ext>
            </a:extLst>
          </p:cNvPr>
          <p:cNvCxnSpPr>
            <a:cxnSpLocks/>
          </p:cNvCxnSpPr>
          <p:nvPr/>
        </p:nvCxnSpPr>
        <p:spPr>
          <a:xfrm>
            <a:off x="4351632" y="3155838"/>
            <a:ext cx="5700" cy="1080000"/>
          </a:xfrm>
          <a:prstGeom prst="straightConnector1">
            <a:avLst/>
          </a:prstGeom>
          <a:noFill/>
          <a:ln w="9525" cap="flat" cmpd="sng">
            <a:solidFill>
              <a:schemeClr val="dk1"/>
            </a:solidFill>
            <a:prstDash val="solid"/>
            <a:miter lim="800000"/>
            <a:headEnd type="none" w="sm" len="sm"/>
            <a:tailEnd type="none" w="sm" len="sm"/>
          </a:ln>
        </p:spPr>
      </p:cxnSp>
      <p:cxnSp>
        <p:nvCxnSpPr>
          <p:cNvPr id="38" name="Google Shape;238;p18">
            <a:extLst>
              <a:ext uri="{FF2B5EF4-FFF2-40B4-BE49-F238E27FC236}">
                <a16:creationId xmlns:a16="http://schemas.microsoft.com/office/drawing/2014/main" id="{BAA9D4E4-A194-3A05-3C12-FC63A921835E}"/>
              </a:ext>
            </a:extLst>
          </p:cNvPr>
          <p:cNvCxnSpPr/>
          <p:nvPr/>
        </p:nvCxnSpPr>
        <p:spPr>
          <a:xfrm>
            <a:off x="6125050" y="3125680"/>
            <a:ext cx="0" cy="1079886"/>
          </a:xfrm>
          <a:prstGeom prst="straightConnector1">
            <a:avLst/>
          </a:prstGeom>
          <a:noFill/>
          <a:ln w="9525" cap="flat" cmpd="sng">
            <a:solidFill>
              <a:schemeClr val="dk1"/>
            </a:solidFill>
            <a:prstDash val="solid"/>
            <a:miter lim="800000"/>
            <a:headEnd type="none" w="sm" len="sm"/>
            <a:tailEnd type="none" w="sm" len="sm"/>
          </a:ln>
        </p:spPr>
      </p:cxnSp>
      <p:cxnSp>
        <p:nvCxnSpPr>
          <p:cNvPr id="39" name="Google Shape;239;p18">
            <a:extLst>
              <a:ext uri="{FF2B5EF4-FFF2-40B4-BE49-F238E27FC236}">
                <a16:creationId xmlns:a16="http://schemas.microsoft.com/office/drawing/2014/main" id="{F191FA48-F479-3B11-3870-F4BBA5C52F13}"/>
              </a:ext>
            </a:extLst>
          </p:cNvPr>
          <p:cNvCxnSpPr/>
          <p:nvPr/>
        </p:nvCxnSpPr>
        <p:spPr>
          <a:xfrm>
            <a:off x="7783246" y="3128656"/>
            <a:ext cx="0" cy="1079886"/>
          </a:xfrm>
          <a:prstGeom prst="straightConnector1">
            <a:avLst/>
          </a:prstGeom>
          <a:noFill/>
          <a:ln w="9525" cap="flat" cmpd="sng">
            <a:solidFill>
              <a:schemeClr val="dk1"/>
            </a:solidFill>
            <a:prstDash val="solid"/>
            <a:miter lim="800000"/>
            <a:headEnd type="none" w="sm" len="sm"/>
            <a:tailEnd type="none" w="sm" len="sm"/>
          </a:ln>
        </p:spPr>
      </p:cxnSp>
      <p:cxnSp>
        <p:nvCxnSpPr>
          <p:cNvPr id="40" name="Google Shape;240;p18">
            <a:extLst>
              <a:ext uri="{FF2B5EF4-FFF2-40B4-BE49-F238E27FC236}">
                <a16:creationId xmlns:a16="http://schemas.microsoft.com/office/drawing/2014/main" id="{2C39BA54-C955-4B41-88AA-72BFEB5E8E02}"/>
              </a:ext>
            </a:extLst>
          </p:cNvPr>
          <p:cNvCxnSpPr/>
          <p:nvPr/>
        </p:nvCxnSpPr>
        <p:spPr>
          <a:xfrm>
            <a:off x="9472346" y="3117138"/>
            <a:ext cx="0" cy="1079886"/>
          </a:xfrm>
          <a:prstGeom prst="straightConnector1">
            <a:avLst/>
          </a:prstGeom>
          <a:noFill/>
          <a:ln w="9525" cap="flat" cmpd="sng">
            <a:solidFill>
              <a:schemeClr val="dk1"/>
            </a:solidFill>
            <a:prstDash val="solid"/>
            <a:miter lim="800000"/>
            <a:headEnd type="none" w="sm" len="sm"/>
            <a:tailEnd type="none" w="sm" len="sm"/>
          </a:ln>
        </p:spPr>
      </p:cxnSp>
      <p:sp>
        <p:nvSpPr>
          <p:cNvPr id="41" name="CuadroTexto 40">
            <a:extLst>
              <a:ext uri="{FF2B5EF4-FFF2-40B4-BE49-F238E27FC236}">
                <a16:creationId xmlns:a16="http://schemas.microsoft.com/office/drawing/2014/main" id="{34F63863-8C9E-D1E5-3F94-40EDCDE25400}"/>
              </a:ext>
            </a:extLst>
          </p:cNvPr>
          <p:cNvSpPr txBox="1"/>
          <p:nvPr/>
        </p:nvSpPr>
        <p:spPr>
          <a:xfrm>
            <a:off x="8654850" y="4174672"/>
            <a:ext cx="2766311" cy="707886"/>
          </a:xfrm>
          <a:prstGeom prst="rect">
            <a:avLst/>
          </a:prstGeom>
          <a:noFill/>
        </p:spPr>
        <p:txBody>
          <a:bodyPr wrap="square">
            <a:sp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Desarrollo y fabricación de equipos originales para instrumentación y control para la industria de energías limpias</a:t>
            </a:r>
            <a:endParaRPr lang="es-CO" sz="1000" b="0" i="0" u="none" strike="noStrike" cap="none" dirty="0">
              <a:solidFill>
                <a:srgbClr val="000000"/>
              </a:solidFill>
              <a:latin typeface="Montserrat" panose="02000505000000020004" pitchFamily="2" charset="77"/>
              <a:sym typeface="Arial"/>
            </a:endParaRPr>
          </a:p>
        </p:txBody>
      </p:sp>
      <p:sp>
        <p:nvSpPr>
          <p:cNvPr id="42" name="CuadroTexto 41">
            <a:extLst>
              <a:ext uri="{FF2B5EF4-FFF2-40B4-BE49-F238E27FC236}">
                <a16:creationId xmlns:a16="http://schemas.microsoft.com/office/drawing/2014/main" id="{0483EE00-B8A9-6744-74AB-43514E08A28D}"/>
              </a:ext>
            </a:extLst>
          </p:cNvPr>
          <p:cNvSpPr txBox="1"/>
          <p:nvPr/>
        </p:nvSpPr>
        <p:spPr>
          <a:xfrm>
            <a:off x="4444849" y="3389525"/>
            <a:ext cx="1651151" cy="707886"/>
          </a:xfrm>
          <a:prstGeom prst="rect">
            <a:avLst/>
          </a:prstGeom>
          <a:noFill/>
        </p:spPr>
        <p:txBody>
          <a:bodyPr wrap="square">
            <a:sp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 Tecnologías CCUS
desarrollo y adaptación (incluidos los E-Fuels)</a:t>
            </a:r>
            <a:endParaRPr lang="es-CO" sz="1000" dirty="0"/>
          </a:p>
        </p:txBody>
      </p:sp>
      <p:sp>
        <p:nvSpPr>
          <p:cNvPr id="43" name="Google Shape;210;p18">
            <a:extLst>
              <a:ext uri="{FF2B5EF4-FFF2-40B4-BE49-F238E27FC236}">
                <a16:creationId xmlns:a16="http://schemas.microsoft.com/office/drawing/2014/main" id="{AE914E64-DB5D-C98C-8D4D-58C98B898295}"/>
              </a:ext>
            </a:extLst>
          </p:cNvPr>
          <p:cNvSpPr/>
          <p:nvPr/>
        </p:nvSpPr>
        <p:spPr>
          <a:xfrm>
            <a:off x="2537442" y="5829530"/>
            <a:ext cx="9429157" cy="785290"/>
          </a:xfrm>
          <a:prstGeom prst="rect">
            <a:avLst/>
          </a:prstGeom>
          <a:solidFill>
            <a:schemeClr val="accent4"/>
          </a:solidFill>
          <a:ln w="28575"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MX" sz="1000" dirty="0">
                <a:solidFill>
                  <a:schemeClr val="bg1"/>
                </a:solidFill>
                <a:latin typeface="Arial" panose="020B0604020202020204" pitchFamily="34" charset="0"/>
                <a:ea typeface="Helvetica Neue"/>
                <a:cs typeface="Arial" panose="020B0604020202020204" pitchFamily="34" charset="0"/>
                <a:sym typeface="Helvetica Neue"/>
              </a:rPr>
              <a:t>La falta de generación, acceso y uso de energía sostenible para todos los colombianos es un desafío que requiere medidas integrales y una cooperación activa entre el gobierno, las empresas, las comunidades y los ciudadanos con el fin de no comprometer las necesidades energéticas de las generaciones futuras. Colombia no puede depender de la generación de energía a partir de recursos no renovables por lo que se requiere migrar a sistemas de generación de energía sostenible que contribuyan a mitigar el cambio climático</a:t>
            </a:r>
          </a:p>
        </p:txBody>
      </p:sp>
      <p:sp>
        <p:nvSpPr>
          <p:cNvPr id="44" name="Google Shape;226;p18">
            <a:extLst>
              <a:ext uri="{FF2B5EF4-FFF2-40B4-BE49-F238E27FC236}">
                <a16:creationId xmlns:a16="http://schemas.microsoft.com/office/drawing/2014/main" id="{9E5E94FB-641A-AC04-940C-B61F948CE300}"/>
              </a:ext>
            </a:extLst>
          </p:cNvPr>
          <p:cNvSpPr/>
          <p:nvPr/>
        </p:nvSpPr>
        <p:spPr>
          <a:xfrm>
            <a:off x="753691" y="5916916"/>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i="0" u="none" strike="noStrike" cap="none" dirty="0">
                <a:solidFill>
                  <a:srgbClr val="000000"/>
                </a:solidFill>
                <a:latin typeface="Montserrat" panose="02000505000000020004" pitchFamily="2" charset="77"/>
                <a:sym typeface="Arial"/>
              </a:rPr>
              <a:t>Problemática</a:t>
            </a:r>
          </a:p>
        </p:txBody>
      </p:sp>
    </p:spTree>
    <p:extLst>
      <p:ext uri="{BB962C8B-B14F-4D97-AF65-F5344CB8AC3E}">
        <p14:creationId xmlns:p14="http://schemas.microsoft.com/office/powerpoint/2010/main" val="2893238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grpSp>
        <p:nvGrpSpPr>
          <p:cNvPr id="2" name="Grupo 1">
            <a:extLst>
              <a:ext uri="{FF2B5EF4-FFF2-40B4-BE49-F238E27FC236}">
                <a16:creationId xmlns:a16="http://schemas.microsoft.com/office/drawing/2014/main" id="{95186057-329C-C1CE-78CE-A61374A7F70B}"/>
              </a:ext>
            </a:extLst>
          </p:cNvPr>
          <p:cNvGrpSpPr/>
          <p:nvPr/>
        </p:nvGrpSpPr>
        <p:grpSpPr>
          <a:xfrm>
            <a:off x="2189489" y="102011"/>
            <a:ext cx="7612552" cy="921558"/>
            <a:chOff x="1421676" y="87310"/>
            <a:chExt cx="7612552" cy="921558"/>
          </a:xfrm>
        </p:grpSpPr>
        <p:sp>
          <p:nvSpPr>
            <p:cNvPr id="3" name="Título 2">
              <a:extLst>
                <a:ext uri="{FF2B5EF4-FFF2-40B4-BE49-F238E27FC236}">
                  <a16:creationId xmlns:a16="http://schemas.microsoft.com/office/drawing/2014/main" id="{7E4E4AE7-0F32-7F66-4B61-767F67BFFDFB}"/>
                </a:ext>
              </a:extLst>
            </p:cNvPr>
            <p:cNvSpPr txBox="1">
              <a:spLocks/>
            </p:cNvSpPr>
            <p:nvPr/>
          </p:nvSpPr>
          <p:spPr>
            <a:xfrm>
              <a:off x="2764079" y="284570"/>
              <a:ext cx="6270149" cy="48799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kern="1200" spc="-150">
                  <a:solidFill>
                    <a:srgbClr val="004A84"/>
                  </a:solidFill>
                  <a:latin typeface="+mj-lt"/>
                  <a:ea typeface="+mj-ea"/>
                  <a:cs typeface="+mj-cs"/>
                </a:defRPr>
              </a:lvl1pPr>
            </a:lstStyle>
            <a:p>
              <a:r>
                <a:rPr lang="es-MX" sz="2400" dirty="0">
                  <a:latin typeface="Montserrat Black"/>
                </a:rPr>
                <a:t> </a:t>
              </a:r>
              <a:r>
                <a:rPr lang="es-MX" sz="2400" dirty="0">
                  <a:solidFill>
                    <a:srgbClr val="5F94B1"/>
                  </a:solidFill>
                  <a:latin typeface="Montserrat Black"/>
                </a:rPr>
                <a:t>Bioeconomía y Territorio​</a:t>
              </a:r>
            </a:p>
          </p:txBody>
        </p:sp>
        <p:sp>
          <p:nvSpPr>
            <p:cNvPr id="4" name="Elipse 3">
              <a:extLst>
                <a:ext uri="{FF2B5EF4-FFF2-40B4-BE49-F238E27FC236}">
                  <a16:creationId xmlns:a16="http://schemas.microsoft.com/office/drawing/2014/main" id="{5EA1E9B7-BAD5-6891-3154-5915D6EC44F9}"/>
                </a:ext>
              </a:extLst>
            </p:cNvPr>
            <p:cNvSpPr/>
            <p:nvPr/>
          </p:nvSpPr>
          <p:spPr>
            <a:xfrm>
              <a:off x="1421676" y="87310"/>
              <a:ext cx="978528" cy="921558"/>
            </a:xfrm>
            <a:prstGeom prst="ellipse">
              <a:avLst/>
            </a:prstGeom>
            <a:solidFill>
              <a:srgbClr val="5F94B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SzPts val="2200"/>
              </a:pPr>
              <a:endParaRPr lang="es-ES" sz="1100" dirty="0">
                <a:solidFill>
                  <a:srgbClr val="926E26"/>
                </a:solidFill>
              </a:endParaRPr>
            </a:p>
          </p:txBody>
        </p:sp>
        <p:sp>
          <p:nvSpPr>
            <p:cNvPr id="6" name="CuadroTexto 5">
              <a:extLst>
                <a:ext uri="{FF2B5EF4-FFF2-40B4-BE49-F238E27FC236}">
                  <a16:creationId xmlns:a16="http://schemas.microsoft.com/office/drawing/2014/main" id="{D7F7D266-3A53-BDE2-B0AB-04039FD5A2AD}"/>
                </a:ext>
              </a:extLst>
            </p:cNvPr>
            <p:cNvSpPr txBox="1"/>
            <p:nvPr/>
          </p:nvSpPr>
          <p:spPr>
            <a:xfrm>
              <a:off x="1447439" y="354958"/>
              <a:ext cx="396262" cy="369332"/>
            </a:xfrm>
            <a:prstGeom prst="rect">
              <a:avLst/>
            </a:prstGeom>
            <a:noFill/>
          </p:spPr>
          <p:txBody>
            <a:bodyPr wrap="none" rtlCol="0" anchor="ctr">
              <a:spAutoFit/>
            </a:bodyPr>
            <a:lstStyle/>
            <a:p>
              <a:pPr algn="l">
                <a:spcBef>
                  <a:spcPts val="600"/>
                </a:spcBef>
              </a:pPr>
              <a:r>
                <a:rPr lang="es-CO" dirty="0">
                  <a:solidFill>
                    <a:schemeClr val="bg1"/>
                  </a:solidFill>
                  <a:effectLst>
                    <a:outerShdw blurRad="38100" dist="38100" dir="2700000" algn="tl">
                      <a:srgbClr val="000000">
                        <a:alpha val="43137"/>
                      </a:srgbClr>
                    </a:outerShdw>
                  </a:effectLst>
                  <a:latin typeface="Montserrat Black" pitchFamily="2" charset="0"/>
                </a:rPr>
                <a:t>2.</a:t>
              </a:r>
            </a:p>
          </p:txBody>
        </p:sp>
      </p:grpSp>
      <p:pic>
        <p:nvPicPr>
          <p:cNvPr id="7" name="Gráfico 6" descr="Clipboard con relleno sólido">
            <a:extLst>
              <a:ext uri="{FF2B5EF4-FFF2-40B4-BE49-F238E27FC236}">
                <a16:creationId xmlns:a16="http://schemas.microsoft.com/office/drawing/2014/main" id="{C17B77EE-0BAC-2986-4576-D55F797D7CC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22325" y="245011"/>
            <a:ext cx="542254" cy="542254"/>
          </a:xfrm>
          <a:prstGeom prst="rect">
            <a:avLst/>
          </a:prstGeom>
        </p:spPr>
      </p:pic>
      <p:sp>
        <p:nvSpPr>
          <p:cNvPr id="8" name="Google Shape;248;p19">
            <a:extLst>
              <a:ext uri="{FF2B5EF4-FFF2-40B4-BE49-F238E27FC236}">
                <a16:creationId xmlns:a16="http://schemas.microsoft.com/office/drawing/2014/main" id="{38EC57D5-148C-7687-4EE9-30FBFD25CD20}"/>
              </a:ext>
            </a:extLst>
          </p:cNvPr>
          <p:cNvSpPr/>
          <p:nvPr/>
        </p:nvSpPr>
        <p:spPr>
          <a:xfrm>
            <a:off x="4881184" y="2799963"/>
            <a:ext cx="4259200" cy="412598"/>
          </a:xfrm>
          <a:prstGeom prst="rect">
            <a:avLst/>
          </a:prstGeom>
          <a:solidFill>
            <a:srgbClr val="BBD6EE"/>
          </a:solidFill>
          <a:ln w="28575" cap="flat" cmpd="sng">
            <a:solidFill>
              <a:srgbClr val="BBD6E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200" b="1" i="0" u="none" strike="noStrike" kern="0" cap="none" spc="0" normalizeH="0" baseline="0" noProof="0" dirty="0">
                <a:ln>
                  <a:noFill/>
                </a:ln>
                <a:solidFill>
                  <a:srgbClr val="000000"/>
                </a:solidFill>
                <a:effectLst/>
                <a:uLnTx/>
                <a:uFillTx/>
                <a:latin typeface="Montserrat" panose="02000505000000020004" pitchFamily="2" charset="77"/>
                <a:ea typeface="Helvetica Neue"/>
                <a:cs typeface="Helvetica Neue"/>
                <a:sym typeface="Helvetica Neue"/>
              </a:rPr>
              <a:t>Bioeconomía y Territorio</a:t>
            </a:r>
          </a:p>
        </p:txBody>
      </p:sp>
      <p:sp>
        <p:nvSpPr>
          <p:cNvPr id="9" name="Google Shape;249;p19">
            <a:extLst>
              <a:ext uri="{FF2B5EF4-FFF2-40B4-BE49-F238E27FC236}">
                <a16:creationId xmlns:a16="http://schemas.microsoft.com/office/drawing/2014/main" id="{B154A15F-8A1D-4633-65FD-36581D1B740F}"/>
              </a:ext>
            </a:extLst>
          </p:cNvPr>
          <p:cNvSpPr/>
          <p:nvPr/>
        </p:nvSpPr>
        <p:spPr>
          <a:xfrm>
            <a:off x="8055301" y="3904543"/>
            <a:ext cx="1404000" cy="612000"/>
          </a:xfrm>
          <a:prstGeom prst="rect">
            <a:avLst/>
          </a:prstGeom>
          <a:noFill/>
          <a:ln w="2857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000" b="0" i="0" u="none" strike="noStrike" kern="0" cap="none" spc="0" normalizeH="0" baseline="0" noProof="0" dirty="0">
                <a:ln>
                  <a:noFill/>
                </a:ln>
                <a:solidFill>
                  <a:srgbClr val="000000"/>
                </a:solidFill>
                <a:effectLst/>
                <a:uLnTx/>
                <a:uFillTx/>
                <a:latin typeface="Montserrat" panose="02000505000000020004" pitchFamily="2" charset="77"/>
                <a:ea typeface="Helvetica Neue"/>
                <a:cs typeface="Helvetica Neue"/>
                <a:sym typeface="Helvetica Neue"/>
              </a:rPr>
              <a:t>Química verde, biorrefinerías y bioproductos</a:t>
            </a:r>
            <a:endParaRPr kumimoji="0" lang="es-CO" sz="1400" b="0" i="0" u="none" strike="noStrike" kern="0" cap="none" spc="0" normalizeH="0" baseline="0" noProof="0" dirty="0">
              <a:ln>
                <a:noFill/>
              </a:ln>
              <a:solidFill>
                <a:srgbClr val="000000"/>
              </a:solidFill>
              <a:effectLst/>
              <a:uLnTx/>
              <a:uFillTx/>
              <a:latin typeface="Montserrat" panose="02000505000000020004" pitchFamily="2" charset="77"/>
              <a:cs typeface="Arial"/>
              <a:sym typeface="Arial"/>
            </a:endParaRPr>
          </a:p>
        </p:txBody>
      </p:sp>
      <p:sp>
        <p:nvSpPr>
          <p:cNvPr id="10" name="Google Shape;250;p19">
            <a:extLst>
              <a:ext uri="{FF2B5EF4-FFF2-40B4-BE49-F238E27FC236}">
                <a16:creationId xmlns:a16="http://schemas.microsoft.com/office/drawing/2014/main" id="{6BDD3EBF-ADFB-0E99-EAB3-B2E2C2075740}"/>
              </a:ext>
            </a:extLst>
          </p:cNvPr>
          <p:cNvSpPr/>
          <p:nvPr/>
        </p:nvSpPr>
        <p:spPr>
          <a:xfrm>
            <a:off x="4879280" y="1979866"/>
            <a:ext cx="4261104" cy="576000"/>
          </a:xfrm>
          <a:prstGeom prst="rect">
            <a:avLst/>
          </a:prstGeom>
          <a:solidFill>
            <a:srgbClr val="0070C0"/>
          </a:solidFill>
          <a:ln w="2857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BF9000"/>
              </a:buClr>
              <a:buSzPts val="1200"/>
              <a:buFont typeface="Arial"/>
              <a:buNone/>
            </a:pPr>
            <a:r>
              <a:rPr lang="es-CO" sz="1200" i="0" u="none" strike="noStrike" cap="none" dirty="0">
                <a:solidFill>
                  <a:schemeClr val="bg1"/>
                </a:solidFill>
                <a:latin typeface="Arial" panose="020B0604020202020204" pitchFamily="34" charset="0"/>
                <a:cs typeface="Arial" panose="020B0604020202020204" pitchFamily="34" charset="0"/>
                <a:sym typeface="Arial"/>
              </a:rPr>
              <a:t>Aprovechar el conocimiento , conservación y el uso  sostenible  de la biodiversidad,  sus bienes y servicios ecosistémicos </a:t>
            </a:r>
            <a:endParaRPr lang="es-CO" sz="1400" i="0" u="none" strike="noStrike" cap="none" dirty="0">
              <a:solidFill>
                <a:schemeClr val="bg1"/>
              </a:solidFill>
              <a:latin typeface="Arial" panose="020B0604020202020204" pitchFamily="34" charset="0"/>
              <a:cs typeface="Arial" panose="020B0604020202020204" pitchFamily="34" charset="0"/>
              <a:sym typeface="Arial"/>
            </a:endParaRPr>
          </a:p>
        </p:txBody>
      </p:sp>
      <p:sp>
        <p:nvSpPr>
          <p:cNvPr id="11" name="Google Shape;251;p19">
            <a:extLst>
              <a:ext uri="{FF2B5EF4-FFF2-40B4-BE49-F238E27FC236}">
                <a16:creationId xmlns:a16="http://schemas.microsoft.com/office/drawing/2014/main" id="{6E73B3A4-CA7E-38DA-735A-43FCCFDCE368}"/>
              </a:ext>
            </a:extLst>
          </p:cNvPr>
          <p:cNvSpPr/>
          <p:nvPr/>
        </p:nvSpPr>
        <p:spPr>
          <a:xfrm>
            <a:off x="2967833" y="3907745"/>
            <a:ext cx="1440000" cy="612000"/>
          </a:xfrm>
          <a:prstGeom prst="rect">
            <a:avLst/>
          </a:prstGeom>
          <a:noFill/>
          <a:ln w="2857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000" b="0" i="0" u="none" strike="noStrike" kern="0" cap="none" spc="0" normalizeH="0" baseline="0" noProof="0" dirty="0">
                <a:ln>
                  <a:noFill/>
                </a:ln>
                <a:solidFill>
                  <a:srgbClr val="000000"/>
                </a:solidFill>
                <a:effectLst/>
                <a:uLnTx/>
                <a:uFillTx/>
                <a:latin typeface="Montserrat" panose="02000505000000020004" pitchFamily="2" charset="77"/>
                <a:ea typeface="Helvetica Neue"/>
                <a:cs typeface="Helvetica Neue"/>
                <a:sym typeface="Helvetica Neue"/>
              </a:rPr>
              <a:t>Profundización del conocimiento de la biodiversidad</a:t>
            </a:r>
            <a:endParaRPr kumimoji="0" lang="es-CO" sz="1400" b="0" i="0" u="none" strike="noStrike" kern="0" cap="none" spc="0" normalizeH="0" baseline="0" noProof="0" dirty="0">
              <a:ln>
                <a:noFill/>
              </a:ln>
              <a:solidFill>
                <a:srgbClr val="000000"/>
              </a:solidFill>
              <a:effectLst/>
              <a:uLnTx/>
              <a:uFillTx/>
              <a:latin typeface="Montserrat" panose="02000505000000020004" pitchFamily="2" charset="77"/>
              <a:cs typeface="Arial"/>
              <a:sym typeface="Arial"/>
            </a:endParaRPr>
          </a:p>
        </p:txBody>
      </p:sp>
      <p:sp>
        <p:nvSpPr>
          <p:cNvPr id="12" name="Google Shape;256;p19">
            <a:extLst>
              <a:ext uri="{FF2B5EF4-FFF2-40B4-BE49-F238E27FC236}">
                <a16:creationId xmlns:a16="http://schemas.microsoft.com/office/drawing/2014/main" id="{6F2DE5C9-0001-7F50-6FD7-52F8A3677450}"/>
              </a:ext>
            </a:extLst>
          </p:cNvPr>
          <p:cNvSpPr/>
          <p:nvPr/>
        </p:nvSpPr>
        <p:spPr>
          <a:xfrm>
            <a:off x="9743406" y="3871690"/>
            <a:ext cx="2098125" cy="612000"/>
          </a:xfrm>
          <a:prstGeom prst="rect">
            <a:avLst/>
          </a:prstGeom>
          <a:noFill/>
          <a:ln w="2857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000" b="0" i="0" u="none" strike="noStrike" kern="0" cap="none" spc="0" normalizeH="0" baseline="0" noProof="0" dirty="0">
                <a:ln>
                  <a:noFill/>
                </a:ln>
                <a:solidFill>
                  <a:srgbClr val="000000"/>
                </a:solidFill>
                <a:effectLst/>
                <a:uLnTx/>
                <a:uFillTx/>
                <a:latin typeface="Montserrat" panose="02000505000000020004" pitchFamily="2" charset="77"/>
                <a:ea typeface="Helvetica Neue"/>
                <a:cs typeface="Helvetica Neue"/>
                <a:sym typeface="Helvetica Neue"/>
              </a:rPr>
              <a:t>Desarrollo de economías locales basadas en la biodiversidad y el conocimiento</a:t>
            </a:r>
            <a:endParaRPr kumimoji="0" lang="es-CO" sz="1400" b="0" i="0" u="none" strike="noStrike" kern="0" cap="none" spc="0" normalizeH="0" baseline="0" noProof="0" dirty="0">
              <a:ln>
                <a:noFill/>
              </a:ln>
              <a:solidFill>
                <a:srgbClr val="000000"/>
              </a:solidFill>
              <a:effectLst/>
              <a:uLnTx/>
              <a:uFillTx/>
              <a:latin typeface="Montserrat" panose="02000505000000020004" pitchFamily="2" charset="77"/>
              <a:cs typeface="Arial"/>
              <a:sym typeface="Arial"/>
            </a:endParaRPr>
          </a:p>
        </p:txBody>
      </p:sp>
      <p:sp>
        <p:nvSpPr>
          <p:cNvPr id="13" name="Google Shape;258;p19">
            <a:extLst>
              <a:ext uri="{FF2B5EF4-FFF2-40B4-BE49-F238E27FC236}">
                <a16:creationId xmlns:a16="http://schemas.microsoft.com/office/drawing/2014/main" id="{3746B281-7FFF-A6D0-4657-B61AD3B3F043}"/>
              </a:ext>
            </a:extLst>
          </p:cNvPr>
          <p:cNvSpPr/>
          <p:nvPr/>
        </p:nvSpPr>
        <p:spPr>
          <a:xfrm>
            <a:off x="7145296" y="4700956"/>
            <a:ext cx="1515319" cy="612648"/>
          </a:xfrm>
          <a:prstGeom prst="rect">
            <a:avLst/>
          </a:prstGeom>
          <a:noFill/>
          <a:ln w="2857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000" b="0" i="0" u="none" strike="noStrike" kern="0" cap="none" spc="0" normalizeH="0" baseline="0" noProof="0" dirty="0">
                <a:ln>
                  <a:noFill/>
                </a:ln>
                <a:solidFill>
                  <a:srgbClr val="000000"/>
                </a:solidFill>
                <a:effectLst/>
                <a:uLnTx/>
                <a:uFillTx/>
                <a:latin typeface="Montserrat" panose="02000505000000020004" pitchFamily="2" charset="77"/>
                <a:ea typeface="Helvetica Neue"/>
                <a:cs typeface="Helvetica Neue"/>
                <a:sym typeface="Helvetica Neue"/>
              </a:rPr>
              <a:t>Herramientas de conservación ex situ (desarrollos de biobancos)</a:t>
            </a:r>
            <a:endParaRPr kumimoji="0" lang="es-CO" sz="1400" b="0" i="0" u="none" strike="noStrike" kern="0" cap="none" spc="0" normalizeH="0" baseline="0" noProof="0" dirty="0">
              <a:ln>
                <a:noFill/>
              </a:ln>
              <a:solidFill>
                <a:srgbClr val="000000"/>
              </a:solidFill>
              <a:effectLst/>
              <a:uLnTx/>
              <a:uFillTx/>
              <a:latin typeface="Montserrat" panose="02000505000000020004" pitchFamily="2" charset="77"/>
              <a:cs typeface="Arial"/>
              <a:sym typeface="Arial"/>
            </a:endParaRPr>
          </a:p>
        </p:txBody>
      </p:sp>
      <p:sp>
        <p:nvSpPr>
          <p:cNvPr id="14" name="Google Shape;259;p19">
            <a:extLst>
              <a:ext uri="{FF2B5EF4-FFF2-40B4-BE49-F238E27FC236}">
                <a16:creationId xmlns:a16="http://schemas.microsoft.com/office/drawing/2014/main" id="{B0256250-967B-BEE9-B1B7-1C40A7696302}"/>
              </a:ext>
            </a:extLst>
          </p:cNvPr>
          <p:cNvSpPr/>
          <p:nvPr/>
        </p:nvSpPr>
        <p:spPr>
          <a:xfrm>
            <a:off x="6386249" y="3896227"/>
            <a:ext cx="1440000" cy="612000"/>
          </a:xfrm>
          <a:prstGeom prst="rect">
            <a:avLst/>
          </a:prstGeom>
          <a:noFill/>
          <a:ln w="2857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000" b="0" i="0" u="none" strike="noStrike" kern="0" cap="none" spc="0" normalizeH="0" baseline="0" noProof="0" dirty="0">
                <a:ln>
                  <a:noFill/>
                </a:ln>
                <a:solidFill>
                  <a:srgbClr val="000000"/>
                </a:solidFill>
                <a:effectLst/>
                <a:uLnTx/>
                <a:uFillTx/>
                <a:latin typeface="Montserrat" panose="02000505000000020004" pitchFamily="2" charset="77"/>
                <a:ea typeface="Helvetica Neue"/>
                <a:cs typeface="Helvetica Neue"/>
                <a:sym typeface="Helvetica Neue"/>
              </a:rPr>
              <a:t> Herramientas para la conservación  y recuperación de  ecosistemas</a:t>
            </a:r>
          </a:p>
        </p:txBody>
      </p:sp>
      <p:sp>
        <p:nvSpPr>
          <p:cNvPr id="15" name="Google Shape;260;p19">
            <a:extLst>
              <a:ext uri="{FF2B5EF4-FFF2-40B4-BE49-F238E27FC236}">
                <a16:creationId xmlns:a16="http://schemas.microsoft.com/office/drawing/2014/main" id="{62BA83E4-487A-6CCD-E63B-E9527CDFD08F}"/>
              </a:ext>
            </a:extLst>
          </p:cNvPr>
          <p:cNvSpPr/>
          <p:nvPr/>
        </p:nvSpPr>
        <p:spPr>
          <a:xfrm>
            <a:off x="4656941" y="3892576"/>
            <a:ext cx="1538164" cy="612000"/>
          </a:xfrm>
          <a:prstGeom prst="rect">
            <a:avLst/>
          </a:prstGeom>
          <a:noFill/>
          <a:ln w="2857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000" b="0" i="0" u="none" strike="noStrike" kern="0" cap="none" spc="0" normalizeH="0" baseline="0" noProof="0" dirty="0">
                <a:ln>
                  <a:noFill/>
                </a:ln>
                <a:solidFill>
                  <a:srgbClr val="000000"/>
                </a:solidFill>
                <a:effectLst/>
                <a:uLnTx/>
                <a:uFillTx/>
                <a:latin typeface="Montserrat" panose="02000505000000020004" pitchFamily="2" charset="77"/>
                <a:ea typeface="Helvetica Neue"/>
                <a:cs typeface="Helvetica Neue"/>
                <a:sym typeface="Helvetica Neue"/>
              </a:rPr>
              <a:t>Desarrollo de una agenda nacional de bioprospección</a:t>
            </a:r>
            <a:endParaRPr kumimoji="0" lang="es-CO" sz="1400" b="0" i="0" u="none" strike="noStrike" kern="0" cap="none" spc="0" normalizeH="0" baseline="0" noProof="0" dirty="0">
              <a:ln>
                <a:noFill/>
              </a:ln>
              <a:solidFill>
                <a:srgbClr val="000000"/>
              </a:solidFill>
              <a:effectLst/>
              <a:uLnTx/>
              <a:uFillTx/>
              <a:latin typeface="Montserrat" panose="02000505000000020004" pitchFamily="2" charset="77"/>
              <a:cs typeface="Arial"/>
              <a:sym typeface="Arial"/>
            </a:endParaRPr>
          </a:p>
        </p:txBody>
      </p:sp>
      <p:sp>
        <p:nvSpPr>
          <p:cNvPr id="16" name="Google Shape;261;p19">
            <a:extLst>
              <a:ext uri="{FF2B5EF4-FFF2-40B4-BE49-F238E27FC236}">
                <a16:creationId xmlns:a16="http://schemas.microsoft.com/office/drawing/2014/main" id="{D6016BB9-4099-2C05-91CF-CD29D0A34234}"/>
              </a:ext>
            </a:extLst>
          </p:cNvPr>
          <p:cNvSpPr/>
          <p:nvPr/>
        </p:nvSpPr>
        <p:spPr>
          <a:xfrm>
            <a:off x="770120" y="2005700"/>
            <a:ext cx="1258633" cy="432000"/>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es-CO" sz="1200" b="1" i="0" u="none" strike="noStrike" kern="0" cap="none" spc="0" normalizeH="0" baseline="0" noProof="0" dirty="0">
                <a:ln>
                  <a:noFill/>
                </a:ln>
                <a:solidFill>
                  <a:srgbClr val="000000"/>
                </a:solidFill>
                <a:effectLst/>
                <a:uLnTx/>
                <a:uFillTx/>
                <a:latin typeface="Montserrat" panose="02000505000000020004" pitchFamily="2" charset="77"/>
                <a:cs typeface="Arial"/>
                <a:sym typeface="Arial"/>
              </a:rPr>
              <a:t>Gran desafío</a:t>
            </a:r>
            <a:endParaRPr kumimoji="0" lang="es-CO" sz="1400" b="0" i="0" u="none" strike="noStrike" kern="0" cap="none" spc="0" normalizeH="0" baseline="0" noProof="0" dirty="0">
              <a:ln>
                <a:noFill/>
              </a:ln>
              <a:solidFill>
                <a:srgbClr val="000000"/>
              </a:solidFill>
              <a:effectLst/>
              <a:uLnTx/>
              <a:uFillTx/>
              <a:latin typeface="Montserrat" panose="02000505000000020004" pitchFamily="2" charset="77"/>
              <a:cs typeface="Arial"/>
              <a:sym typeface="Arial"/>
            </a:endParaRPr>
          </a:p>
        </p:txBody>
      </p:sp>
      <p:sp>
        <p:nvSpPr>
          <p:cNvPr id="17" name="Google Shape;263;p19">
            <a:extLst>
              <a:ext uri="{FF2B5EF4-FFF2-40B4-BE49-F238E27FC236}">
                <a16:creationId xmlns:a16="http://schemas.microsoft.com/office/drawing/2014/main" id="{20D14A4B-BDB4-A328-499D-A8C247F7C135}"/>
              </a:ext>
            </a:extLst>
          </p:cNvPr>
          <p:cNvSpPr/>
          <p:nvPr/>
        </p:nvSpPr>
        <p:spPr>
          <a:xfrm>
            <a:off x="760908" y="2856766"/>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es-CO" sz="1200" b="1" i="0" u="none" strike="noStrike" kern="0" cap="none" spc="0" normalizeH="0" baseline="0" noProof="0" dirty="0">
                <a:ln>
                  <a:noFill/>
                </a:ln>
                <a:solidFill>
                  <a:srgbClr val="000000"/>
                </a:solidFill>
                <a:effectLst/>
                <a:uLnTx/>
                <a:uFillTx/>
                <a:latin typeface="Montserrat" panose="02000505000000020004" pitchFamily="2" charset="77"/>
                <a:cs typeface="Arial"/>
                <a:sym typeface="Arial"/>
              </a:rPr>
              <a:t>Misión</a:t>
            </a:r>
            <a:endParaRPr kumimoji="0" lang="es-CO" sz="1400" b="0" i="0" u="none" strike="noStrike" kern="0" cap="none" spc="0" normalizeH="0" baseline="0" noProof="0" dirty="0">
              <a:ln>
                <a:noFill/>
              </a:ln>
              <a:solidFill>
                <a:srgbClr val="000000"/>
              </a:solidFill>
              <a:effectLst/>
              <a:uLnTx/>
              <a:uFillTx/>
              <a:latin typeface="Montserrat" panose="02000505000000020004" pitchFamily="2" charset="77"/>
              <a:cs typeface="Arial"/>
              <a:sym typeface="Arial"/>
            </a:endParaRPr>
          </a:p>
        </p:txBody>
      </p:sp>
      <p:sp>
        <p:nvSpPr>
          <p:cNvPr id="18" name="Google Shape;264;p19">
            <a:extLst>
              <a:ext uri="{FF2B5EF4-FFF2-40B4-BE49-F238E27FC236}">
                <a16:creationId xmlns:a16="http://schemas.microsoft.com/office/drawing/2014/main" id="{3F3294C1-0D7B-0983-4B58-6EF59DB9FD2D}"/>
              </a:ext>
            </a:extLst>
          </p:cNvPr>
          <p:cNvSpPr/>
          <p:nvPr/>
        </p:nvSpPr>
        <p:spPr>
          <a:xfrm>
            <a:off x="770120" y="4206558"/>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es-CO" sz="1200" b="1" i="0" u="none" strike="noStrike" kern="0" cap="none" spc="0" normalizeH="0" baseline="0" noProof="0" dirty="0">
                <a:ln>
                  <a:noFill/>
                </a:ln>
                <a:solidFill>
                  <a:srgbClr val="000000"/>
                </a:solidFill>
                <a:effectLst/>
                <a:uLnTx/>
                <a:uFillTx/>
                <a:latin typeface="Montserrat" panose="02000505000000020004" pitchFamily="2" charset="77"/>
                <a:cs typeface="Arial"/>
                <a:sym typeface="Arial"/>
              </a:rPr>
              <a:t>Temáticas</a:t>
            </a:r>
            <a:endParaRPr kumimoji="0" lang="es-CO" sz="1400" b="0" i="0" u="none" strike="noStrike" kern="0" cap="none" spc="0" normalizeH="0" baseline="0" noProof="0" dirty="0">
              <a:ln>
                <a:noFill/>
              </a:ln>
              <a:solidFill>
                <a:srgbClr val="000000"/>
              </a:solidFill>
              <a:effectLst/>
              <a:uLnTx/>
              <a:uFillTx/>
              <a:latin typeface="Montserrat" panose="02000505000000020004" pitchFamily="2" charset="77"/>
              <a:cs typeface="Arial"/>
              <a:sym typeface="Arial"/>
            </a:endParaRPr>
          </a:p>
        </p:txBody>
      </p:sp>
      <p:cxnSp>
        <p:nvCxnSpPr>
          <p:cNvPr id="19" name="Google Shape;266;p19">
            <a:extLst>
              <a:ext uri="{FF2B5EF4-FFF2-40B4-BE49-F238E27FC236}">
                <a16:creationId xmlns:a16="http://schemas.microsoft.com/office/drawing/2014/main" id="{43399B28-AA69-EFF1-3FBC-E54612C41970}"/>
              </a:ext>
            </a:extLst>
          </p:cNvPr>
          <p:cNvCxnSpPr>
            <a:cxnSpLocks/>
          </p:cNvCxnSpPr>
          <p:nvPr/>
        </p:nvCxnSpPr>
        <p:spPr>
          <a:xfrm>
            <a:off x="3687833" y="3610821"/>
            <a:ext cx="7104636" cy="9725"/>
          </a:xfrm>
          <a:prstGeom prst="straightConnector1">
            <a:avLst/>
          </a:prstGeom>
          <a:noFill/>
          <a:ln w="9525" cap="flat" cmpd="sng">
            <a:solidFill>
              <a:schemeClr val="dk1"/>
            </a:solidFill>
            <a:prstDash val="solid"/>
            <a:miter lim="800000"/>
            <a:headEnd type="none" w="sm" len="sm"/>
            <a:tailEnd type="none" w="sm" len="sm"/>
          </a:ln>
        </p:spPr>
      </p:cxnSp>
      <p:cxnSp>
        <p:nvCxnSpPr>
          <p:cNvPr id="20" name="Google Shape;267;p19">
            <a:extLst>
              <a:ext uri="{FF2B5EF4-FFF2-40B4-BE49-F238E27FC236}">
                <a16:creationId xmlns:a16="http://schemas.microsoft.com/office/drawing/2014/main" id="{A74804CB-02CF-6D9C-4F72-EB210D82655E}"/>
              </a:ext>
            </a:extLst>
          </p:cNvPr>
          <p:cNvCxnSpPr>
            <a:endCxn id="11" idx="0"/>
          </p:cNvCxnSpPr>
          <p:nvPr/>
        </p:nvCxnSpPr>
        <p:spPr>
          <a:xfrm>
            <a:off x="3687833" y="3622445"/>
            <a:ext cx="0" cy="285300"/>
          </a:xfrm>
          <a:prstGeom prst="straightConnector1">
            <a:avLst/>
          </a:prstGeom>
          <a:noFill/>
          <a:ln w="9525" cap="flat" cmpd="sng">
            <a:solidFill>
              <a:schemeClr val="dk1"/>
            </a:solidFill>
            <a:prstDash val="solid"/>
            <a:miter lim="800000"/>
            <a:headEnd type="none" w="sm" len="sm"/>
            <a:tailEnd type="none" w="sm" len="sm"/>
          </a:ln>
        </p:spPr>
      </p:cxnSp>
      <p:cxnSp>
        <p:nvCxnSpPr>
          <p:cNvPr id="21" name="Google Shape;268;p19">
            <a:extLst>
              <a:ext uri="{FF2B5EF4-FFF2-40B4-BE49-F238E27FC236}">
                <a16:creationId xmlns:a16="http://schemas.microsoft.com/office/drawing/2014/main" id="{EFE4DFDB-D21D-ADC9-1FD7-2759872614DA}"/>
              </a:ext>
            </a:extLst>
          </p:cNvPr>
          <p:cNvCxnSpPr/>
          <p:nvPr/>
        </p:nvCxnSpPr>
        <p:spPr>
          <a:xfrm>
            <a:off x="5392547" y="3626255"/>
            <a:ext cx="0" cy="285349"/>
          </a:xfrm>
          <a:prstGeom prst="straightConnector1">
            <a:avLst/>
          </a:prstGeom>
          <a:noFill/>
          <a:ln w="9525" cap="flat" cmpd="sng">
            <a:solidFill>
              <a:schemeClr val="dk1"/>
            </a:solidFill>
            <a:prstDash val="solid"/>
            <a:miter lim="800000"/>
            <a:headEnd type="none" w="sm" len="sm"/>
            <a:tailEnd type="none" w="sm" len="sm"/>
          </a:ln>
        </p:spPr>
      </p:cxnSp>
      <p:cxnSp>
        <p:nvCxnSpPr>
          <p:cNvPr id="22" name="Google Shape;269;p19">
            <a:extLst>
              <a:ext uri="{FF2B5EF4-FFF2-40B4-BE49-F238E27FC236}">
                <a16:creationId xmlns:a16="http://schemas.microsoft.com/office/drawing/2014/main" id="{51EBD7A0-6E27-30F7-23A1-FE17C476B8BF}"/>
              </a:ext>
            </a:extLst>
          </p:cNvPr>
          <p:cNvCxnSpPr>
            <a:cxnSpLocks/>
          </p:cNvCxnSpPr>
          <p:nvPr/>
        </p:nvCxnSpPr>
        <p:spPr>
          <a:xfrm>
            <a:off x="7040906" y="3610821"/>
            <a:ext cx="0" cy="280491"/>
          </a:xfrm>
          <a:prstGeom prst="straightConnector1">
            <a:avLst/>
          </a:prstGeom>
          <a:noFill/>
          <a:ln w="9525" cap="flat" cmpd="sng">
            <a:solidFill>
              <a:schemeClr val="dk1"/>
            </a:solidFill>
            <a:prstDash val="solid"/>
            <a:miter lim="800000"/>
            <a:headEnd type="none" w="sm" len="sm"/>
            <a:tailEnd type="none" w="sm" len="sm"/>
          </a:ln>
        </p:spPr>
      </p:cxnSp>
      <p:cxnSp>
        <p:nvCxnSpPr>
          <p:cNvPr id="23" name="Google Shape;270;p19">
            <a:extLst>
              <a:ext uri="{FF2B5EF4-FFF2-40B4-BE49-F238E27FC236}">
                <a16:creationId xmlns:a16="http://schemas.microsoft.com/office/drawing/2014/main" id="{5FBD18DC-AD71-2C09-4649-53BF63232FB0}"/>
              </a:ext>
            </a:extLst>
          </p:cNvPr>
          <p:cNvCxnSpPr/>
          <p:nvPr/>
        </p:nvCxnSpPr>
        <p:spPr>
          <a:xfrm>
            <a:off x="8757301" y="3620546"/>
            <a:ext cx="0" cy="285349"/>
          </a:xfrm>
          <a:prstGeom prst="straightConnector1">
            <a:avLst/>
          </a:prstGeom>
          <a:noFill/>
          <a:ln w="9525" cap="flat" cmpd="sng">
            <a:solidFill>
              <a:schemeClr val="dk1"/>
            </a:solidFill>
            <a:prstDash val="solid"/>
            <a:miter lim="800000"/>
            <a:headEnd type="none" w="sm" len="sm"/>
            <a:tailEnd type="none" w="sm" len="sm"/>
          </a:ln>
        </p:spPr>
      </p:cxnSp>
      <p:cxnSp>
        <p:nvCxnSpPr>
          <p:cNvPr id="24" name="Google Shape;271;p19">
            <a:extLst>
              <a:ext uri="{FF2B5EF4-FFF2-40B4-BE49-F238E27FC236}">
                <a16:creationId xmlns:a16="http://schemas.microsoft.com/office/drawing/2014/main" id="{D8AFC3CF-7540-4FB8-A266-5208B8F973BB}"/>
              </a:ext>
            </a:extLst>
          </p:cNvPr>
          <p:cNvCxnSpPr>
            <a:cxnSpLocks/>
            <a:endCxn id="12" idx="0"/>
          </p:cNvCxnSpPr>
          <p:nvPr/>
        </p:nvCxnSpPr>
        <p:spPr>
          <a:xfrm>
            <a:off x="10792469" y="3620546"/>
            <a:ext cx="0" cy="251144"/>
          </a:xfrm>
          <a:prstGeom prst="straightConnector1">
            <a:avLst/>
          </a:prstGeom>
          <a:noFill/>
          <a:ln w="9525" cap="flat" cmpd="sng">
            <a:solidFill>
              <a:schemeClr val="dk1"/>
            </a:solidFill>
            <a:prstDash val="solid"/>
            <a:miter lim="800000"/>
            <a:headEnd type="none" w="sm" len="sm"/>
            <a:tailEnd type="none" w="sm" len="sm"/>
          </a:ln>
        </p:spPr>
      </p:cxnSp>
      <p:sp>
        <p:nvSpPr>
          <p:cNvPr id="25" name="Google Shape;272;p19">
            <a:extLst>
              <a:ext uri="{FF2B5EF4-FFF2-40B4-BE49-F238E27FC236}">
                <a16:creationId xmlns:a16="http://schemas.microsoft.com/office/drawing/2014/main" id="{8BAA07BC-75DF-1A6A-E6EB-FC65ED87C491}"/>
              </a:ext>
            </a:extLst>
          </p:cNvPr>
          <p:cNvSpPr/>
          <p:nvPr/>
        </p:nvSpPr>
        <p:spPr>
          <a:xfrm>
            <a:off x="773609" y="978456"/>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es-CO" sz="1200" b="1" i="0" u="none" strike="noStrike" kern="0" cap="none" spc="0" normalizeH="0" baseline="0" noProof="0" dirty="0">
                <a:ln>
                  <a:noFill/>
                </a:ln>
                <a:solidFill>
                  <a:srgbClr val="000000"/>
                </a:solidFill>
                <a:effectLst/>
                <a:uLnTx/>
                <a:uFillTx/>
                <a:latin typeface="Montserrat" panose="02000505000000020004" pitchFamily="2" charset="77"/>
                <a:cs typeface="Arial"/>
                <a:sym typeface="Arial"/>
              </a:rPr>
              <a:t>ODS</a:t>
            </a:r>
            <a:endParaRPr kumimoji="0" lang="es-CO" sz="1400" b="0" i="0" u="none" strike="noStrike" kern="0" cap="none" spc="0" normalizeH="0" baseline="0" noProof="0" dirty="0">
              <a:ln>
                <a:noFill/>
              </a:ln>
              <a:solidFill>
                <a:srgbClr val="000000"/>
              </a:solidFill>
              <a:effectLst/>
              <a:uLnTx/>
              <a:uFillTx/>
              <a:latin typeface="Montserrat" panose="02000505000000020004" pitchFamily="2" charset="77"/>
              <a:cs typeface="Arial"/>
              <a:sym typeface="Arial"/>
            </a:endParaRPr>
          </a:p>
        </p:txBody>
      </p:sp>
      <p:pic>
        <p:nvPicPr>
          <p:cNvPr id="26" name="Google Shape;273;p19">
            <a:extLst>
              <a:ext uri="{FF2B5EF4-FFF2-40B4-BE49-F238E27FC236}">
                <a16:creationId xmlns:a16="http://schemas.microsoft.com/office/drawing/2014/main" id="{DAAC6428-42E2-13CC-D212-03FC1C4FCEE2}"/>
              </a:ext>
            </a:extLst>
          </p:cNvPr>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6354242" y="965133"/>
            <a:ext cx="665141" cy="665141"/>
          </a:xfrm>
          <a:prstGeom prst="rect">
            <a:avLst/>
          </a:prstGeom>
          <a:noFill/>
          <a:ln>
            <a:noFill/>
          </a:ln>
          <a:effectLst>
            <a:outerShdw blurRad="50800" dist="38100" dir="2700000" algn="tl" rotWithShape="0">
              <a:srgbClr val="000000">
                <a:alpha val="40000"/>
              </a:srgbClr>
            </a:outerShdw>
          </a:effectLst>
        </p:spPr>
      </p:pic>
      <p:pic>
        <p:nvPicPr>
          <p:cNvPr id="27" name="Google Shape;274;p19">
            <a:extLst>
              <a:ext uri="{FF2B5EF4-FFF2-40B4-BE49-F238E27FC236}">
                <a16:creationId xmlns:a16="http://schemas.microsoft.com/office/drawing/2014/main" id="{802D0969-23B5-E3ED-E97F-C8F25472611F}"/>
              </a:ext>
            </a:extLst>
          </p:cNvPr>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7081618" y="961612"/>
            <a:ext cx="667512" cy="667512"/>
          </a:xfrm>
          <a:prstGeom prst="rect">
            <a:avLst/>
          </a:prstGeom>
          <a:noFill/>
          <a:ln>
            <a:noFill/>
          </a:ln>
          <a:effectLst>
            <a:outerShdw blurRad="50800" dist="38100" dir="2700000" algn="tl" rotWithShape="0">
              <a:srgbClr val="000000">
                <a:alpha val="40000"/>
              </a:srgbClr>
            </a:outerShdw>
          </a:effectLst>
        </p:spPr>
      </p:pic>
      <p:sp>
        <p:nvSpPr>
          <p:cNvPr id="28" name="Google Shape;277;p19">
            <a:extLst>
              <a:ext uri="{FF2B5EF4-FFF2-40B4-BE49-F238E27FC236}">
                <a16:creationId xmlns:a16="http://schemas.microsoft.com/office/drawing/2014/main" id="{9C957791-391D-23F3-C1E1-240D97942AE9}"/>
              </a:ext>
            </a:extLst>
          </p:cNvPr>
          <p:cNvSpPr/>
          <p:nvPr/>
        </p:nvSpPr>
        <p:spPr>
          <a:xfrm>
            <a:off x="3421057" y="4698595"/>
            <a:ext cx="2124219" cy="612000"/>
          </a:xfrm>
          <a:prstGeom prst="rect">
            <a:avLst/>
          </a:prstGeom>
          <a:noFill/>
          <a:ln w="2857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000" b="0" i="0" u="none" strike="noStrike" kern="0" cap="none" spc="0" normalizeH="0" baseline="0" noProof="0" dirty="0">
                <a:ln>
                  <a:noFill/>
                </a:ln>
                <a:solidFill>
                  <a:srgbClr val="000000"/>
                </a:solidFill>
                <a:effectLst/>
                <a:uLnTx/>
                <a:uFillTx/>
                <a:latin typeface="Montserrat" panose="02000505000000020004" pitchFamily="2" charset="77"/>
                <a:ea typeface="Helvetica Neue"/>
                <a:cs typeface="Helvetica Neue"/>
                <a:sym typeface="Helvetica Neue"/>
              </a:rPr>
              <a:t>Desarrollo de soluciones basadas en la naturaleza para la mitigación y adaptación al cambio climático</a:t>
            </a:r>
            <a:endParaRPr kumimoji="0" lang="es-CO" sz="1000" b="0" i="1" u="none" strike="noStrike" kern="0" cap="none" spc="0" normalizeH="0" baseline="0" noProof="0" dirty="0">
              <a:ln>
                <a:noFill/>
              </a:ln>
              <a:solidFill>
                <a:srgbClr val="000000"/>
              </a:solidFill>
              <a:effectLst/>
              <a:uLnTx/>
              <a:uFillTx/>
              <a:latin typeface="Montserrat" panose="02000505000000020004" pitchFamily="2" charset="77"/>
              <a:ea typeface="Helvetica Neue"/>
              <a:cs typeface="Helvetica Neue"/>
              <a:sym typeface="Helvetica Neue"/>
            </a:endParaRPr>
          </a:p>
        </p:txBody>
      </p:sp>
      <p:sp>
        <p:nvSpPr>
          <p:cNvPr id="29" name="Google Shape;278;p19">
            <a:extLst>
              <a:ext uri="{FF2B5EF4-FFF2-40B4-BE49-F238E27FC236}">
                <a16:creationId xmlns:a16="http://schemas.microsoft.com/office/drawing/2014/main" id="{D145490D-E21A-2395-1ABB-9A156D73D933}"/>
              </a:ext>
            </a:extLst>
          </p:cNvPr>
          <p:cNvSpPr/>
          <p:nvPr/>
        </p:nvSpPr>
        <p:spPr>
          <a:xfrm>
            <a:off x="8845628" y="4700956"/>
            <a:ext cx="1649731" cy="634929"/>
          </a:xfrm>
          <a:prstGeom prst="rect">
            <a:avLst/>
          </a:prstGeom>
          <a:noFill/>
          <a:ln w="2857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000" b="0" i="0" u="none" strike="noStrike" kern="0" cap="none" spc="0" normalizeH="0" baseline="0" noProof="0" dirty="0">
                <a:ln>
                  <a:noFill/>
                </a:ln>
                <a:solidFill>
                  <a:srgbClr val="000000"/>
                </a:solidFill>
                <a:effectLst/>
                <a:uLnTx/>
                <a:uFillTx/>
                <a:latin typeface="Montserrat" panose="02000505000000020004" pitchFamily="2" charset="77"/>
                <a:ea typeface="Helvetica Neue"/>
                <a:cs typeface="Helvetica Neue"/>
                <a:sym typeface="Helvetica Neue"/>
              </a:rPr>
              <a:t>Procesos de producción basados en la biodiversidad (Biomímesis)</a:t>
            </a:r>
            <a:endParaRPr kumimoji="0" lang="es-CO" sz="1400" b="0" i="0" u="none" strike="noStrike" kern="0" cap="none" spc="0" normalizeH="0" baseline="0" noProof="0" dirty="0">
              <a:ln>
                <a:noFill/>
              </a:ln>
              <a:solidFill>
                <a:srgbClr val="000000"/>
              </a:solidFill>
              <a:effectLst/>
              <a:uLnTx/>
              <a:uFillTx/>
              <a:latin typeface="Montserrat" panose="02000505000000020004" pitchFamily="2" charset="77"/>
              <a:cs typeface="Arial"/>
              <a:sym typeface="Arial"/>
            </a:endParaRPr>
          </a:p>
        </p:txBody>
      </p:sp>
      <p:cxnSp>
        <p:nvCxnSpPr>
          <p:cNvPr id="30" name="Google Shape;279;p19">
            <a:extLst>
              <a:ext uri="{FF2B5EF4-FFF2-40B4-BE49-F238E27FC236}">
                <a16:creationId xmlns:a16="http://schemas.microsoft.com/office/drawing/2014/main" id="{E7BB426F-B5F6-DC1C-B5BE-2476D3AF9A9D}"/>
              </a:ext>
            </a:extLst>
          </p:cNvPr>
          <p:cNvCxnSpPr>
            <a:cxnSpLocks/>
          </p:cNvCxnSpPr>
          <p:nvPr/>
        </p:nvCxnSpPr>
        <p:spPr>
          <a:xfrm>
            <a:off x="4522948" y="3620546"/>
            <a:ext cx="2680" cy="1061116"/>
          </a:xfrm>
          <a:prstGeom prst="straightConnector1">
            <a:avLst/>
          </a:prstGeom>
          <a:noFill/>
          <a:ln w="9525" cap="flat" cmpd="sng">
            <a:solidFill>
              <a:schemeClr val="dk1"/>
            </a:solidFill>
            <a:prstDash val="solid"/>
            <a:miter lim="800000"/>
            <a:headEnd type="none" w="sm" len="sm"/>
            <a:tailEnd type="none" w="sm" len="sm"/>
          </a:ln>
        </p:spPr>
      </p:cxnSp>
      <p:cxnSp>
        <p:nvCxnSpPr>
          <p:cNvPr id="31" name="Google Shape;280;p19">
            <a:extLst>
              <a:ext uri="{FF2B5EF4-FFF2-40B4-BE49-F238E27FC236}">
                <a16:creationId xmlns:a16="http://schemas.microsoft.com/office/drawing/2014/main" id="{698F641B-4054-1AEE-78A4-CBCD57BA24EF}"/>
              </a:ext>
            </a:extLst>
          </p:cNvPr>
          <p:cNvCxnSpPr>
            <a:cxnSpLocks/>
          </p:cNvCxnSpPr>
          <p:nvPr/>
        </p:nvCxnSpPr>
        <p:spPr>
          <a:xfrm>
            <a:off x="7905508" y="3620546"/>
            <a:ext cx="0" cy="1022060"/>
          </a:xfrm>
          <a:prstGeom prst="straightConnector1">
            <a:avLst/>
          </a:prstGeom>
          <a:noFill/>
          <a:ln w="9525" cap="flat" cmpd="sng">
            <a:solidFill>
              <a:schemeClr val="dk1"/>
            </a:solidFill>
            <a:prstDash val="solid"/>
            <a:miter lim="800000"/>
            <a:headEnd type="none" w="sm" len="sm"/>
            <a:tailEnd type="none" w="sm" len="sm"/>
          </a:ln>
        </p:spPr>
      </p:cxnSp>
      <p:cxnSp>
        <p:nvCxnSpPr>
          <p:cNvPr id="32" name="Google Shape;281;p19">
            <a:extLst>
              <a:ext uri="{FF2B5EF4-FFF2-40B4-BE49-F238E27FC236}">
                <a16:creationId xmlns:a16="http://schemas.microsoft.com/office/drawing/2014/main" id="{CCC09336-3E71-0012-4AF1-A9E8F5291B89}"/>
              </a:ext>
            </a:extLst>
          </p:cNvPr>
          <p:cNvCxnSpPr>
            <a:cxnSpLocks/>
          </p:cNvCxnSpPr>
          <p:nvPr/>
        </p:nvCxnSpPr>
        <p:spPr>
          <a:xfrm>
            <a:off x="9628290" y="3620546"/>
            <a:ext cx="0" cy="1080410"/>
          </a:xfrm>
          <a:prstGeom prst="straightConnector1">
            <a:avLst/>
          </a:prstGeom>
          <a:noFill/>
          <a:ln w="9525" cap="flat" cmpd="sng">
            <a:solidFill>
              <a:schemeClr val="dk1"/>
            </a:solidFill>
            <a:prstDash val="solid"/>
            <a:miter lim="800000"/>
            <a:headEnd type="none" w="sm" len="sm"/>
            <a:tailEnd type="none" w="sm" len="sm"/>
          </a:ln>
        </p:spPr>
      </p:cxnSp>
      <p:sp>
        <p:nvSpPr>
          <p:cNvPr id="33" name="Google Shape;320;p20">
            <a:extLst>
              <a:ext uri="{FF2B5EF4-FFF2-40B4-BE49-F238E27FC236}">
                <a16:creationId xmlns:a16="http://schemas.microsoft.com/office/drawing/2014/main" id="{56E52425-B36B-57E4-E0B6-570251A28773}"/>
              </a:ext>
            </a:extLst>
          </p:cNvPr>
          <p:cNvSpPr/>
          <p:nvPr/>
        </p:nvSpPr>
        <p:spPr>
          <a:xfrm>
            <a:off x="5645755" y="4695805"/>
            <a:ext cx="1330105" cy="640080"/>
          </a:xfrm>
          <a:prstGeom prst="rect">
            <a:avLst/>
          </a:prstGeom>
          <a:noFill/>
          <a:ln w="2857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algn="ctr">
              <a:buClr>
                <a:srgbClr val="000000"/>
              </a:buClr>
            </a:pPr>
            <a:r>
              <a:rPr lang="es-CO" sz="1000" kern="0" dirty="0">
                <a:solidFill>
                  <a:srgbClr val="000000"/>
                </a:solidFill>
                <a:latin typeface="Montserrat" panose="02000505000000020004" pitchFamily="2" charset="77"/>
                <a:ea typeface="Helvetica Neue"/>
                <a:cs typeface="Helvetica Neue"/>
                <a:sym typeface="Helvetica Neue"/>
              </a:rPr>
              <a:t>Desarrollo y Producción nacional de  bioinsumos </a:t>
            </a:r>
            <a:endParaRPr lang="es-CO" sz="1000" kern="0" dirty="0">
              <a:solidFill>
                <a:srgbClr val="000000"/>
              </a:solidFill>
              <a:latin typeface="Montserrat" panose="02000505000000020004" pitchFamily="2" charset="77"/>
              <a:ea typeface="Helvetica Neue"/>
              <a:cs typeface="Helvetica Neue"/>
              <a:sym typeface="Arial"/>
            </a:endParaRPr>
          </a:p>
        </p:txBody>
      </p:sp>
      <p:cxnSp>
        <p:nvCxnSpPr>
          <p:cNvPr id="34" name="Google Shape;279;p19">
            <a:extLst>
              <a:ext uri="{FF2B5EF4-FFF2-40B4-BE49-F238E27FC236}">
                <a16:creationId xmlns:a16="http://schemas.microsoft.com/office/drawing/2014/main" id="{3F81A148-A75D-FE20-80DC-04B2D9F63C3C}"/>
              </a:ext>
            </a:extLst>
          </p:cNvPr>
          <p:cNvCxnSpPr>
            <a:cxnSpLocks/>
          </p:cNvCxnSpPr>
          <p:nvPr/>
        </p:nvCxnSpPr>
        <p:spPr>
          <a:xfrm>
            <a:off x="6276465" y="3625739"/>
            <a:ext cx="10228" cy="1022060"/>
          </a:xfrm>
          <a:prstGeom prst="straightConnector1">
            <a:avLst/>
          </a:prstGeom>
          <a:noFill/>
          <a:ln w="9525" cap="flat" cmpd="sng">
            <a:solidFill>
              <a:schemeClr val="dk1"/>
            </a:solidFill>
            <a:prstDash val="solid"/>
            <a:miter lim="800000"/>
            <a:headEnd type="none" w="sm" len="sm"/>
            <a:tailEnd type="none" w="sm" len="sm"/>
          </a:ln>
        </p:spPr>
      </p:cxnSp>
      <p:sp>
        <p:nvSpPr>
          <p:cNvPr id="35" name="Google Shape;250;p19">
            <a:extLst>
              <a:ext uri="{FF2B5EF4-FFF2-40B4-BE49-F238E27FC236}">
                <a16:creationId xmlns:a16="http://schemas.microsoft.com/office/drawing/2014/main" id="{8043F90D-9717-DC20-39C6-5AB457078B4D}"/>
              </a:ext>
            </a:extLst>
          </p:cNvPr>
          <p:cNvSpPr/>
          <p:nvPr/>
        </p:nvSpPr>
        <p:spPr>
          <a:xfrm>
            <a:off x="2413383" y="5557943"/>
            <a:ext cx="9542358" cy="872924"/>
          </a:xfrm>
          <a:prstGeom prst="rect">
            <a:avLst/>
          </a:prstGeom>
          <a:solidFill>
            <a:srgbClr val="0070C0"/>
          </a:solidFill>
          <a:ln w="2857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i="0" u="none" strike="noStrike" kern="0" cap="none" spc="0" normalizeH="0" baseline="0" noProof="0" dirty="0">
                <a:ln>
                  <a:noFill/>
                </a:ln>
                <a:solidFill>
                  <a:srgbClr val="FFFFFF"/>
                </a:solidFill>
                <a:effectLst/>
                <a:uLnTx/>
                <a:uFillTx/>
                <a:latin typeface="Arial" panose="020B0604020202020204" pitchFamily="34" charset="0"/>
                <a:ea typeface="Helvetica Neue"/>
                <a:cs typeface="Arial" panose="020B0604020202020204" pitchFamily="34" charset="0"/>
                <a:sym typeface="Helvetica Neue"/>
              </a:rPr>
              <a:t>Colombia, enfrenta una grave dificultad en el adecuado aprovechamiento del conocimiento, la conservación y la utilización sostenible de la diversidad biológica, así como de sus bienes y servicios ecosistémicos. El país ha sido incapaz de frenar la pérdida de biodiversidad causada por la deforestación y la ineficiencia en su regeneración, lo que conduce a la inevitable disminución </a:t>
            </a:r>
            <a:r>
              <a:rPr lang="es-MX" sz="1200" kern="0" dirty="0">
                <a:solidFill>
                  <a:srgbClr val="FFFFFF"/>
                </a:solidFill>
                <a:latin typeface="Arial" panose="020B0604020202020204" pitchFamily="34" charset="0"/>
                <a:ea typeface="Helvetica Neue"/>
                <a:cs typeface="Arial" panose="020B0604020202020204" pitchFamily="34" charset="0"/>
                <a:sym typeface="Helvetica Neue"/>
              </a:rPr>
              <a:t>de la variedad y la variabilidad de todos los organismos vivos </a:t>
            </a:r>
            <a:r>
              <a:rPr kumimoji="0" lang="es-MX" sz="1200" i="0" u="none" strike="noStrike" kern="0" cap="none" spc="0" normalizeH="0" baseline="0" noProof="0" dirty="0">
                <a:ln>
                  <a:noFill/>
                </a:ln>
                <a:solidFill>
                  <a:srgbClr val="FFFFFF"/>
                </a:solidFill>
                <a:effectLst/>
                <a:uLnTx/>
                <a:uFillTx/>
                <a:latin typeface="Arial" panose="020B0604020202020204" pitchFamily="34" charset="0"/>
                <a:ea typeface="Helvetica Neue"/>
                <a:cs typeface="Arial" panose="020B0604020202020204" pitchFamily="34" charset="0"/>
                <a:sym typeface="Helvetica Neue"/>
              </a:rPr>
              <a:t>y los servicios ecosistémicos.</a:t>
            </a:r>
            <a:endParaRPr kumimoji="0" lang="es-CO" sz="1200" i="0" u="none" strike="noStrike" kern="0" cap="none" spc="0" normalizeH="0" baseline="0" noProof="0" dirty="0">
              <a:ln>
                <a:noFill/>
              </a:ln>
              <a:solidFill>
                <a:srgbClr val="FFFFFF"/>
              </a:solidFill>
              <a:effectLst/>
              <a:uLnTx/>
              <a:uFillTx/>
              <a:latin typeface="Arial" panose="020B0604020202020204" pitchFamily="34" charset="0"/>
              <a:ea typeface="Helvetica Neue"/>
              <a:cs typeface="Arial" panose="020B0604020202020204" pitchFamily="34" charset="0"/>
              <a:sym typeface="Helvetica Neue"/>
            </a:endParaRPr>
          </a:p>
        </p:txBody>
      </p:sp>
      <p:sp>
        <p:nvSpPr>
          <p:cNvPr id="36" name="Google Shape;226;p18">
            <a:extLst>
              <a:ext uri="{FF2B5EF4-FFF2-40B4-BE49-F238E27FC236}">
                <a16:creationId xmlns:a16="http://schemas.microsoft.com/office/drawing/2014/main" id="{7B14BC34-0A3E-E6D8-6BFF-600BB1912911}"/>
              </a:ext>
            </a:extLst>
          </p:cNvPr>
          <p:cNvSpPr/>
          <p:nvPr/>
        </p:nvSpPr>
        <p:spPr>
          <a:xfrm>
            <a:off x="760907" y="5724128"/>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i="0" u="none" strike="noStrike" cap="none" dirty="0">
                <a:solidFill>
                  <a:srgbClr val="000000"/>
                </a:solidFill>
                <a:latin typeface="Montserrat" panose="02000505000000020004" pitchFamily="2" charset="77"/>
                <a:sym typeface="Arial"/>
              </a:rPr>
              <a:t>Problemática</a:t>
            </a:r>
          </a:p>
        </p:txBody>
      </p:sp>
    </p:spTree>
    <p:extLst>
      <p:ext uri="{BB962C8B-B14F-4D97-AF65-F5344CB8AC3E}">
        <p14:creationId xmlns:p14="http://schemas.microsoft.com/office/powerpoint/2010/main" val="2886631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grpSp>
        <p:nvGrpSpPr>
          <p:cNvPr id="44" name="Grupo 43">
            <a:extLst>
              <a:ext uri="{FF2B5EF4-FFF2-40B4-BE49-F238E27FC236}">
                <a16:creationId xmlns:a16="http://schemas.microsoft.com/office/drawing/2014/main" id="{A692DB40-4514-A4E5-0E01-CB60DCD386D8}"/>
              </a:ext>
            </a:extLst>
          </p:cNvPr>
          <p:cNvGrpSpPr/>
          <p:nvPr/>
        </p:nvGrpSpPr>
        <p:grpSpPr>
          <a:xfrm>
            <a:off x="2189489" y="102011"/>
            <a:ext cx="7612552" cy="921558"/>
            <a:chOff x="1421676" y="87310"/>
            <a:chExt cx="7612552" cy="921558"/>
          </a:xfrm>
        </p:grpSpPr>
        <p:sp>
          <p:nvSpPr>
            <p:cNvPr id="45" name="Título 2">
              <a:extLst>
                <a:ext uri="{FF2B5EF4-FFF2-40B4-BE49-F238E27FC236}">
                  <a16:creationId xmlns:a16="http://schemas.microsoft.com/office/drawing/2014/main" id="{BD6CD08F-1463-1CBA-B907-71ABF050C3BC}"/>
                </a:ext>
              </a:extLst>
            </p:cNvPr>
            <p:cNvSpPr txBox="1">
              <a:spLocks/>
            </p:cNvSpPr>
            <p:nvPr/>
          </p:nvSpPr>
          <p:spPr>
            <a:xfrm>
              <a:off x="2764079" y="284570"/>
              <a:ext cx="6270149" cy="48799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kern="1200" spc="-150">
                  <a:solidFill>
                    <a:srgbClr val="004A84"/>
                  </a:solidFill>
                  <a:latin typeface="+mj-lt"/>
                  <a:ea typeface="+mj-ea"/>
                  <a:cs typeface="+mj-cs"/>
                </a:defRPr>
              </a:lvl1pPr>
            </a:lstStyle>
            <a:p>
              <a:r>
                <a:rPr lang="es-MX" sz="2400" dirty="0">
                  <a:latin typeface="Montserrat Black"/>
                </a:rPr>
                <a:t> </a:t>
              </a:r>
              <a:r>
                <a:rPr lang="es-MX" sz="2400" dirty="0">
                  <a:solidFill>
                    <a:srgbClr val="5F94B1"/>
                  </a:solidFill>
                  <a:latin typeface="Montserrat Black"/>
                </a:rPr>
                <a:t>Hambre Cero​</a:t>
              </a:r>
            </a:p>
          </p:txBody>
        </p:sp>
        <p:sp>
          <p:nvSpPr>
            <p:cNvPr id="46" name="Elipse 45">
              <a:extLst>
                <a:ext uri="{FF2B5EF4-FFF2-40B4-BE49-F238E27FC236}">
                  <a16:creationId xmlns:a16="http://schemas.microsoft.com/office/drawing/2014/main" id="{3718C4BA-4F6A-11A3-A500-8BBA3BD6DAF0}"/>
                </a:ext>
              </a:extLst>
            </p:cNvPr>
            <p:cNvSpPr/>
            <p:nvPr/>
          </p:nvSpPr>
          <p:spPr>
            <a:xfrm>
              <a:off x="1421676" y="87310"/>
              <a:ext cx="978528" cy="921558"/>
            </a:xfrm>
            <a:prstGeom prst="ellipse">
              <a:avLst/>
            </a:prstGeom>
            <a:solidFill>
              <a:srgbClr val="5F94B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SzPts val="2200"/>
              </a:pPr>
              <a:endParaRPr lang="es-ES" sz="1100" dirty="0">
                <a:solidFill>
                  <a:srgbClr val="926E26"/>
                </a:solidFill>
              </a:endParaRPr>
            </a:p>
          </p:txBody>
        </p:sp>
        <p:sp>
          <p:nvSpPr>
            <p:cNvPr id="47" name="CuadroTexto 46">
              <a:extLst>
                <a:ext uri="{FF2B5EF4-FFF2-40B4-BE49-F238E27FC236}">
                  <a16:creationId xmlns:a16="http://schemas.microsoft.com/office/drawing/2014/main" id="{01928180-1B1D-9D09-4796-9A4BF9BB26B2}"/>
                </a:ext>
              </a:extLst>
            </p:cNvPr>
            <p:cNvSpPr txBox="1"/>
            <p:nvPr/>
          </p:nvSpPr>
          <p:spPr>
            <a:xfrm>
              <a:off x="1447439" y="354958"/>
              <a:ext cx="396262" cy="369332"/>
            </a:xfrm>
            <a:prstGeom prst="rect">
              <a:avLst/>
            </a:prstGeom>
            <a:noFill/>
          </p:spPr>
          <p:txBody>
            <a:bodyPr wrap="none" rtlCol="0" anchor="ctr">
              <a:spAutoFit/>
            </a:bodyPr>
            <a:lstStyle/>
            <a:p>
              <a:pPr algn="l">
                <a:spcBef>
                  <a:spcPts val="600"/>
                </a:spcBef>
              </a:pPr>
              <a:r>
                <a:rPr lang="es-CO" dirty="0">
                  <a:solidFill>
                    <a:schemeClr val="bg1"/>
                  </a:solidFill>
                  <a:effectLst>
                    <a:outerShdw blurRad="38100" dist="38100" dir="2700000" algn="tl">
                      <a:srgbClr val="000000">
                        <a:alpha val="43137"/>
                      </a:srgbClr>
                    </a:outerShdw>
                  </a:effectLst>
                  <a:latin typeface="Montserrat Black" pitchFamily="2" charset="0"/>
                </a:rPr>
                <a:t>2.</a:t>
              </a:r>
            </a:p>
          </p:txBody>
        </p:sp>
      </p:grpSp>
      <p:pic>
        <p:nvPicPr>
          <p:cNvPr id="48" name="Gráfico 47" descr="Clipboard con relleno sólido">
            <a:extLst>
              <a:ext uri="{FF2B5EF4-FFF2-40B4-BE49-F238E27FC236}">
                <a16:creationId xmlns:a16="http://schemas.microsoft.com/office/drawing/2014/main" id="{9ED161DF-2B19-4B84-7C51-2F199CFD111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22325" y="245011"/>
            <a:ext cx="542254" cy="542254"/>
          </a:xfrm>
          <a:prstGeom prst="rect">
            <a:avLst/>
          </a:prstGeom>
        </p:spPr>
      </p:pic>
      <p:sp>
        <p:nvSpPr>
          <p:cNvPr id="49" name="Google Shape;288;p20">
            <a:extLst>
              <a:ext uri="{FF2B5EF4-FFF2-40B4-BE49-F238E27FC236}">
                <a16:creationId xmlns:a16="http://schemas.microsoft.com/office/drawing/2014/main" id="{4F720ADC-8EF3-DE92-03E6-6C92E2C9223B}"/>
              </a:ext>
            </a:extLst>
          </p:cNvPr>
          <p:cNvSpPr/>
          <p:nvPr/>
        </p:nvSpPr>
        <p:spPr>
          <a:xfrm>
            <a:off x="4961780" y="2060931"/>
            <a:ext cx="4259200" cy="684000"/>
          </a:xfrm>
          <a:prstGeom prst="rect">
            <a:avLst/>
          </a:prstGeom>
          <a:solidFill>
            <a:srgbClr val="FFD579"/>
          </a:solidFill>
          <a:ln w="28575" cap="flat" cmpd="sng">
            <a:solidFill>
              <a:srgbClr val="FFD966"/>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100" b="1" dirty="0">
                <a:solidFill>
                  <a:schemeClr val="dk1"/>
                </a:solidFill>
                <a:latin typeface="Montserrat" panose="02000505000000020004" pitchFamily="2" charset="77"/>
                <a:ea typeface="Helvetica Neue"/>
                <a:cs typeface="Helvetica Neue"/>
                <a:sym typeface="Helvetica Neue"/>
              </a:rPr>
              <a:t>Hambre Cero</a:t>
            </a:r>
            <a:endParaRPr lang="es-CO" sz="1100" b="1" i="0" u="none" strike="noStrike" cap="none" dirty="0">
              <a:solidFill>
                <a:schemeClr val="dk1"/>
              </a:solidFill>
              <a:latin typeface="Montserrat" panose="02000505000000020004" pitchFamily="2" charset="77"/>
              <a:ea typeface="Helvetica Neue"/>
              <a:cs typeface="Helvetica Neue"/>
              <a:sym typeface="Helvetica Neue"/>
            </a:endParaRPr>
          </a:p>
        </p:txBody>
      </p:sp>
      <p:sp>
        <p:nvSpPr>
          <p:cNvPr id="50" name="Google Shape;289;p20">
            <a:extLst>
              <a:ext uri="{FF2B5EF4-FFF2-40B4-BE49-F238E27FC236}">
                <a16:creationId xmlns:a16="http://schemas.microsoft.com/office/drawing/2014/main" id="{357A5B30-DF97-6E23-2861-927DD0A42827}"/>
              </a:ext>
            </a:extLst>
          </p:cNvPr>
          <p:cNvSpPr/>
          <p:nvPr/>
        </p:nvSpPr>
        <p:spPr>
          <a:xfrm>
            <a:off x="8094287" y="3257242"/>
            <a:ext cx="1404000" cy="640080"/>
          </a:xfrm>
          <a:prstGeom prst="rect">
            <a:avLst/>
          </a:prstGeom>
          <a:noFill/>
          <a:ln w="28575" cap="flat" cmpd="sng">
            <a:solidFill>
              <a:srgbClr val="94520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Eliminación del desperdicio agrícola y alimentario</a:t>
            </a:r>
            <a:endParaRPr lang="es-CO" sz="1400" b="0" i="0" u="none" strike="noStrike" cap="none" dirty="0">
              <a:solidFill>
                <a:srgbClr val="000000"/>
              </a:solidFill>
              <a:latin typeface="Montserrat" panose="02000505000000020004" pitchFamily="2" charset="77"/>
              <a:sym typeface="Arial"/>
            </a:endParaRPr>
          </a:p>
        </p:txBody>
      </p:sp>
      <p:sp>
        <p:nvSpPr>
          <p:cNvPr id="51" name="Google Shape;290;p20">
            <a:extLst>
              <a:ext uri="{FF2B5EF4-FFF2-40B4-BE49-F238E27FC236}">
                <a16:creationId xmlns:a16="http://schemas.microsoft.com/office/drawing/2014/main" id="{B629AF5F-4D5B-838B-689E-52D7E3AE502D}"/>
              </a:ext>
            </a:extLst>
          </p:cNvPr>
          <p:cNvSpPr/>
          <p:nvPr/>
        </p:nvSpPr>
        <p:spPr>
          <a:xfrm>
            <a:off x="4961780" y="1591512"/>
            <a:ext cx="4261104" cy="432000"/>
          </a:xfrm>
          <a:prstGeom prst="rect">
            <a:avLst/>
          </a:prstGeom>
          <a:solidFill>
            <a:srgbClr val="945200"/>
          </a:solidFill>
          <a:ln w="28575" cap="flat" cmpd="sng">
            <a:solidFill>
              <a:srgbClr val="94520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200" dirty="0">
                <a:solidFill>
                  <a:schemeClr val="lt1"/>
                </a:solidFill>
                <a:latin typeface="Arial" panose="020B0604020202020204" pitchFamily="34" charset="0"/>
                <a:ea typeface="Helvetica Neue"/>
                <a:cs typeface="Arial" panose="020B0604020202020204" pitchFamily="34" charset="0"/>
                <a:sym typeface="Helvetica Neue"/>
              </a:rPr>
              <a:t>Garantizar la soberanía alimentaria y el Derecho a la Alimentación</a:t>
            </a:r>
            <a:endParaRPr lang="es-CO" sz="1400" i="0" u="none" strike="noStrike" cap="none" dirty="0">
              <a:solidFill>
                <a:schemeClr val="lt1"/>
              </a:solidFill>
              <a:latin typeface="Arial" panose="020B0604020202020204" pitchFamily="34" charset="0"/>
              <a:ea typeface="Helvetica Neue"/>
              <a:cs typeface="Arial" panose="020B0604020202020204" pitchFamily="34" charset="0"/>
              <a:sym typeface="Helvetica Neue"/>
            </a:endParaRPr>
          </a:p>
        </p:txBody>
      </p:sp>
      <p:sp>
        <p:nvSpPr>
          <p:cNvPr id="52" name="Google Shape;291;p20">
            <a:extLst>
              <a:ext uri="{FF2B5EF4-FFF2-40B4-BE49-F238E27FC236}">
                <a16:creationId xmlns:a16="http://schemas.microsoft.com/office/drawing/2014/main" id="{84B5BC06-32E6-CE3C-3670-2CE9C4587B1C}"/>
              </a:ext>
            </a:extLst>
          </p:cNvPr>
          <p:cNvSpPr/>
          <p:nvPr/>
        </p:nvSpPr>
        <p:spPr>
          <a:xfrm>
            <a:off x="3006819" y="3260444"/>
            <a:ext cx="1440000" cy="640080"/>
          </a:xfrm>
          <a:prstGeom prst="rect">
            <a:avLst/>
          </a:prstGeom>
          <a:noFill/>
          <a:ln w="28575" cap="flat" cmpd="sng">
            <a:solidFill>
              <a:srgbClr val="94520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Fortalecimiento de los sistemas agroalimentarios sostenibles</a:t>
            </a:r>
            <a:endParaRPr lang="es-CO" sz="1000" b="0" i="0" u="none" strike="noStrike" cap="none" dirty="0">
              <a:solidFill>
                <a:schemeClr val="dk1"/>
              </a:solidFill>
              <a:latin typeface="Montserrat" panose="02000505000000020004" pitchFamily="2" charset="77"/>
              <a:ea typeface="Helvetica Neue"/>
              <a:cs typeface="Helvetica Neue"/>
              <a:sym typeface="Helvetica Neue"/>
            </a:endParaRPr>
          </a:p>
        </p:txBody>
      </p:sp>
      <p:sp>
        <p:nvSpPr>
          <p:cNvPr id="53" name="Google Shape;292;p20">
            <a:extLst>
              <a:ext uri="{FF2B5EF4-FFF2-40B4-BE49-F238E27FC236}">
                <a16:creationId xmlns:a16="http://schemas.microsoft.com/office/drawing/2014/main" id="{AE20DDB0-AA3D-9C42-7F0D-E675A019B62E}"/>
              </a:ext>
            </a:extLst>
          </p:cNvPr>
          <p:cNvSpPr txBox="1"/>
          <p:nvPr/>
        </p:nvSpPr>
        <p:spPr>
          <a:xfrm>
            <a:off x="5986014" y="5005358"/>
            <a:ext cx="1224000" cy="548640"/>
          </a:xfrm>
          <a:prstGeom prst="rect">
            <a:avLst/>
          </a:prstGeom>
          <a:solidFill>
            <a:srgbClr val="FFD579"/>
          </a:solidFill>
          <a:ln w="28575" cap="flat" cmpd="sng">
            <a:solidFill>
              <a:srgbClr val="FFD966"/>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algn="ctr">
              <a:defRPr sz="1100" b="1">
                <a:solidFill>
                  <a:schemeClr val="dk1"/>
                </a:solidFill>
                <a:latin typeface="Montserrat" panose="02000505000000020004" pitchFamily="2" charset="77"/>
                <a:ea typeface="Helvetica Neue"/>
                <a:cs typeface="Helvetica Neue"/>
              </a:defRPr>
            </a:lvl1pPr>
          </a:lstStyle>
          <a:p>
            <a:r>
              <a:rPr lang="es-CO" dirty="0">
                <a:sym typeface="Helvetica Neue"/>
              </a:rPr>
              <a:t>Comercio</a:t>
            </a:r>
          </a:p>
        </p:txBody>
      </p:sp>
      <p:sp>
        <p:nvSpPr>
          <p:cNvPr id="54" name="Google Shape;293;p20">
            <a:extLst>
              <a:ext uri="{FF2B5EF4-FFF2-40B4-BE49-F238E27FC236}">
                <a16:creationId xmlns:a16="http://schemas.microsoft.com/office/drawing/2014/main" id="{9AB82DBE-A061-F835-9D70-BDB330F52809}"/>
              </a:ext>
            </a:extLst>
          </p:cNvPr>
          <p:cNvSpPr txBox="1"/>
          <p:nvPr/>
        </p:nvSpPr>
        <p:spPr>
          <a:xfrm>
            <a:off x="7309351" y="5005358"/>
            <a:ext cx="1224000" cy="548640"/>
          </a:xfrm>
          <a:prstGeom prst="rect">
            <a:avLst/>
          </a:prstGeom>
          <a:solidFill>
            <a:srgbClr val="FFD579"/>
          </a:solidFill>
          <a:ln w="28575" cap="flat" cmpd="sng">
            <a:solidFill>
              <a:srgbClr val="FFD966"/>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algn="ctr">
              <a:defRPr sz="1100" b="1">
                <a:solidFill>
                  <a:schemeClr val="dk1"/>
                </a:solidFill>
                <a:latin typeface="Montserrat" panose="02000505000000020004" pitchFamily="2" charset="77"/>
                <a:ea typeface="Helvetica Neue"/>
                <a:cs typeface="Helvetica Neue"/>
              </a:defRPr>
            </a:lvl1pPr>
          </a:lstStyle>
          <a:p>
            <a:r>
              <a:rPr lang="es-CO" dirty="0">
                <a:sym typeface="Helvetica Neue"/>
              </a:rPr>
              <a:t>Industria</a:t>
            </a:r>
            <a:endParaRPr lang="es-CO" dirty="0">
              <a:sym typeface="Arial"/>
            </a:endParaRPr>
          </a:p>
        </p:txBody>
      </p:sp>
      <p:sp>
        <p:nvSpPr>
          <p:cNvPr id="55" name="Google Shape;294;p20">
            <a:extLst>
              <a:ext uri="{FF2B5EF4-FFF2-40B4-BE49-F238E27FC236}">
                <a16:creationId xmlns:a16="http://schemas.microsoft.com/office/drawing/2014/main" id="{FA677655-9302-335C-8C1A-DC53D17EFB58}"/>
              </a:ext>
            </a:extLst>
          </p:cNvPr>
          <p:cNvSpPr txBox="1"/>
          <p:nvPr/>
        </p:nvSpPr>
        <p:spPr>
          <a:xfrm>
            <a:off x="4654219" y="5005358"/>
            <a:ext cx="1224000" cy="548640"/>
          </a:xfrm>
          <a:prstGeom prst="rect">
            <a:avLst/>
          </a:prstGeom>
          <a:solidFill>
            <a:srgbClr val="FFD579"/>
          </a:solidFill>
          <a:ln w="28575" cap="flat" cmpd="sng">
            <a:solidFill>
              <a:srgbClr val="FFD966"/>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algn="ctr">
              <a:defRPr sz="1100" b="1">
                <a:solidFill>
                  <a:schemeClr val="dk1"/>
                </a:solidFill>
                <a:latin typeface="Montserrat" panose="02000505000000020004" pitchFamily="2" charset="77"/>
                <a:ea typeface="Helvetica Neue"/>
                <a:cs typeface="Helvetica Neue"/>
              </a:defRPr>
            </a:lvl1pPr>
          </a:lstStyle>
          <a:p>
            <a:r>
              <a:rPr lang="es-CO" dirty="0">
                <a:sym typeface="Helvetica Neue"/>
              </a:rPr>
              <a:t>Salud</a:t>
            </a:r>
          </a:p>
        </p:txBody>
      </p:sp>
      <p:sp>
        <p:nvSpPr>
          <p:cNvPr id="56" name="Google Shape;296;p20">
            <a:extLst>
              <a:ext uri="{FF2B5EF4-FFF2-40B4-BE49-F238E27FC236}">
                <a16:creationId xmlns:a16="http://schemas.microsoft.com/office/drawing/2014/main" id="{17B6F016-8BD6-7119-744A-88F0BC388FF4}"/>
              </a:ext>
            </a:extLst>
          </p:cNvPr>
          <p:cNvSpPr/>
          <p:nvPr/>
        </p:nvSpPr>
        <p:spPr>
          <a:xfrm>
            <a:off x="7250808" y="4044588"/>
            <a:ext cx="1440000" cy="640080"/>
          </a:xfrm>
          <a:prstGeom prst="rect">
            <a:avLst/>
          </a:prstGeom>
          <a:noFill/>
          <a:ln w="28575" cap="flat" cmpd="sng">
            <a:solidFill>
              <a:srgbClr val="94520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Nuevos alimentos e innovación de los procesos de producción local</a:t>
            </a:r>
            <a:endParaRPr lang="es-CO" sz="1400" b="0" i="0" u="none" strike="noStrike" cap="none" dirty="0">
              <a:solidFill>
                <a:srgbClr val="000000"/>
              </a:solidFill>
              <a:latin typeface="Montserrat" panose="02000505000000020004" pitchFamily="2" charset="77"/>
              <a:sym typeface="Arial"/>
            </a:endParaRPr>
          </a:p>
        </p:txBody>
      </p:sp>
      <p:sp>
        <p:nvSpPr>
          <p:cNvPr id="57" name="Google Shape;297;p20">
            <a:extLst>
              <a:ext uri="{FF2B5EF4-FFF2-40B4-BE49-F238E27FC236}">
                <a16:creationId xmlns:a16="http://schemas.microsoft.com/office/drawing/2014/main" id="{6CF75359-B590-AA6A-8E18-98330B3DC565}"/>
              </a:ext>
            </a:extLst>
          </p:cNvPr>
          <p:cNvSpPr/>
          <p:nvPr/>
        </p:nvSpPr>
        <p:spPr>
          <a:xfrm>
            <a:off x="9782393" y="3224389"/>
            <a:ext cx="1440000" cy="640080"/>
          </a:xfrm>
          <a:prstGeom prst="rect">
            <a:avLst/>
          </a:prstGeom>
          <a:noFill/>
          <a:ln w="28575" cap="flat" cmpd="sng">
            <a:solidFill>
              <a:srgbClr val="94520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Modernización tecnológica del sector agroindustrial</a:t>
            </a:r>
            <a:endParaRPr lang="es-CO" sz="1400" b="0" i="0" u="none" strike="noStrike" cap="none" dirty="0">
              <a:solidFill>
                <a:srgbClr val="000000"/>
              </a:solidFill>
              <a:latin typeface="Montserrat" panose="02000505000000020004" pitchFamily="2" charset="77"/>
              <a:sym typeface="Arial"/>
            </a:endParaRPr>
          </a:p>
        </p:txBody>
      </p:sp>
      <p:sp>
        <p:nvSpPr>
          <p:cNvPr id="58" name="Google Shape;298;p20">
            <a:extLst>
              <a:ext uri="{FF2B5EF4-FFF2-40B4-BE49-F238E27FC236}">
                <a16:creationId xmlns:a16="http://schemas.microsoft.com/office/drawing/2014/main" id="{B009496C-DD71-01BF-CA88-82A5D2F71F1B}"/>
              </a:ext>
            </a:extLst>
          </p:cNvPr>
          <p:cNvSpPr/>
          <p:nvPr/>
        </p:nvSpPr>
        <p:spPr>
          <a:xfrm>
            <a:off x="8923681" y="4030625"/>
            <a:ext cx="1440000" cy="640080"/>
          </a:xfrm>
          <a:prstGeom prst="rect">
            <a:avLst/>
          </a:prstGeom>
          <a:noFill/>
          <a:ln w="28575" cap="flat" cmpd="sng">
            <a:solidFill>
              <a:srgbClr val="94520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Mitigación y adaptación al cambio climático</a:t>
            </a:r>
            <a:endParaRPr lang="es-CO" sz="1400" b="0" i="0" u="none" strike="noStrike" cap="none" dirty="0">
              <a:solidFill>
                <a:srgbClr val="000000"/>
              </a:solidFill>
              <a:latin typeface="Montserrat" panose="02000505000000020004" pitchFamily="2" charset="77"/>
              <a:sym typeface="Arial"/>
            </a:endParaRPr>
          </a:p>
        </p:txBody>
      </p:sp>
      <p:sp>
        <p:nvSpPr>
          <p:cNvPr id="59" name="Google Shape;299;p20">
            <a:extLst>
              <a:ext uri="{FF2B5EF4-FFF2-40B4-BE49-F238E27FC236}">
                <a16:creationId xmlns:a16="http://schemas.microsoft.com/office/drawing/2014/main" id="{EBE2332B-60B7-BA21-52EA-3CB2C53C0825}"/>
              </a:ext>
            </a:extLst>
          </p:cNvPr>
          <p:cNvSpPr/>
          <p:nvPr/>
        </p:nvSpPr>
        <p:spPr>
          <a:xfrm>
            <a:off x="3833307" y="4043406"/>
            <a:ext cx="1598225" cy="640080"/>
          </a:xfrm>
          <a:prstGeom prst="rect">
            <a:avLst/>
          </a:prstGeom>
          <a:noFill/>
          <a:ln w="28575" cap="flat" cmpd="sng">
            <a:solidFill>
              <a:srgbClr val="94520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Mejora de las dietas regionales y de las capacidades de producción local</a:t>
            </a:r>
            <a:endParaRPr lang="es-CO" sz="1000" b="0" i="0" u="none" strike="noStrike" cap="none" dirty="0">
              <a:solidFill>
                <a:schemeClr val="dk1"/>
              </a:solidFill>
              <a:latin typeface="Montserrat" panose="02000505000000020004" pitchFamily="2" charset="77"/>
              <a:ea typeface="Helvetica Neue"/>
              <a:cs typeface="Helvetica Neue"/>
              <a:sym typeface="Helvetica Neue"/>
            </a:endParaRPr>
          </a:p>
        </p:txBody>
      </p:sp>
      <p:sp>
        <p:nvSpPr>
          <p:cNvPr id="60" name="Google Shape;300;p20">
            <a:extLst>
              <a:ext uri="{FF2B5EF4-FFF2-40B4-BE49-F238E27FC236}">
                <a16:creationId xmlns:a16="http://schemas.microsoft.com/office/drawing/2014/main" id="{8E835C56-837B-0653-FE75-F4DE72D979FF}"/>
              </a:ext>
            </a:extLst>
          </p:cNvPr>
          <p:cNvSpPr txBox="1"/>
          <p:nvPr/>
        </p:nvSpPr>
        <p:spPr>
          <a:xfrm>
            <a:off x="3332219" y="5005358"/>
            <a:ext cx="1224000" cy="548640"/>
          </a:xfrm>
          <a:prstGeom prst="rect">
            <a:avLst/>
          </a:prstGeom>
          <a:solidFill>
            <a:srgbClr val="FFD579"/>
          </a:solidFill>
          <a:ln w="28575" cap="flat" cmpd="sng">
            <a:solidFill>
              <a:srgbClr val="FFD966"/>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algn="ctr">
              <a:defRPr sz="1100" b="1">
                <a:solidFill>
                  <a:schemeClr val="dk1"/>
                </a:solidFill>
                <a:latin typeface="Montserrat" panose="02000505000000020004" pitchFamily="2" charset="77"/>
                <a:ea typeface="Helvetica Neue"/>
                <a:cs typeface="Helvetica Neue"/>
              </a:defRPr>
            </a:lvl1pPr>
          </a:lstStyle>
          <a:p>
            <a:r>
              <a:rPr lang="es-CO" dirty="0">
                <a:sym typeface="Helvetica Neue"/>
              </a:rPr>
              <a:t>Agricultura</a:t>
            </a:r>
            <a:endParaRPr lang="es-CO" dirty="0">
              <a:sym typeface="Arial"/>
            </a:endParaRPr>
          </a:p>
        </p:txBody>
      </p:sp>
      <p:sp>
        <p:nvSpPr>
          <p:cNvPr id="61" name="Google Shape;301;p20">
            <a:extLst>
              <a:ext uri="{FF2B5EF4-FFF2-40B4-BE49-F238E27FC236}">
                <a16:creationId xmlns:a16="http://schemas.microsoft.com/office/drawing/2014/main" id="{9CB34D36-F0FE-8DA0-2740-A024B020CABF}"/>
              </a:ext>
            </a:extLst>
          </p:cNvPr>
          <p:cNvSpPr/>
          <p:nvPr/>
        </p:nvSpPr>
        <p:spPr>
          <a:xfrm>
            <a:off x="5536833" y="4044588"/>
            <a:ext cx="1440000" cy="640080"/>
          </a:xfrm>
          <a:prstGeom prst="rect">
            <a:avLst/>
          </a:prstGeom>
          <a:noFill/>
          <a:ln w="28575" cap="flat" cmpd="sng">
            <a:solidFill>
              <a:srgbClr val="94520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Agricultura urbana y periurbana</a:t>
            </a:r>
            <a:endParaRPr lang="es-CO" sz="1400" b="0" i="0" u="none" strike="noStrike" cap="none" dirty="0">
              <a:solidFill>
                <a:srgbClr val="000000"/>
              </a:solidFill>
              <a:latin typeface="Montserrat" panose="02000505000000020004" pitchFamily="2" charset="77"/>
              <a:sym typeface="Arial"/>
            </a:endParaRPr>
          </a:p>
        </p:txBody>
      </p:sp>
      <p:sp>
        <p:nvSpPr>
          <p:cNvPr id="62" name="Google Shape;302;p20">
            <a:extLst>
              <a:ext uri="{FF2B5EF4-FFF2-40B4-BE49-F238E27FC236}">
                <a16:creationId xmlns:a16="http://schemas.microsoft.com/office/drawing/2014/main" id="{864BA83F-3642-2845-7030-0408542B9AB9}"/>
              </a:ext>
            </a:extLst>
          </p:cNvPr>
          <p:cNvSpPr/>
          <p:nvPr/>
        </p:nvSpPr>
        <p:spPr>
          <a:xfrm>
            <a:off x="6383031" y="3248926"/>
            <a:ext cx="1440000" cy="640080"/>
          </a:xfrm>
          <a:prstGeom prst="rect">
            <a:avLst/>
          </a:prstGeom>
          <a:noFill/>
          <a:ln w="28575" cap="flat" cmpd="sng">
            <a:solidFill>
              <a:srgbClr val="94520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Eco-intensificación de la agricultura</a:t>
            </a:r>
            <a:endParaRPr lang="es-CO" sz="1400" b="0" i="0" u="none" strike="noStrike" cap="none" dirty="0">
              <a:solidFill>
                <a:srgbClr val="000000"/>
              </a:solidFill>
              <a:latin typeface="Montserrat" panose="02000505000000020004" pitchFamily="2" charset="77"/>
              <a:sym typeface="Arial"/>
            </a:endParaRPr>
          </a:p>
        </p:txBody>
      </p:sp>
      <p:sp>
        <p:nvSpPr>
          <p:cNvPr id="63" name="Google Shape;303;p20">
            <a:extLst>
              <a:ext uri="{FF2B5EF4-FFF2-40B4-BE49-F238E27FC236}">
                <a16:creationId xmlns:a16="http://schemas.microsoft.com/office/drawing/2014/main" id="{2A4BAB4E-E5D8-887B-1771-45B87C392377}"/>
              </a:ext>
            </a:extLst>
          </p:cNvPr>
          <p:cNvSpPr/>
          <p:nvPr/>
        </p:nvSpPr>
        <p:spPr>
          <a:xfrm>
            <a:off x="4671775" y="3260444"/>
            <a:ext cx="1440000" cy="640080"/>
          </a:xfrm>
          <a:prstGeom prst="rect">
            <a:avLst/>
          </a:prstGeom>
          <a:noFill/>
          <a:ln w="28575" cap="flat" cmpd="sng">
            <a:solidFill>
              <a:srgbClr val="94520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Conservación de la agrobiodiversidad</a:t>
            </a:r>
            <a:endParaRPr lang="es-CO" sz="1400" b="0" i="0" u="none" strike="noStrike" cap="none" dirty="0">
              <a:solidFill>
                <a:srgbClr val="000000"/>
              </a:solidFill>
              <a:latin typeface="Montserrat" panose="02000505000000020004" pitchFamily="2" charset="77"/>
              <a:sym typeface="Arial"/>
            </a:endParaRPr>
          </a:p>
        </p:txBody>
      </p:sp>
      <p:sp>
        <p:nvSpPr>
          <p:cNvPr id="64" name="Google Shape;307;p20">
            <a:extLst>
              <a:ext uri="{FF2B5EF4-FFF2-40B4-BE49-F238E27FC236}">
                <a16:creationId xmlns:a16="http://schemas.microsoft.com/office/drawing/2014/main" id="{61DDA3E1-D864-E334-6079-B74F29A039FF}"/>
              </a:ext>
            </a:extLst>
          </p:cNvPr>
          <p:cNvSpPr/>
          <p:nvPr/>
        </p:nvSpPr>
        <p:spPr>
          <a:xfrm>
            <a:off x="525484" y="3445047"/>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Temáticas</a:t>
            </a:r>
            <a:endParaRPr lang="es-CO" sz="1400" b="0" i="0" u="none" strike="noStrike" cap="none" dirty="0">
              <a:solidFill>
                <a:srgbClr val="000000"/>
              </a:solidFill>
              <a:latin typeface="Montserrat" panose="02000505000000020004" pitchFamily="2" charset="77"/>
              <a:sym typeface="Arial"/>
            </a:endParaRPr>
          </a:p>
        </p:txBody>
      </p:sp>
      <p:cxnSp>
        <p:nvCxnSpPr>
          <p:cNvPr id="65" name="Google Shape;309;p20">
            <a:extLst>
              <a:ext uri="{FF2B5EF4-FFF2-40B4-BE49-F238E27FC236}">
                <a16:creationId xmlns:a16="http://schemas.microsoft.com/office/drawing/2014/main" id="{1719184A-6CD1-E8C4-0B64-76C7182B704F}"/>
              </a:ext>
            </a:extLst>
          </p:cNvPr>
          <p:cNvCxnSpPr/>
          <p:nvPr/>
        </p:nvCxnSpPr>
        <p:spPr>
          <a:xfrm>
            <a:off x="2875919" y="2963520"/>
            <a:ext cx="8460000" cy="0"/>
          </a:xfrm>
          <a:prstGeom prst="straightConnector1">
            <a:avLst/>
          </a:prstGeom>
          <a:noFill/>
          <a:ln w="9525" cap="flat" cmpd="sng">
            <a:solidFill>
              <a:schemeClr val="dk1"/>
            </a:solidFill>
            <a:prstDash val="solid"/>
            <a:miter lim="800000"/>
            <a:headEnd type="none" w="sm" len="sm"/>
            <a:tailEnd type="none" w="sm" len="sm"/>
          </a:ln>
        </p:spPr>
      </p:cxnSp>
      <p:cxnSp>
        <p:nvCxnSpPr>
          <p:cNvPr id="66" name="Google Shape;310;p20">
            <a:extLst>
              <a:ext uri="{FF2B5EF4-FFF2-40B4-BE49-F238E27FC236}">
                <a16:creationId xmlns:a16="http://schemas.microsoft.com/office/drawing/2014/main" id="{559E26C8-E9E1-C43D-EC9A-2731C605A692}"/>
              </a:ext>
            </a:extLst>
          </p:cNvPr>
          <p:cNvCxnSpPr>
            <a:cxnSpLocks/>
            <a:endCxn id="52" idx="0"/>
          </p:cNvCxnSpPr>
          <p:nvPr/>
        </p:nvCxnSpPr>
        <p:spPr>
          <a:xfrm>
            <a:off x="3726819" y="2975144"/>
            <a:ext cx="0" cy="285300"/>
          </a:xfrm>
          <a:prstGeom prst="straightConnector1">
            <a:avLst/>
          </a:prstGeom>
          <a:noFill/>
          <a:ln w="9525" cap="flat" cmpd="sng">
            <a:solidFill>
              <a:schemeClr val="dk1"/>
            </a:solidFill>
            <a:prstDash val="solid"/>
            <a:miter lim="800000"/>
            <a:headEnd type="none" w="sm" len="sm"/>
            <a:tailEnd type="none" w="sm" len="sm"/>
          </a:ln>
        </p:spPr>
      </p:cxnSp>
      <p:cxnSp>
        <p:nvCxnSpPr>
          <p:cNvPr id="67" name="Google Shape;311;p20">
            <a:extLst>
              <a:ext uri="{FF2B5EF4-FFF2-40B4-BE49-F238E27FC236}">
                <a16:creationId xmlns:a16="http://schemas.microsoft.com/office/drawing/2014/main" id="{17AAC0D9-711C-139B-7BDD-364790160421}"/>
              </a:ext>
            </a:extLst>
          </p:cNvPr>
          <p:cNvCxnSpPr/>
          <p:nvPr/>
        </p:nvCxnSpPr>
        <p:spPr>
          <a:xfrm>
            <a:off x="5431533" y="2978954"/>
            <a:ext cx="0" cy="285349"/>
          </a:xfrm>
          <a:prstGeom prst="straightConnector1">
            <a:avLst/>
          </a:prstGeom>
          <a:noFill/>
          <a:ln w="9525" cap="flat" cmpd="sng">
            <a:solidFill>
              <a:schemeClr val="dk1"/>
            </a:solidFill>
            <a:prstDash val="solid"/>
            <a:miter lim="800000"/>
            <a:headEnd type="none" w="sm" len="sm"/>
            <a:tailEnd type="none" w="sm" len="sm"/>
          </a:ln>
        </p:spPr>
      </p:cxnSp>
      <p:cxnSp>
        <p:nvCxnSpPr>
          <p:cNvPr id="68" name="Google Shape;312;p20">
            <a:extLst>
              <a:ext uri="{FF2B5EF4-FFF2-40B4-BE49-F238E27FC236}">
                <a16:creationId xmlns:a16="http://schemas.microsoft.com/office/drawing/2014/main" id="{591C2708-93B8-429D-254B-5CB9AAA626D8}"/>
              </a:ext>
            </a:extLst>
          </p:cNvPr>
          <p:cNvCxnSpPr/>
          <p:nvPr/>
        </p:nvCxnSpPr>
        <p:spPr>
          <a:xfrm>
            <a:off x="7079892" y="2807468"/>
            <a:ext cx="0" cy="411480"/>
          </a:xfrm>
          <a:prstGeom prst="straightConnector1">
            <a:avLst/>
          </a:prstGeom>
          <a:noFill/>
          <a:ln w="9525" cap="flat" cmpd="sng">
            <a:solidFill>
              <a:schemeClr val="dk1"/>
            </a:solidFill>
            <a:prstDash val="solid"/>
            <a:miter lim="800000"/>
            <a:headEnd type="none" w="sm" len="sm"/>
            <a:tailEnd type="none" w="sm" len="sm"/>
          </a:ln>
        </p:spPr>
      </p:cxnSp>
      <p:cxnSp>
        <p:nvCxnSpPr>
          <p:cNvPr id="69" name="Google Shape;313;p20">
            <a:extLst>
              <a:ext uri="{FF2B5EF4-FFF2-40B4-BE49-F238E27FC236}">
                <a16:creationId xmlns:a16="http://schemas.microsoft.com/office/drawing/2014/main" id="{428C6784-3D77-96AE-7F1A-B8F097A9A06E}"/>
              </a:ext>
            </a:extLst>
          </p:cNvPr>
          <p:cNvCxnSpPr/>
          <p:nvPr/>
        </p:nvCxnSpPr>
        <p:spPr>
          <a:xfrm>
            <a:off x="8796287" y="2973245"/>
            <a:ext cx="0" cy="285349"/>
          </a:xfrm>
          <a:prstGeom prst="straightConnector1">
            <a:avLst/>
          </a:prstGeom>
          <a:noFill/>
          <a:ln w="9525" cap="flat" cmpd="sng">
            <a:solidFill>
              <a:schemeClr val="dk1"/>
            </a:solidFill>
            <a:prstDash val="solid"/>
            <a:miter lim="800000"/>
            <a:headEnd type="none" w="sm" len="sm"/>
            <a:tailEnd type="none" w="sm" len="sm"/>
          </a:ln>
        </p:spPr>
      </p:cxnSp>
      <p:cxnSp>
        <p:nvCxnSpPr>
          <p:cNvPr id="70" name="Google Shape;314;p20">
            <a:extLst>
              <a:ext uri="{FF2B5EF4-FFF2-40B4-BE49-F238E27FC236}">
                <a16:creationId xmlns:a16="http://schemas.microsoft.com/office/drawing/2014/main" id="{B4A7A200-2FF8-53A4-D67C-4DC22FF56394}"/>
              </a:ext>
            </a:extLst>
          </p:cNvPr>
          <p:cNvCxnSpPr/>
          <p:nvPr/>
        </p:nvCxnSpPr>
        <p:spPr>
          <a:xfrm>
            <a:off x="10502393" y="2951449"/>
            <a:ext cx="0" cy="285349"/>
          </a:xfrm>
          <a:prstGeom prst="straightConnector1">
            <a:avLst/>
          </a:prstGeom>
          <a:noFill/>
          <a:ln w="9525" cap="flat" cmpd="sng">
            <a:solidFill>
              <a:schemeClr val="dk1"/>
            </a:solidFill>
            <a:prstDash val="solid"/>
            <a:miter lim="800000"/>
            <a:headEnd type="none" w="sm" len="sm"/>
            <a:tailEnd type="none" w="sm" len="sm"/>
          </a:ln>
        </p:spPr>
      </p:cxnSp>
      <p:sp>
        <p:nvSpPr>
          <p:cNvPr id="71" name="Google Shape;315;p20">
            <a:extLst>
              <a:ext uri="{FF2B5EF4-FFF2-40B4-BE49-F238E27FC236}">
                <a16:creationId xmlns:a16="http://schemas.microsoft.com/office/drawing/2014/main" id="{764D6CBD-CEB8-B918-A3A4-2549BF60056B}"/>
              </a:ext>
            </a:extLst>
          </p:cNvPr>
          <p:cNvSpPr/>
          <p:nvPr/>
        </p:nvSpPr>
        <p:spPr>
          <a:xfrm>
            <a:off x="525484" y="860336"/>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ODS</a:t>
            </a:r>
            <a:endParaRPr lang="es-CO" sz="1400" b="0" i="0" u="none" strike="noStrike" cap="none" dirty="0">
              <a:solidFill>
                <a:srgbClr val="000000"/>
              </a:solidFill>
              <a:latin typeface="Montserrat" panose="02000505000000020004" pitchFamily="2" charset="77"/>
              <a:sym typeface="Arial"/>
            </a:endParaRPr>
          </a:p>
        </p:txBody>
      </p:sp>
      <p:cxnSp>
        <p:nvCxnSpPr>
          <p:cNvPr id="72" name="Google Shape;317;p20">
            <a:extLst>
              <a:ext uri="{FF2B5EF4-FFF2-40B4-BE49-F238E27FC236}">
                <a16:creationId xmlns:a16="http://schemas.microsoft.com/office/drawing/2014/main" id="{F9074A72-FC24-9297-A74F-C7524DF156CA}"/>
              </a:ext>
            </a:extLst>
          </p:cNvPr>
          <p:cNvCxnSpPr/>
          <p:nvPr/>
        </p:nvCxnSpPr>
        <p:spPr>
          <a:xfrm>
            <a:off x="6245326" y="2960545"/>
            <a:ext cx="0" cy="1079886"/>
          </a:xfrm>
          <a:prstGeom prst="straightConnector1">
            <a:avLst/>
          </a:prstGeom>
          <a:noFill/>
          <a:ln w="9525" cap="flat" cmpd="sng">
            <a:solidFill>
              <a:schemeClr val="dk1"/>
            </a:solidFill>
            <a:prstDash val="solid"/>
            <a:miter lim="800000"/>
            <a:headEnd type="none" w="sm" len="sm"/>
            <a:tailEnd type="none" w="sm" len="sm"/>
          </a:ln>
        </p:spPr>
      </p:cxnSp>
      <p:cxnSp>
        <p:nvCxnSpPr>
          <p:cNvPr id="73" name="Google Shape;318;p20">
            <a:extLst>
              <a:ext uri="{FF2B5EF4-FFF2-40B4-BE49-F238E27FC236}">
                <a16:creationId xmlns:a16="http://schemas.microsoft.com/office/drawing/2014/main" id="{C939D48B-B25E-5F89-F460-2B9E0E3C0643}"/>
              </a:ext>
            </a:extLst>
          </p:cNvPr>
          <p:cNvCxnSpPr/>
          <p:nvPr/>
        </p:nvCxnSpPr>
        <p:spPr>
          <a:xfrm>
            <a:off x="7951086" y="2963520"/>
            <a:ext cx="0" cy="1079886"/>
          </a:xfrm>
          <a:prstGeom prst="straightConnector1">
            <a:avLst/>
          </a:prstGeom>
          <a:noFill/>
          <a:ln w="9525" cap="flat" cmpd="sng">
            <a:solidFill>
              <a:schemeClr val="dk1"/>
            </a:solidFill>
            <a:prstDash val="solid"/>
            <a:miter lim="800000"/>
            <a:headEnd type="none" w="sm" len="sm"/>
            <a:tailEnd type="none" w="sm" len="sm"/>
          </a:ln>
        </p:spPr>
      </p:cxnSp>
      <p:cxnSp>
        <p:nvCxnSpPr>
          <p:cNvPr id="74" name="Google Shape;319;p20">
            <a:extLst>
              <a:ext uri="{FF2B5EF4-FFF2-40B4-BE49-F238E27FC236}">
                <a16:creationId xmlns:a16="http://schemas.microsoft.com/office/drawing/2014/main" id="{20739957-6FC7-69A0-7C25-2DCBAEBA428B}"/>
              </a:ext>
            </a:extLst>
          </p:cNvPr>
          <p:cNvCxnSpPr/>
          <p:nvPr/>
        </p:nvCxnSpPr>
        <p:spPr>
          <a:xfrm>
            <a:off x="9640186" y="2952002"/>
            <a:ext cx="0" cy="1079886"/>
          </a:xfrm>
          <a:prstGeom prst="straightConnector1">
            <a:avLst/>
          </a:prstGeom>
          <a:noFill/>
          <a:ln w="9525" cap="flat" cmpd="sng">
            <a:solidFill>
              <a:schemeClr val="dk1"/>
            </a:solidFill>
            <a:prstDash val="solid"/>
            <a:miter lim="800000"/>
            <a:headEnd type="none" w="sm" len="sm"/>
            <a:tailEnd type="none" w="sm" len="sm"/>
          </a:ln>
        </p:spPr>
      </p:cxnSp>
      <p:sp>
        <p:nvSpPr>
          <p:cNvPr id="75" name="Google Shape;320;p20">
            <a:extLst>
              <a:ext uri="{FF2B5EF4-FFF2-40B4-BE49-F238E27FC236}">
                <a16:creationId xmlns:a16="http://schemas.microsoft.com/office/drawing/2014/main" id="{7FC6D667-8292-6733-8125-2B5AC4ABA39A}"/>
              </a:ext>
            </a:extLst>
          </p:cNvPr>
          <p:cNvSpPr/>
          <p:nvPr/>
        </p:nvSpPr>
        <p:spPr>
          <a:xfrm>
            <a:off x="2233589" y="4046694"/>
            <a:ext cx="1505091" cy="640080"/>
          </a:xfrm>
          <a:prstGeom prst="rect">
            <a:avLst/>
          </a:prstGeom>
          <a:noFill/>
          <a:ln w="28575" cap="flat" cmpd="sng">
            <a:solidFill>
              <a:srgbClr val="94520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Producción nacional de insumos agrícolas e insumos biológicos</a:t>
            </a:r>
            <a:endParaRPr lang="es-CO" sz="1400" b="0" i="0" u="none" strike="noStrike" cap="none" dirty="0">
              <a:solidFill>
                <a:srgbClr val="000000"/>
              </a:solidFill>
              <a:latin typeface="Montserrat" panose="02000505000000020004" pitchFamily="2" charset="77"/>
              <a:sym typeface="Arial"/>
            </a:endParaRPr>
          </a:p>
        </p:txBody>
      </p:sp>
      <p:sp>
        <p:nvSpPr>
          <p:cNvPr id="76" name="Google Shape;321;p20">
            <a:extLst>
              <a:ext uri="{FF2B5EF4-FFF2-40B4-BE49-F238E27FC236}">
                <a16:creationId xmlns:a16="http://schemas.microsoft.com/office/drawing/2014/main" id="{32F79350-FC7B-F319-8FAF-8F044486DC05}"/>
              </a:ext>
            </a:extLst>
          </p:cNvPr>
          <p:cNvSpPr/>
          <p:nvPr/>
        </p:nvSpPr>
        <p:spPr>
          <a:xfrm>
            <a:off x="10583854" y="4019608"/>
            <a:ext cx="1440000" cy="640080"/>
          </a:xfrm>
          <a:prstGeom prst="rect">
            <a:avLst/>
          </a:prstGeom>
          <a:noFill/>
          <a:ln w="28575" cap="flat" cmpd="sng">
            <a:solidFill>
              <a:srgbClr val="94520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Agricultura regenerativa</a:t>
            </a:r>
            <a:endParaRPr lang="es-CO" sz="1400" b="0" i="0" u="none" strike="noStrike" cap="none" dirty="0">
              <a:solidFill>
                <a:srgbClr val="000000"/>
              </a:solidFill>
              <a:latin typeface="Montserrat" panose="02000505000000020004" pitchFamily="2" charset="77"/>
              <a:sym typeface="Arial"/>
            </a:endParaRPr>
          </a:p>
        </p:txBody>
      </p:sp>
      <p:cxnSp>
        <p:nvCxnSpPr>
          <p:cNvPr id="77" name="Google Shape;322;p20">
            <a:extLst>
              <a:ext uri="{FF2B5EF4-FFF2-40B4-BE49-F238E27FC236}">
                <a16:creationId xmlns:a16="http://schemas.microsoft.com/office/drawing/2014/main" id="{AC500205-09AE-ED20-C405-2C0D960CE3E9}"/>
              </a:ext>
            </a:extLst>
          </p:cNvPr>
          <p:cNvCxnSpPr/>
          <p:nvPr/>
        </p:nvCxnSpPr>
        <p:spPr>
          <a:xfrm>
            <a:off x="2875921" y="2952422"/>
            <a:ext cx="0" cy="1079886"/>
          </a:xfrm>
          <a:prstGeom prst="straightConnector1">
            <a:avLst/>
          </a:prstGeom>
          <a:noFill/>
          <a:ln w="9525" cap="flat" cmpd="sng">
            <a:solidFill>
              <a:schemeClr val="dk1"/>
            </a:solidFill>
            <a:prstDash val="solid"/>
            <a:miter lim="800000"/>
            <a:headEnd type="none" w="sm" len="sm"/>
            <a:tailEnd type="none" w="sm" len="sm"/>
          </a:ln>
        </p:spPr>
      </p:cxnSp>
      <p:cxnSp>
        <p:nvCxnSpPr>
          <p:cNvPr id="78" name="Google Shape;323;p20">
            <a:extLst>
              <a:ext uri="{FF2B5EF4-FFF2-40B4-BE49-F238E27FC236}">
                <a16:creationId xmlns:a16="http://schemas.microsoft.com/office/drawing/2014/main" id="{C15E665E-123F-1B1F-39BA-E8554E6CDC46}"/>
              </a:ext>
            </a:extLst>
          </p:cNvPr>
          <p:cNvCxnSpPr/>
          <p:nvPr/>
        </p:nvCxnSpPr>
        <p:spPr>
          <a:xfrm>
            <a:off x="11344419" y="2950824"/>
            <a:ext cx="0" cy="1079886"/>
          </a:xfrm>
          <a:prstGeom prst="straightConnector1">
            <a:avLst/>
          </a:prstGeom>
          <a:noFill/>
          <a:ln w="9525" cap="flat" cmpd="sng">
            <a:solidFill>
              <a:schemeClr val="dk1"/>
            </a:solidFill>
            <a:prstDash val="solid"/>
            <a:miter lim="800000"/>
            <a:headEnd type="none" w="sm" len="sm"/>
            <a:tailEnd type="none" w="sm" len="sm"/>
          </a:ln>
        </p:spPr>
      </p:cxnSp>
      <p:sp>
        <p:nvSpPr>
          <p:cNvPr id="79" name="Google Shape;324;p20">
            <a:extLst>
              <a:ext uri="{FF2B5EF4-FFF2-40B4-BE49-F238E27FC236}">
                <a16:creationId xmlns:a16="http://schemas.microsoft.com/office/drawing/2014/main" id="{81722DD6-35ED-1CA8-4E1C-CD17038D4239}"/>
              </a:ext>
            </a:extLst>
          </p:cNvPr>
          <p:cNvSpPr txBox="1"/>
          <p:nvPr/>
        </p:nvSpPr>
        <p:spPr>
          <a:xfrm>
            <a:off x="8639809" y="5005358"/>
            <a:ext cx="1224000" cy="548640"/>
          </a:xfrm>
          <a:prstGeom prst="rect">
            <a:avLst/>
          </a:prstGeom>
          <a:solidFill>
            <a:srgbClr val="FFD579"/>
          </a:solidFill>
          <a:ln w="28575" cap="flat" cmpd="sng">
            <a:solidFill>
              <a:srgbClr val="FFD966"/>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algn="ctr">
              <a:defRPr sz="1100" b="1">
                <a:solidFill>
                  <a:schemeClr val="dk1"/>
                </a:solidFill>
                <a:latin typeface="Montserrat" panose="02000505000000020004" pitchFamily="2" charset="77"/>
                <a:ea typeface="Helvetica Neue"/>
                <a:cs typeface="Helvetica Neue"/>
              </a:defRPr>
            </a:lvl1pPr>
          </a:lstStyle>
          <a:p>
            <a:r>
              <a:rPr lang="es-CO" dirty="0">
                <a:sym typeface="Helvetica Neue"/>
              </a:rPr>
              <a:t>Medio ambiente</a:t>
            </a:r>
            <a:endParaRPr lang="es-CO" dirty="0">
              <a:sym typeface="Arial"/>
            </a:endParaRPr>
          </a:p>
        </p:txBody>
      </p:sp>
      <p:pic>
        <p:nvPicPr>
          <p:cNvPr id="80" name="Google Shape;325;p20">
            <a:extLst>
              <a:ext uri="{FF2B5EF4-FFF2-40B4-BE49-F238E27FC236}">
                <a16:creationId xmlns:a16="http://schemas.microsoft.com/office/drawing/2014/main" id="{ED2C6AB7-1CBE-CA17-ECFE-6353348379DD}"/>
              </a:ext>
            </a:extLst>
          </p:cNvPr>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6673027" y="797613"/>
            <a:ext cx="666000" cy="666000"/>
          </a:xfrm>
          <a:prstGeom prst="rect">
            <a:avLst/>
          </a:prstGeom>
          <a:noFill/>
          <a:ln>
            <a:noFill/>
          </a:ln>
          <a:effectLst>
            <a:outerShdw blurRad="50800" dist="38100" dir="2700000" algn="tl" rotWithShape="0">
              <a:srgbClr val="000000">
                <a:alpha val="40000"/>
              </a:srgbClr>
            </a:outerShdw>
          </a:effectLst>
        </p:spPr>
      </p:pic>
      <p:sp>
        <p:nvSpPr>
          <p:cNvPr id="81" name="Google Shape;327;p20">
            <a:extLst>
              <a:ext uri="{FF2B5EF4-FFF2-40B4-BE49-F238E27FC236}">
                <a16:creationId xmlns:a16="http://schemas.microsoft.com/office/drawing/2014/main" id="{B6386A94-9457-17D1-2F6C-E1D9756244E1}"/>
              </a:ext>
            </a:extLst>
          </p:cNvPr>
          <p:cNvSpPr txBox="1"/>
          <p:nvPr/>
        </p:nvSpPr>
        <p:spPr>
          <a:xfrm>
            <a:off x="9987965" y="5005358"/>
            <a:ext cx="1224000" cy="548640"/>
          </a:xfrm>
          <a:prstGeom prst="rect">
            <a:avLst/>
          </a:prstGeom>
          <a:solidFill>
            <a:srgbClr val="FFD579"/>
          </a:solidFill>
          <a:ln w="28575" cap="flat" cmpd="sng">
            <a:solidFill>
              <a:srgbClr val="FFD966"/>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algn="ctr">
              <a:defRPr sz="1100" b="1">
                <a:solidFill>
                  <a:schemeClr val="dk1"/>
                </a:solidFill>
                <a:latin typeface="Montserrat" panose="02000505000000020004" pitchFamily="2" charset="77"/>
                <a:ea typeface="Helvetica Neue"/>
                <a:cs typeface="Helvetica Neue"/>
              </a:defRPr>
            </a:lvl1pPr>
          </a:lstStyle>
          <a:p>
            <a:r>
              <a:rPr lang="es-CO" dirty="0">
                <a:sym typeface="Helvetica Neue"/>
              </a:rPr>
              <a:t>Pesca y acuicultura</a:t>
            </a:r>
            <a:endParaRPr lang="es-CO" dirty="0">
              <a:sym typeface="Arial"/>
            </a:endParaRPr>
          </a:p>
        </p:txBody>
      </p:sp>
      <p:sp>
        <p:nvSpPr>
          <p:cNvPr id="82" name="Google Shape;262;p19">
            <a:extLst>
              <a:ext uri="{FF2B5EF4-FFF2-40B4-BE49-F238E27FC236}">
                <a16:creationId xmlns:a16="http://schemas.microsoft.com/office/drawing/2014/main" id="{686A7806-A295-FA86-72A4-5D46452B298F}"/>
              </a:ext>
            </a:extLst>
          </p:cNvPr>
          <p:cNvSpPr/>
          <p:nvPr/>
        </p:nvSpPr>
        <p:spPr>
          <a:xfrm>
            <a:off x="518558" y="5009402"/>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Esferas que deben abordarse</a:t>
            </a:r>
            <a:endParaRPr lang="es-CO" sz="1400" b="0" i="0" u="none" strike="noStrike" cap="none" dirty="0">
              <a:solidFill>
                <a:srgbClr val="000000"/>
              </a:solidFill>
              <a:latin typeface="Montserrat" panose="02000505000000020004" pitchFamily="2" charset="77"/>
              <a:sym typeface="Arial"/>
            </a:endParaRPr>
          </a:p>
        </p:txBody>
      </p:sp>
      <p:cxnSp>
        <p:nvCxnSpPr>
          <p:cNvPr id="83" name="Google Shape;318;p20">
            <a:extLst>
              <a:ext uri="{FF2B5EF4-FFF2-40B4-BE49-F238E27FC236}">
                <a16:creationId xmlns:a16="http://schemas.microsoft.com/office/drawing/2014/main" id="{ECAEA182-603C-8683-4186-9AC86E138803}"/>
              </a:ext>
            </a:extLst>
          </p:cNvPr>
          <p:cNvCxnSpPr/>
          <p:nvPr/>
        </p:nvCxnSpPr>
        <p:spPr>
          <a:xfrm>
            <a:off x="4556219" y="2974642"/>
            <a:ext cx="0" cy="1079886"/>
          </a:xfrm>
          <a:prstGeom prst="straightConnector1">
            <a:avLst/>
          </a:prstGeom>
          <a:noFill/>
          <a:ln w="9525" cap="flat" cmpd="sng">
            <a:solidFill>
              <a:schemeClr val="dk1"/>
            </a:solidFill>
            <a:prstDash val="solid"/>
            <a:miter lim="800000"/>
            <a:headEnd type="none" w="sm" len="sm"/>
            <a:tailEnd type="none" w="sm" len="sm"/>
          </a:ln>
        </p:spPr>
      </p:cxnSp>
      <p:sp>
        <p:nvSpPr>
          <p:cNvPr id="84" name="Google Shape;304;p20">
            <a:extLst>
              <a:ext uri="{FF2B5EF4-FFF2-40B4-BE49-F238E27FC236}">
                <a16:creationId xmlns:a16="http://schemas.microsoft.com/office/drawing/2014/main" id="{EF7FB348-EF9F-DA95-171B-70605C0D8AA1}"/>
              </a:ext>
            </a:extLst>
          </p:cNvPr>
          <p:cNvSpPr/>
          <p:nvPr/>
        </p:nvSpPr>
        <p:spPr>
          <a:xfrm>
            <a:off x="525484" y="1496634"/>
            <a:ext cx="1258633" cy="432000"/>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Gran desafío</a:t>
            </a:r>
            <a:endParaRPr lang="es-CO" sz="1400" b="0" i="0" u="none" strike="noStrike" cap="none" dirty="0">
              <a:solidFill>
                <a:srgbClr val="000000"/>
              </a:solidFill>
              <a:latin typeface="Montserrat" panose="02000505000000020004" pitchFamily="2" charset="77"/>
              <a:sym typeface="Arial"/>
            </a:endParaRPr>
          </a:p>
        </p:txBody>
      </p:sp>
      <p:sp>
        <p:nvSpPr>
          <p:cNvPr id="85" name="Google Shape;306;p20">
            <a:extLst>
              <a:ext uri="{FF2B5EF4-FFF2-40B4-BE49-F238E27FC236}">
                <a16:creationId xmlns:a16="http://schemas.microsoft.com/office/drawing/2014/main" id="{67FBF3B2-C24A-9476-09DE-182513180FDF}"/>
              </a:ext>
            </a:extLst>
          </p:cNvPr>
          <p:cNvSpPr/>
          <p:nvPr/>
        </p:nvSpPr>
        <p:spPr>
          <a:xfrm>
            <a:off x="525484" y="2312608"/>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Misión</a:t>
            </a:r>
            <a:endParaRPr lang="es-CO" sz="1400" b="0" i="0" u="none" strike="noStrike" cap="none" dirty="0">
              <a:solidFill>
                <a:srgbClr val="000000"/>
              </a:solidFill>
              <a:latin typeface="Montserrat" panose="02000505000000020004" pitchFamily="2" charset="77"/>
              <a:sym typeface="Arial"/>
            </a:endParaRPr>
          </a:p>
        </p:txBody>
      </p:sp>
      <p:sp>
        <p:nvSpPr>
          <p:cNvPr id="86" name="Google Shape;290;p20">
            <a:extLst>
              <a:ext uri="{FF2B5EF4-FFF2-40B4-BE49-F238E27FC236}">
                <a16:creationId xmlns:a16="http://schemas.microsoft.com/office/drawing/2014/main" id="{3A6AB690-652B-F69A-355B-55EF3B715FE8}"/>
              </a:ext>
            </a:extLst>
          </p:cNvPr>
          <p:cNvSpPr/>
          <p:nvPr/>
        </p:nvSpPr>
        <p:spPr>
          <a:xfrm>
            <a:off x="2233589" y="5737809"/>
            <a:ext cx="9615510" cy="820920"/>
          </a:xfrm>
          <a:prstGeom prst="rect">
            <a:avLst/>
          </a:prstGeom>
          <a:solidFill>
            <a:srgbClr val="945200"/>
          </a:solidFill>
          <a:ln w="28575" cap="flat" cmpd="sng">
            <a:solidFill>
              <a:srgbClr val="94520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MX" sz="900" i="0" u="none" strike="noStrike" cap="none" dirty="0">
                <a:solidFill>
                  <a:schemeClr val="lt1"/>
                </a:solidFill>
                <a:latin typeface="Arial" panose="020B0604020202020204" pitchFamily="34" charset="0"/>
                <a:ea typeface="Helvetica Neue"/>
                <a:cs typeface="Arial" panose="020B0604020202020204" pitchFamily="34" charset="0"/>
                <a:sym typeface="Helvetica Neue"/>
              </a:rPr>
              <a:t>El país enfrenta obstáculos significativos para lograr la soberanía alimentaria, que implica el derecho de las personas a tener acceso físico y económico a alimentos suficientes, nutritivos y culturalmente adecuados. La falta de acceso equitativo a alimentos de calidad, la inseguridad alimentaria y la dependencia de importaciones afectan la capacidad de los colombianos para satisfacer sus necesidades nutricionales básicas. </a:t>
            </a:r>
            <a:r>
              <a:rPr lang="es-MX" sz="900" dirty="0">
                <a:solidFill>
                  <a:schemeClr val="lt1"/>
                </a:solidFill>
                <a:latin typeface="Arial" panose="020B0604020202020204" pitchFamily="34" charset="0"/>
                <a:ea typeface="Helvetica Neue"/>
                <a:cs typeface="Arial" panose="020B0604020202020204" pitchFamily="34" charset="0"/>
                <a:sym typeface="Helvetica Neue"/>
              </a:rPr>
              <a:t>La situación de hambre en Colombia preocupa pues según un informe entregado por la Organización de las Naciones Unidas ONU, en 2021 reporta que  13,5 millones de personas padecen de inseguridad alimentaria y el 40% de la población se alimenta dos veces al día o menos, siendo las regiones más afectada La Guajira, Sucre, Córdoba, Cesar y Chocó.</a:t>
            </a:r>
            <a:endParaRPr lang="es-CO" sz="900" i="0" u="none" strike="noStrike" cap="none" dirty="0">
              <a:solidFill>
                <a:schemeClr val="lt1"/>
              </a:solidFill>
              <a:latin typeface="Arial" panose="020B0604020202020204" pitchFamily="34" charset="0"/>
              <a:ea typeface="Helvetica Neue"/>
              <a:cs typeface="Arial" panose="020B0604020202020204" pitchFamily="34" charset="0"/>
              <a:sym typeface="Helvetica Neue"/>
            </a:endParaRPr>
          </a:p>
        </p:txBody>
      </p:sp>
      <p:sp>
        <p:nvSpPr>
          <p:cNvPr id="87" name="Google Shape;226;p18">
            <a:extLst>
              <a:ext uri="{FF2B5EF4-FFF2-40B4-BE49-F238E27FC236}">
                <a16:creationId xmlns:a16="http://schemas.microsoft.com/office/drawing/2014/main" id="{4E73B3CB-C64E-A66A-8F03-E620078AFDF8}"/>
              </a:ext>
            </a:extLst>
          </p:cNvPr>
          <p:cNvSpPr/>
          <p:nvPr/>
        </p:nvSpPr>
        <p:spPr>
          <a:xfrm>
            <a:off x="518558" y="5916916"/>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i="0" u="none" strike="noStrike" cap="none" dirty="0">
                <a:solidFill>
                  <a:srgbClr val="000000"/>
                </a:solidFill>
                <a:latin typeface="Montserrat" panose="02000505000000020004" pitchFamily="2" charset="77"/>
                <a:sym typeface="Arial"/>
              </a:rPr>
              <a:t>Problemática</a:t>
            </a:r>
          </a:p>
        </p:txBody>
      </p:sp>
    </p:spTree>
    <p:extLst>
      <p:ext uri="{BB962C8B-B14F-4D97-AF65-F5344CB8AC3E}">
        <p14:creationId xmlns:p14="http://schemas.microsoft.com/office/powerpoint/2010/main" val="1905941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grpSp>
        <p:nvGrpSpPr>
          <p:cNvPr id="2" name="Grupo 1">
            <a:extLst>
              <a:ext uri="{FF2B5EF4-FFF2-40B4-BE49-F238E27FC236}">
                <a16:creationId xmlns:a16="http://schemas.microsoft.com/office/drawing/2014/main" id="{3761A30B-1501-1594-2432-0CE46A9DFB2B}"/>
              </a:ext>
            </a:extLst>
          </p:cNvPr>
          <p:cNvGrpSpPr/>
          <p:nvPr/>
        </p:nvGrpSpPr>
        <p:grpSpPr>
          <a:xfrm>
            <a:off x="2189489" y="102011"/>
            <a:ext cx="7612552" cy="921558"/>
            <a:chOff x="1421676" y="87310"/>
            <a:chExt cx="7612552" cy="921558"/>
          </a:xfrm>
        </p:grpSpPr>
        <p:sp>
          <p:nvSpPr>
            <p:cNvPr id="3" name="Título 2">
              <a:extLst>
                <a:ext uri="{FF2B5EF4-FFF2-40B4-BE49-F238E27FC236}">
                  <a16:creationId xmlns:a16="http://schemas.microsoft.com/office/drawing/2014/main" id="{67BA89C8-D181-EFC9-130A-215D5C1B6DBC}"/>
                </a:ext>
              </a:extLst>
            </p:cNvPr>
            <p:cNvSpPr txBox="1">
              <a:spLocks/>
            </p:cNvSpPr>
            <p:nvPr/>
          </p:nvSpPr>
          <p:spPr>
            <a:xfrm>
              <a:off x="2764079" y="284570"/>
              <a:ext cx="6270149" cy="48799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kern="1200" spc="-150">
                  <a:solidFill>
                    <a:srgbClr val="004A84"/>
                  </a:solidFill>
                  <a:latin typeface="+mj-lt"/>
                  <a:ea typeface="+mj-ea"/>
                  <a:cs typeface="+mj-cs"/>
                </a:defRPr>
              </a:lvl1pPr>
            </a:lstStyle>
            <a:p>
              <a:r>
                <a:rPr lang="es-MX" sz="2400" dirty="0">
                  <a:latin typeface="Montserrat Black"/>
                </a:rPr>
                <a:t> </a:t>
              </a:r>
              <a:r>
                <a:rPr lang="es-MX" sz="2400" dirty="0">
                  <a:solidFill>
                    <a:srgbClr val="5F94B1"/>
                  </a:solidFill>
                  <a:latin typeface="Montserrat Black"/>
                </a:rPr>
                <a:t>Autonomía Sanitaría ​</a:t>
              </a:r>
            </a:p>
          </p:txBody>
        </p:sp>
        <p:sp>
          <p:nvSpPr>
            <p:cNvPr id="4" name="Elipse 3">
              <a:extLst>
                <a:ext uri="{FF2B5EF4-FFF2-40B4-BE49-F238E27FC236}">
                  <a16:creationId xmlns:a16="http://schemas.microsoft.com/office/drawing/2014/main" id="{1F597B4D-A665-9307-4427-B867DBE66681}"/>
                </a:ext>
              </a:extLst>
            </p:cNvPr>
            <p:cNvSpPr/>
            <p:nvPr/>
          </p:nvSpPr>
          <p:spPr>
            <a:xfrm>
              <a:off x="1421676" y="87310"/>
              <a:ext cx="978528" cy="921558"/>
            </a:xfrm>
            <a:prstGeom prst="ellipse">
              <a:avLst/>
            </a:prstGeom>
            <a:solidFill>
              <a:srgbClr val="5F94B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SzPts val="2200"/>
              </a:pPr>
              <a:endParaRPr lang="es-ES" sz="1100" dirty="0">
                <a:solidFill>
                  <a:srgbClr val="926E26"/>
                </a:solidFill>
              </a:endParaRPr>
            </a:p>
          </p:txBody>
        </p:sp>
        <p:sp>
          <p:nvSpPr>
            <p:cNvPr id="6" name="CuadroTexto 5">
              <a:extLst>
                <a:ext uri="{FF2B5EF4-FFF2-40B4-BE49-F238E27FC236}">
                  <a16:creationId xmlns:a16="http://schemas.microsoft.com/office/drawing/2014/main" id="{FC6F0E8B-E1ED-0515-00A5-3F43D897428C}"/>
                </a:ext>
              </a:extLst>
            </p:cNvPr>
            <p:cNvSpPr txBox="1"/>
            <p:nvPr/>
          </p:nvSpPr>
          <p:spPr>
            <a:xfrm>
              <a:off x="1447439" y="354958"/>
              <a:ext cx="396262" cy="369332"/>
            </a:xfrm>
            <a:prstGeom prst="rect">
              <a:avLst/>
            </a:prstGeom>
            <a:noFill/>
          </p:spPr>
          <p:txBody>
            <a:bodyPr wrap="none" rtlCol="0" anchor="ctr">
              <a:spAutoFit/>
            </a:bodyPr>
            <a:lstStyle/>
            <a:p>
              <a:pPr algn="l">
                <a:spcBef>
                  <a:spcPts val="600"/>
                </a:spcBef>
              </a:pPr>
              <a:r>
                <a:rPr lang="es-CO" dirty="0">
                  <a:solidFill>
                    <a:schemeClr val="bg1"/>
                  </a:solidFill>
                  <a:effectLst>
                    <a:outerShdw blurRad="38100" dist="38100" dir="2700000" algn="tl">
                      <a:srgbClr val="000000">
                        <a:alpha val="43137"/>
                      </a:srgbClr>
                    </a:outerShdw>
                  </a:effectLst>
                  <a:latin typeface="Montserrat Black" pitchFamily="2" charset="0"/>
                </a:rPr>
                <a:t>2.</a:t>
              </a:r>
            </a:p>
          </p:txBody>
        </p:sp>
      </p:grpSp>
      <p:pic>
        <p:nvPicPr>
          <p:cNvPr id="7" name="Gráfico 6" descr="Clipboard con relleno sólido">
            <a:extLst>
              <a:ext uri="{FF2B5EF4-FFF2-40B4-BE49-F238E27FC236}">
                <a16:creationId xmlns:a16="http://schemas.microsoft.com/office/drawing/2014/main" id="{03A4499D-8C78-7BCF-2AF1-91CD6B526B6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22325" y="191846"/>
            <a:ext cx="542254" cy="542254"/>
          </a:xfrm>
          <a:prstGeom prst="rect">
            <a:avLst/>
          </a:prstGeom>
        </p:spPr>
      </p:pic>
      <p:sp>
        <p:nvSpPr>
          <p:cNvPr id="8" name="Google Shape;335;p21">
            <a:extLst>
              <a:ext uri="{FF2B5EF4-FFF2-40B4-BE49-F238E27FC236}">
                <a16:creationId xmlns:a16="http://schemas.microsoft.com/office/drawing/2014/main" id="{BDE7C1E0-5693-5C48-3BB1-E6E541501DE5}"/>
              </a:ext>
            </a:extLst>
          </p:cNvPr>
          <p:cNvSpPr/>
          <p:nvPr/>
        </p:nvSpPr>
        <p:spPr>
          <a:xfrm>
            <a:off x="4575636" y="2245537"/>
            <a:ext cx="4866071" cy="412598"/>
          </a:xfrm>
          <a:prstGeom prst="rect">
            <a:avLst/>
          </a:prstGeom>
          <a:solidFill>
            <a:srgbClr val="C4E0B2"/>
          </a:solidFill>
          <a:ln w="28575" cap="flat" cmpd="sng">
            <a:solidFill>
              <a:srgbClr val="C4E0B2"/>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None/>
            </a:pPr>
            <a:r>
              <a:rPr lang="es-CO" sz="1200" b="1" dirty="0">
                <a:latin typeface="Montserrat" panose="02000505000000020004" pitchFamily="2" charset="77"/>
              </a:rPr>
              <a:t>Autonomía Sanitaria</a:t>
            </a:r>
            <a:endParaRPr lang="es-CO" sz="1050" dirty="0">
              <a:latin typeface="Montserrat" panose="02000505000000020004" pitchFamily="2" charset="77"/>
            </a:endParaRPr>
          </a:p>
        </p:txBody>
      </p:sp>
      <p:sp>
        <p:nvSpPr>
          <p:cNvPr id="9" name="Google Shape;336;p21">
            <a:extLst>
              <a:ext uri="{FF2B5EF4-FFF2-40B4-BE49-F238E27FC236}">
                <a16:creationId xmlns:a16="http://schemas.microsoft.com/office/drawing/2014/main" id="{B83CA803-25EA-9FB2-4634-2A5278B6A34D}"/>
              </a:ext>
            </a:extLst>
          </p:cNvPr>
          <p:cNvSpPr/>
          <p:nvPr/>
        </p:nvSpPr>
        <p:spPr>
          <a:xfrm>
            <a:off x="8041012" y="3110130"/>
            <a:ext cx="1725283" cy="720000"/>
          </a:xfrm>
          <a:prstGeom prst="rect">
            <a:avLst/>
          </a:prstGeom>
          <a:noFill/>
          <a:ln w="28575"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Desarrollo y producción de productos biológicos y biotecnológicos</a:t>
            </a:r>
            <a:endParaRPr lang="es-CO" sz="1400" b="0" i="0" u="none" strike="noStrike" cap="none" dirty="0">
              <a:solidFill>
                <a:srgbClr val="000000"/>
              </a:solidFill>
              <a:latin typeface="Montserrat" panose="02000505000000020004" pitchFamily="2" charset="77"/>
              <a:sym typeface="Arial"/>
            </a:endParaRPr>
          </a:p>
        </p:txBody>
      </p:sp>
      <p:sp>
        <p:nvSpPr>
          <p:cNvPr id="10" name="Google Shape;337;p21">
            <a:extLst>
              <a:ext uri="{FF2B5EF4-FFF2-40B4-BE49-F238E27FC236}">
                <a16:creationId xmlns:a16="http://schemas.microsoft.com/office/drawing/2014/main" id="{D7572F73-1F7B-93E0-E224-EB2891FBBFE1}"/>
              </a:ext>
            </a:extLst>
          </p:cNvPr>
          <p:cNvSpPr/>
          <p:nvPr/>
        </p:nvSpPr>
        <p:spPr>
          <a:xfrm>
            <a:off x="4575636" y="1618952"/>
            <a:ext cx="4866071" cy="576000"/>
          </a:xfrm>
          <a:prstGeom prst="rect">
            <a:avLst/>
          </a:prstGeom>
          <a:solidFill>
            <a:srgbClr val="4E8F00"/>
          </a:solidFill>
          <a:ln w="28575" cap="flat" cmpd="sng">
            <a:solidFill>
              <a:srgbClr val="4E8F0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200" dirty="0">
                <a:solidFill>
                  <a:schemeClr val="lt1"/>
                </a:solidFill>
                <a:latin typeface="Arial" panose="020B0604020202020204" pitchFamily="34" charset="0"/>
                <a:ea typeface="Helvetica Neue"/>
                <a:cs typeface="Arial" panose="020B0604020202020204" pitchFamily="34" charset="0"/>
                <a:sym typeface="Helvetica Neue"/>
              </a:rPr>
              <a:t>Garantizar la seguridad sanitaria, la salud y el bienestar de la población en el territorio nacional</a:t>
            </a:r>
            <a:endParaRPr lang="es-CO" sz="1200" i="0" u="none" strike="noStrike" cap="none" dirty="0">
              <a:solidFill>
                <a:schemeClr val="lt1"/>
              </a:solidFill>
              <a:latin typeface="Arial" panose="020B0604020202020204" pitchFamily="34" charset="0"/>
              <a:ea typeface="Helvetica Neue"/>
              <a:cs typeface="Arial" panose="020B0604020202020204" pitchFamily="34" charset="0"/>
              <a:sym typeface="Helvetica Neue"/>
            </a:endParaRPr>
          </a:p>
        </p:txBody>
      </p:sp>
      <p:sp>
        <p:nvSpPr>
          <p:cNvPr id="11" name="Google Shape;338;p21">
            <a:extLst>
              <a:ext uri="{FF2B5EF4-FFF2-40B4-BE49-F238E27FC236}">
                <a16:creationId xmlns:a16="http://schemas.microsoft.com/office/drawing/2014/main" id="{D9DE4E93-76AC-7C97-9E7B-2EBCE61D5633}"/>
              </a:ext>
            </a:extLst>
          </p:cNvPr>
          <p:cNvSpPr/>
          <p:nvPr/>
        </p:nvSpPr>
        <p:spPr>
          <a:xfrm>
            <a:off x="2910681" y="3113332"/>
            <a:ext cx="1512000" cy="720000"/>
          </a:xfrm>
          <a:prstGeom prst="rect">
            <a:avLst/>
          </a:prstGeom>
          <a:noFill/>
          <a:ln w="28575"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Medicina traslacional</a:t>
            </a:r>
            <a:endParaRPr lang="es-CO" sz="1000" b="0" i="0" u="none" strike="noStrike" cap="none" dirty="0">
              <a:solidFill>
                <a:schemeClr val="dk1"/>
              </a:solidFill>
              <a:latin typeface="Montserrat" panose="02000505000000020004" pitchFamily="2" charset="77"/>
              <a:ea typeface="Helvetica Neue"/>
              <a:cs typeface="Helvetica Neue"/>
              <a:sym typeface="Helvetica Neue"/>
            </a:endParaRPr>
          </a:p>
        </p:txBody>
      </p:sp>
      <p:sp>
        <p:nvSpPr>
          <p:cNvPr id="12" name="Google Shape;339;p21">
            <a:extLst>
              <a:ext uri="{FF2B5EF4-FFF2-40B4-BE49-F238E27FC236}">
                <a16:creationId xmlns:a16="http://schemas.microsoft.com/office/drawing/2014/main" id="{18A878AC-2819-F504-7760-93CD68591B34}"/>
              </a:ext>
            </a:extLst>
          </p:cNvPr>
          <p:cNvSpPr txBox="1"/>
          <p:nvPr/>
        </p:nvSpPr>
        <p:spPr>
          <a:xfrm>
            <a:off x="7458418" y="4867481"/>
            <a:ext cx="1358859" cy="741748"/>
          </a:xfrm>
          <a:prstGeom prst="rect">
            <a:avLst/>
          </a:prstGeom>
          <a:solidFill>
            <a:srgbClr val="C4E0B2"/>
          </a:solidFill>
          <a:ln w="28575" cap="flat" cmpd="sng">
            <a:solidFill>
              <a:srgbClr val="C4E0B2"/>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indent="0" algn="ctr">
              <a:spcBef>
                <a:spcPts val="0"/>
              </a:spcBef>
              <a:spcAft>
                <a:spcPts val="0"/>
              </a:spcAft>
              <a:buNone/>
              <a:defRPr sz="1200" b="0">
                <a:latin typeface="Montserrat" panose="02000505000000020004" pitchFamily="2" charset="77"/>
              </a:defRPr>
            </a:lvl1pPr>
          </a:lstStyle>
          <a:p>
            <a:r>
              <a:rPr lang="es-CO" sz="1050" dirty="0">
                <a:sym typeface="Helvetica Neue"/>
              </a:rPr>
              <a:t>Desarrollo de procesos productivos locales</a:t>
            </a:r>
          </a:p>
        </p:txBody>
      </p:sp>
      <p:sp>
        <p:nvSpPr>
          <p:cNvPr id="13" name="Google Shape;340;p21">
            <a:extLst>
              <a:ext uri="{FF2B5EF4-FFF2-40B4-BE49-F238E27FC236}">
                <a16:creationId xmlns:a16="http://schemas.microsoft.com/office/drawing/2014/main" id="{DEE0A1E2-4273-9BF2-E9DD-312D1ADC929C}"/>
              </a:ext>
            </a:extLst>
          </p:cNvPr>
          <p:cNvSpPr txBox="1"/>
          <p:nvPr/>
        </p:nvSpPr>
        <p:spPr>
          <a:xfrm>
            <a:off x="8911771" y="4865248"/>
            <a:ext cx="1141580" cy="747090"/>
          </a:xfrm>
          <a:prstGeom prst="rect">
            <a:avLst/>
          </a:prstGeom>
          <a:solidFill>
            <a:srgbClr val="C4E0B2"/>
          </a:solidFill>
          <a:ln w="28575" cap="flat" cmpd="sng">
            <a:solidFill>
              <a:srgbClr val="C4E0B2"/>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indent="0" algn="ctr">
              <a:spcBef>
                <a:spcPts val="0"/>
              </a:spcBef>
              <a:spcAft>
                <a:spcPts val="0"/>
              </a:spcAft>
              <a:buNone/>
              <a:defRPr sz="1200" b="0">
                <a:latin typeface="Montserrat" panose="02000505000000020004" pitchFamily="2" charset="77"/>
              </a:defRPr>
            </a:lvl1pPr>
          </a:lstStyle>
          <a:p>
            <a:r>
              <a:rPr lang="es-CO" sz="1050" dirty="0">
                <a:sym typeface="Helvetica Neue"/>
              </a:rPr>
              <a:t>Atención médica de alto nivel</a:t>
            </a:r>
          </a:p>
        </p:txBody>
      </p:sp>
      <p:sp>
        <p:nvSpPr>
          <p:cNvPr id="14" name="Google Shape;341;p21">
            <a:extLst>
              <a:ext uri="{FF2B5EF4-FFF2-40B4-BE49-F238E27FC236}">
                <a16:creationId xmlns:a16="http://schemas.microsoft.com/office/drawing/2014/main" id="{E508A4E5-1A94-0403-FF65-1BAA82A61450}"/>
              </a:ext>
            </a:extLst>
          </p:cNvPr>
          <p:cNvSpPr txBox="1"/>
          <p:nvPr/>
        </p:nvSpPr>
        <p:spPr>
          <a:xfrm>
            <a:off x="5606774" y="4865248"/>
            <a:ext cx="1731904" cy="754035"/>
          </a:xfrm>
          <a:prstGeom prst="rect">
            <a:avLst/>
          </a:prstGeom>
          <a:solidFill>
            <a:srgbClr val="C4E0B2"/>
          </a:solidFill>
          <a:ln w="28575" cap="flat" cmpd="sng">
            <a:solidFill>
              <a:srgbClr val="C4E0B2"/>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indent="0" algn="ctr">
              <a:spcBef>
                <a:spcPts val="0"/>
              </a:spcBef>
              <a:spcAft>
                <a:spcPts val="0"/>
              </a:spcAft>
              <a:buNone/>
              <a:defRPr sz="1200" b="0">
                <a:latin typeface="Montserrat" panose="02000505000000020004" pitchFamily="2" charset="77"/>
              </a:defRPr>
            </a:lvl1pPr>
          </a:lstStyle>
          <a:p>
            <a:r>
              <a:rPr lang="es-CO" sz="1050" dirty="0">
                <a:sym typeface="Helvetica Neue"/>
              </a:rPr>
              <a:t>Desarrollo de capacidades nacionales de investigación y desarrollo</a:t>
            </a:r>
          </a:p>
        </p:txBody>
      </p:sp>
      <p:sp>
        <p:nvSpPr>
          <p:cNvPr id="15" name="Google Shape;342;p21">
            <a:extLst>
              <a:ext uri="{FF2B5EF4-FFF2-40B4-BE49-F238E27FC236}">
                <a16:creationId xmlns:a16="http://schemas.microsoft.com/office/drawing/2014/main" id="{0A5CAA8B-BBF6-944D-C433-DB19F585AA02}"/>
              </a:ext>
            </a:extLst>
          </p:cNvPr>
          <p:cNvSpPr txBox="1"/>
          <p:nvPr/>
        </p:nvSpPr>
        <p:spPr>
          <a:xfrm>
            <a:off x="2474522" y="4865248"/>
            <a:ext cx="1512000" cy="750125"/>
          </a:xfrm>
          <a:prstGeom prst="rect">
            <a:avLst/>
          </a:prstGeom>
          <a:solidFill>
            <a:srgbClr val="C4E0B2"/>
          </a:solidFill>
          <a:ln w="28575" cap="flat" cmpd="sng">
            <a:solidFill>
              <a:srgbClr val="C4E0B2"/>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indent="0" algn="ctr">
              <a:spcBef>
                <a:spcPts val="0"/>
              </a:spcBef>
              <a:spcAft>
                <a:spcPts val="0"/>
              </a:spcAft>
              <a:buNone/>
              <a:defRPr sz="1200" b="1">
                <a:latin typeface="Montserrat" panose="02000505000000020004" pitchFamily="2" charset="77"/>
              </a:defRPr>
            </a:lvl1pPr>
          </a:lstStyle>
          <a:p>
            <a:r>
              <a:rPr lang="es-CO" sz="1050" b="0" dirty="0">
                <a:sym typeface="Helvetica Neue"/>
              </a:rPr>
              <a:t>Industria de tecnologías sanitarias avanzadas</a:t>
            </a:r>
          </a:p>
        </p:txBody>
      </p:sp>
      <p:sp>
        <p:nvSpPr>
          <p:cNvPr id="16" name="Google Shape;343;p21">
            <a:extLst>
              <a:ext uri="{FF2B5EF4-FFF2-40B4-BE49-F238E27FC236}">
                <a16:creationId xmlns:a16="http://schemas.microsoft.com/office/drawing/2014/main" id="{3DCF0F56-BF39-40E1-ADD6-3BADA7FCCB3A}"/>
              </a:ext>
            </a:extLst>
          </p:cNvPr>
          <p:cNvSpPr/>
          <p:nvPr/>
        </p:nvSpPr>
        <p:spPr>
          <a:xfrm>
            <a:off x="7211822" y="3954628"/>
            <a:ext cx="1512000" cy="720000"/>
          </a:xfrm>
          <a:prstGeom prst="rect">
            <a:avLst/>
          </a:prstGeom>
          <a:noFill/>
          <a:ln w="28575"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Desarrollo e implementación de nuevos modelos de atención a la salud</a:t>
            </a:r>
            <a:endParaRPr lang="es-CO" sz="1400" b="0" i="0" u="none" strike="noStrike" cap="none" dirty="0">
              <a:solidFill>
                <a:srgbClr val="000000"/>
              </a:solidFill>
              <a:latin typeface="Montserrat" panose="02000505000000020004" pitchFamily="2" charset="77"/>
              <a:sym typeface="Arial"/>
            </a:endParaRPr>
          </a:p>
        </p:txBody>
      </p:sp>
      <p:sp>
        <p:nvSpPr>
          <p:cNvPr id="17" name="Google Shape;344;p21">
            <a:extLst>
              <a:ext uri="{FF2B5EF4-FFF2-40B4-BE49-F238E27FC236}">
                <a16:creationId xmlns:a16="http://schemas.microsoft.com/office/drawing/2014/main" id="{8A6F9D8C-95B9-CA58-1144-52FC36A1A195}"/>
              </a:ext>
            </a:extLst>
          </p:cNvPr>
          <p:cNvSpPr/>
          <p:nvPr/>
        </p:nvSpPr>
        <p:spPr>
          <a:xfrm>
            <a:off x="9876040" y="3110130"/>
            <a:ext cx="1512000" cy="720000"/>
          </a:xfrm>
          <a:prstGeom prst="rect">
            <a:avLst/>
          </a:prstGeom>
          <a:noFill/>
          <a:ln w="28575"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Desarrollo e implementación de terapias avanzadas</a:t>
            </a:r>
            <a:endParaRPr lang="es-CO" sz="1400" b="0" i="0" u="none" strike="noStrike" cap="none" dirty="0">
              <a:solidFill>
                <a:srgbClr val="000000"/>
              </a:solidFill>
              <a:latin typeface="Montserrat" panose="02000505000000020004" pitchFamily="2" charset="77"/>
              <a:sym typeface="Arial"/>
            </a:endParaRPr>
          </a:p>
        </p:txBody>
      </p:sp>
      <p:sp>
        <p:nvSpPr>
          <p:cNvPr id="18" name="Google Shape;345;p21">
            <a:extLst>
              <a:ext uri="{FF2B5EF4-FFF2-40B4-BE49-F238E27FC236}">
                <a16:creationId xmlns:a16="http://schemas.microsoft.com/office/drawing/2014/main" id="{34BC966F-74E3-68C2-C7D2-9F9196B45F8F}"/>
              </a:ext>
            </a:extLst>
          </p:cNvPr>
          <p:cNvSpPr txBox="1"/>
          <p:nvPr/>
        </p:nvSpPr>
        <p:spPr>
          <a:xfrm>
            <a:off x="4092197" y="4880446"/>
            <a:ext cx="1440000" cy="720000"/>
          </a:xfrm>
          <a:prstGeom prst="rect">
            <a:avLst/>
          </a:prstGeom>
          <a:solidFill>
            <a:srgbClr val="C4E0B2"/>
          </a:solidFill>
          <a:ln w="28575" cap="flat" cmpd="sng">
            <a:solidFill>
              <a:srgbClr val="C4E0B2"/>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indent="0" algn="ctr">
              <a:spcBef>
                <a:spcPts val="0"/>
              </a:spcBef>
              <a:spcAft>
                <a:spcPts val="0"/>
              </a:spcAft>
              <a:buNone/>
              <a:defRPr sz="1200" b="0">
                <a:latin typeface="Montserrat" panose="02000505000000020004" pitchFamily="2" charset="77"/>
              </a:defRPr>
            </a:lvl1pPr>
          </a:lstStyle>
          <a:p>
            <a:r>
              <a:rPr lang="es-CO" sz="1050" dirty="0">
                <a:sym typeface="Helvetica Neue"/>
              </a:rPr>
              <a:t>Aplicación de tecnologías convergentes</a:t>
            </a:r>
          </a:p>
        </p:txBody>
      </p:sp>
      <p:sp>
        <p:nvSpPr>
          <p:cNvPr id="19" name="Google Shape;346;p21">
            <a:extLst>
              <a:ext uri="{FF2B5EF4-FFF2-40B4-BE49-F238E27FC236}">
                <a16:creationId xmlns:a16="http://schemas.microsoft.com/office/drawing/2014/main" id="{07665D98-758C-7B3E-82FA-30602AF3D56C}"/>
              </a:ext>
            </a:extLst>
          </p:cNvPr>
          <p:cNvSpPr/>
          <p:nvPr/>
        </p:nvSpPr>
        <p:spPr>
          <a:xfrm>
            <a:off x="5302256" y="3954628"/>
            <a:ext cx="1707591" cy="720000"/>
          </a:xfrm>
          <a:prstGeom prst="rect">
            <a:avLst/>
          </a:prstGeom>
          <a:noFill/>
          <a:ln w="28575"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Desarrollo y producción de dispositivos médicos y equipos biomédicos</a:t>
            </a:r>
            <a:endParaRPr lang="es-CO" sz="1400" b="0" i="0" u="none" strike="noStrike" cap="none" dirty="0">
              <a:solidFill>
                <a:srgbClr val="000000"/>
              </a:solidFill>
              <a:latin typeface="Montserrat" panose="02000505000000020004" pitchFamily="2" charset="77"/>
              <a:sym typeface="Arial"/>
            </a:endParaRPr>
          </a:p>
        </p:txBody>
      </p:sp>
      <p:sp>
        <p:nvSpPr>
          <p:cNvPr id="20" name="Google Shape;347;p21">
            <a:extLst>
              <a:ext uri="{FF2B5EF4-FFF2-40B4-BE49-F238E27FC236}">
                <a16:creationId xmlns:a16="http://schemas.microsoft.com/office/drawing/2014/main" id="{782F80B4-4A77-78CB-07D7-B6E02B7370AA}"/>
              </a:ext>
            </a:extLst>
          </p:cNvPr>
          <p:cNvSpPr/>
          <p:nvPr/>
        </p:nvSpPr>
        <p:spPr>
          <a:xfrm>
            <a:off x="6315469" y="3101814"/>
            <a:ext cx="1512000" cy="720000"/>
          </a:xfrm>
          <a:prstGeom prst="rect">
            <a:avLst/>
          </a:prstGeom>
          <a:noFill/>
          <a:ln w="28575"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Desarrollo y producción de medicamentos esenciales</a:t>
            </a:r>
            <a:endParaRPr lang="es-CO" sz="1000" b="0" i="0" u="none" strike="noStrike" cap="none" dirty="0">
              <a:solidFill>
                <a:schemeClr val="dk1"/>
              </a:solidFill>
              <a:latin typeface="Montserrat" panose="02000505000000020004" pitchFamily="2" charset="77"/>
              <a:ea typeface="Helvetica Neue"/>
              <a:cs typeface="Helvetica Neue"/>
              <a:sym typeface="Helvetica Neue"/>
            </a:endParaRPr>
          </a:p>
        </p:txBody>
      </p:sp>
      <p:sp>
        <p:nvSpPr>
          <p:cNvPr id="21" name="Google Shape;348;p21">
            <a:extLst>
              <a:ext uri="{FF2B5EF4-FFF2-40B4-BE49-F238E27FC236}">
                <a16:creationId xmlns:a16="http://schemas.microsoft.com/office/drawing/2014/main" id="{1D91B838-4A13-B0B8-E5F9-C8F390235CA2}"/>
              </a:ext>
            </a:extLst>
          </p:cNvPr>
          <p:cNvSpPr/>
          <p:nvPr/>
        </p:nvSpPr>
        <p:spPr>
          <a:xfrm>
            <a:off x="4575637" y="3113332"/>
            <a:ext cx="1512000" cy="720000"/>
          </a:xfrm>
          <a:prstGeom prst="rect">
            <a:avLst/>
          </a:prstGeom>
          <a:noFill/>
          <a:ln w="28575"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 Nuevas tecnologías y redes digitales para el cuidado de la salud</a:t>
            </a:r>
            <a:endParaRPr lang="es-CO" sz="1000" b="0" i="0" u="none" strike="noStrike" cap="none" dirty="0">
              <a:solidFill>
                <a:schemeClr val="dk1"/>
              </a:solidFill>
              <a:latin typeface="Montserrat" panose="02000505000000020004" pitchFamily="2" charset="77"/>
              <a:ea typeface="Helvetica Neue"/>
              <a:cs typeface="Helvetica Neue"/>
              <a:sym typeface="Helvetica Neue"/>
            </a:endParaRPr>
          </a:p>
        </p:txBody>
      </p:sp>
      <p:sp>
        <p:nvSpPr>
          <p:cNvPr id="22" name="Google Shape;349;p21">
            <a:extLst>
              <a:ext uri="{FF2B5EF4-FFF2-40B4-BE49-F238E27FC236}">
                <a16:creationId xmlns:a16="http://schemas.microsoft.com/office/drawing/2014/main" id="{51C06065-F36C-D46A-67CF-29DE526EC9BF}"/>
              </a:ext>
            </a:extLst>
          </p:cNvPr>
          <p:cNvSpPr/>
          <p:nvPr/>
        </p:nvSpPr>
        <p:spPr>
          <a:xfrm>
            <a:off x="787997" y="1631179"/>
            <a:ext cx="1362175" cy="432000"/>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Gran desafío</a:t>
            </a:r>
            <a:endParaRPr lang="es-CO" sz="1400" b="1" u="none" strike="noStrike" cap="none" dirty="0">
              <a:solidFill>
                <a:srgbClr val="000000"/>
              </a:solidFill>
              <a:latin typeface="Montserrat" panose="02000505000000020004" pitchFamily="2" charset="77"/>
              <a:sym typeface="Arial"/>
            </a:endParaRPr>
          </a:p>
        </p:txBody>
      </p:sp>
      <p:sp>
        <p:nvSpPr>
          <p:cNvPr id="23" name="Google Shape;350;p21">
            <a:extLst>
              <a:ext uri="{FF2B5EF4-FFF2-40B4-BE49-F238E27FC236}">
                <a16:creationId xmlns:a16="http://schemas.microsoft.com/office/drawing/2014/main" id="{1E7C3ED5-1774-3BCF-BC93-9B3E289C9AF9}"/>
              </a:ext>
            </a:extLst>
          </p:cNvPr>
          <p:cNvSpPr/>
          <p:nvPr/>
        </p:nvSpPr>
        <p:spPr>
          <a:xfrm>
            <a:off x="837242" y="4940192"/>
            <a:ext cx="1362175"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Esferas que deben abordarse</a:t>
            </a:r>
            <a:endParaRPr lang="es-CO" sz="1400" b="1" u="none" strike="noStrike" cap="none" dirty="0">
              <a:solidFill>
                <a:srgbClr val="000000"/>
              </a:solidFill>
              <a:latin typeface="Montserrat" panose="02000505000000020004" pitchFamily="2" charset="77"/>
              <a:sym typeface="Arial"/>
            </a:endParaRPr>
          </a:p>
        </p:txBody>
      </p:sp>
      <p:sp>
        <p:nvSpPr>
          <p:cNvPr id="24" name="Google Shape;351;p21">
            <a:extLst>
              <a:ext uri="{FF2B5EF4-FFF2-40B4-BE49-F238E27FC236}">
                <a16:creationId xmlns:a16="http://schemas.microsoft.com/office/drawing/2014/main" id="{632D4794-8A46-18D4-3CDE-053196D17112}"/>
              </a:ext>
            </a:extLst>
          </p:cNvPr>
          <p:cNvSpPr/>
          <p:nvPr/>
        </p:nvSpPr>
        <p:spPr>
          <a:xfrm>
            <a:off x="797209" y="2401785"/>
            <a:ext cx="1362175"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Misión</a:t>
            </a:r>
            <a:endParaRPr lang="es-CO" sz="1400" b="1" u="none" strike="noStrike" cap="none" dirty="0">
              <a:solidFill>
                <a:srgbClr val="000000"/>
              </a:solidFill>
              <a:latin typeface="Montserrat" panose="02000505000000020004" pitchFamily="2" charset="77"/>
              <a:sym typeface="Arial"/>
            </a:endParaRPr>
          </a:p>
        </p:txBody>
      </p:sp>
      <p:sp>
        <p:nvSpPr>
          <p:cNvPr id="25" name="Google Shape;352;p21">
            <a:extLst>
              <a:ext uri="{FF2B5EF4-FFF2-40B4-BE49-F238E27FC236}">
                <a16:creationId xmlns:a16="http://schemas.microsoft.com/office/drawing/2014/main" id="{E8062F79-729E-0CDF-9AF7-94FF1C0C33A0}"/>
              </a:ext>
            </a:extLst>
          </p:cNvPr>
          <p:cNvSpPr/>
          <p:nvPr/>
        </p:nvSpPr>
        <p:spPr>
          <a:xfrm>
            <a:off x="797208" y="3798166"/>
            <a:ext cx="1362175"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Temáticas</a:t>
            </a:r>
            <a:endParaRPr lang="es-CO" sz="1400" b="1" u="none" strike="noStrike" cap="none" dirty="0">
              <a:solidFill>
                <a:srgbClr val="000000"/>
              </a:solidFill>
              <a:latin typeface="Montserrat" panose="02000505000000020004" pitchFamily="2" charset="77"/>
              <a:sym typeface="Arial"/>
            </a:endParaRPr>
          </a:p>
        </p:txBody>
      </p:sp>
      <p:cxnSp>
        <p:nvCxnSpPr>
          <p:cNvPr id="26" name="Google Shape;354;p21">
            <a:extLst>
              <a:ext uri="{FF2B5EF4-FFF2-40B4-BE49-F238E27FC236}">
                <a16:creationId xmlns:a16="http://schemas.microsoft.com/office/drawing/2014/main" id="{8475D248-FE62-A48F-8D6E-F6B0F1AC0F96}"/>
              </a:ext>
            </a:extLst>
          </p:cNvPr>
          <p:cNvCxnSpPr/>
          <p:nvPr/>
        </p:nvCxnSpPr>
        <p:spPr>
          <a:xfrm>
            <a:off x="3687833" y="2816408"/>
            <a:ext cx="6775574" cy="0"/>
          </a:xfrm>
          <a:prstGeom prst="straightConnector1">
            <a:avLst/>
          </a:prstGeom>
          <a:noFill/>
          <a:ln w="9525" cap="flat" cmpd="sng">
            <a:solidFill>
              <a:schemeClr val="dk1"/>
            </a:solidFill>
            <a:prstDash val="solid"/>
            <a:miter lim="800000"/>
            <a:headEnd type="none" w="sm" len="sm"/>
            <a:tailEnd type="none" w="sm" len="sm"/>
          </a:ln>
        </p:spPr>
      </p:cxnSp>
      <p:cxnSp>
        <p:nvCxnSpPr>
          <p:cNvPr id="27" name="Google Shape;355;p21">
            <a:extLst>
              <a:ext uri="{FF2B5EF4-FFF2-40B4-BE49-F238E27FC236}">
                <a16:creationId xmlns:a16="http://schemas.microsoft.com/office/drawing/2014/main" id="{C86BD319-2121-2A05-2AEF-EEF1EB6F5D18}"/>
              </a:ext>
            </a:extLst>
          </p:cNvPr>
          <p:cNvCxnSpPr/>
          <p:nvPr/>
        </p:nvCxnSpPr>
        <p:spPr>
          <a:xfrm>
            <a:off x="3687833" y="2827983"/>
            <a:ext cx="0" cy="285349"/>
          </a:xfrm>
          <a:prstGeom prst="straightConnector1">
            <a:avLst/>
          </a:prstGeom>
          <a:noFill/>
          <a:ln w="9525" cap="flat" cmpd="sng">
            <a:solidFill>
              <a:schemeClr val="dk1"/>
            </a:solidFill>
            <a:prstDash val="solid"/>
            <a:miter lim="800000"/>
            <a:headEnd type="none" w="sm" len="sm"/>
            <a:tailEnd type="none" w="sm" len="sm"/>
          </a:ln>
        </p:spPr>
      </p:cxnSp>
      <p:cxnSp>
        <p:nvCxnSpPr>
          <p:cNvPr id="28" name="Google Shape;356;p21">
            <a:extLst>
              <a:ext uri="{FF2B5EF4-FFF2-40B4-BE49-F238E27FC236}">
                <a16:creationId xmlns:a16="http://schemas.microsoft.com/office/drawing/2014/main" id="{5BAAA881-C0D0-B438-ADF6-22AB25F522F2}"/>
              </a:ext>
            </a:extLst>
          </p:cNvPr>
          <p:cNvCxnSpPr/>
          <p:nvPr/>
        </p:nvCxnSpPr>
        <p:spPr>
          <a:xfrm>
            <a:off x="5392547" y="2831842"/>
            <a:ext cx="0" cy="285349"/>
          </a:xfrm>
          <a:prstGeom prst="straightConnector1">
            <a:avLst/>
          </a:prstGeom>
          <a:noFill/>
          <a:ln w="9525" cap="flat" cmpd="sng">
            <a:solidFill>
              <a:schemeClr val="dk1"/>
            </a:solidFill>
            <a:prstDash val="solid"/>
            <a:miter lim="800000"/>
            <a:headEnd type="none" w="sm" len="sm"/>
            <a:tailEnd type="none" w="sm" len="sm"/>
          </a:ln>
        </p:spPr>
      </p:cxnSp>
      <p:cxnSp>
        <p:nvCxnSpPr>
          <p:cNvPr id="29" name="Google Shape;357;p21">
            <a:extLst>
              <a:ext uri="{FF2B5EF4-FFF2-40B4-BE49-F238E27FC236}">
                <a16:creationId xmlns:a16="http://schemas.microsoft.com/office/drawing/2014/main" id="{6AF2D196-7A35-47D7-1369-8570EFB9746A}"/>
              </a:ext>
            </a:extLst>
          </p:cNvPr>
          <p:cNvCxnSpPr/>
          <p:nvPr/>
        </p:nvCxnSpPr>
        <p:spPr>
          <a:xfrm>
            <a:off x="7040906" y="2736899"/>
            <a:ext cx="0" cy="360000"/>
          </a:xfrm>
          <a:prstGeom prst="straightConnector1">
            <a:avLst/>
          </a:prstGeom>
          <a:noFill/>
          <a:ln w="9525" cap="flat" cmpd="sng">
            <a:solidFill>
              <a:schemeClr val="dk1"/>
            </a:solidFill>
            <a:prstDash val="solid"/>
            <a:miter lim="800000"/>
            <a:headEnd type="none" w="sm" len="sm"/>
            <a:tailEnd type="none" w="sm" len="sm"/>
          </a:ln>
        </p:spPr>
      </p:cxnSp>
      <p:cxnSp>
        <p:nvCxnSpPr>
          <p:cNvPr id="30" name="Google Shape;358;p21">
            <a:extLst>
              <a:ext uri="{FF2B5EF4-FFF2-40B4-BE49-F238E27FC236}">
                <a16:creationId xmlns:a16="http://schemas.microsoft.com/office/drawing/2014/main" id="{D007142A-FB04-25F5-22D7-966C16E7DB65}"/>
              </a:ext>
            </a:extLst>
          </p:cNvPr>
          <p:cNvCxnSpPr/>
          <p:nvPr/>
        </p:nvCxnSpPr>
        <p:spPr>
          <a:xfrm>
            <a:off x="8757301" y="2826133"/>
            <a:ext cx="0" cy="285349"/>
          </a:xfrm>
          <a:prstGeom prst="straightConnector1">
            <a:avLst/>
          </a:prstGeom>
          <a:noFill/>
          <a:ln w="9525" cap="flat" cmpd="sng">
            <a:solidFill>
              <a:schemeClr val="dk1"/>
            </a:solidFill>
            <a:prstDash val="solid"/>
            <a:miter lim="800000"/>
            <a:headEnd type="none" w="sm" len="sm"/>
            <a:tailEnd type="none" w="sm" len="sm"/>
          </a:ln>
        </p:spPr>
      </p:cxnSp>
      <p:cxnSp>
        <p:nvCxnSpPr>
          <p:cNvPr id="31" name="Google Shape;359;p21">
            <a:extLst>
              <a:ext uri="{FF2B5EF4-FFF2-40B4-BE49-F238E27FC236}">
                <a16:creationId xmlns:a16="http://schemas.microsoft.com/office/drawing/2014/main" id="{966E93CF-3331-4173-5C27-03CD421C6822}"/>
              </a:ext>
            </a:extLst>
          </p:cNvPr>
          <p:cNvCxnSpPr/>
          <p:nvPr/>
        </p:nvCxnSpPr>
        <p:spPr>
          <a:xfrm>
            <a:off x="10463407" y="2804337"/>
            <a:ext cx="0" cy="285349"/>
          </a:xfrm>
          <a:prstGeom prst="straightConnector1">
            <a:avLst/>
          </a:prstGeom>
          <a:noFill/>
          <a:ln w="9525" cap="flat" cmpd="sng">
            <a:solidFill>
              <a:schemeClr val="dk1"/>
            </a:solidFill>
            <a:prstDash val="solid"/>
            <a:miter lim="800000"/>
            <a:headEnd type="none" w="sm" len="sm"/>
            <a:tailEnd type="none" w="sm" len="sm"/>
          </a:ln>
        </p:spPr>
      </p:cxnSp>
      <p:sp>
        <p:nvSpPr>
          <p:cNvPr id="32" name="Google Shape;360;p21">
            <a:extLst>
              <a:ext uri="{FF2B5EF4-FFF2-40B4-BE49-F238E27FC236}">
                <a16:creationId xmlns:a16="http://schemas.microsoft.com/office/drawing/2014/main" id="{0FC8356B-5166-DB08-133B-D7F4EAB98CDA}"/>
              </a:ext>
            </a:extLst>
          </p:cNvPr>
          <p:cNvSpPr/>
          <p:nvPr/>
        </p:nvSpPr>
        <p:spPr>
          <a:xfrm>
            <a:off x="800697" y="857777"/>
            <a:ext cx="1362175"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ODS</a:t>
            </a:r>
            <a:endParaRPr lang="es-CO" sz="1400" b="1" u="none" strike="noStrike" cap="none" dirty="0">
              <a:solidFill>
                <a:srgbClr val="000000"/>
              </a:solidFill>
              <a:latin typeface="Montserrat" panose="02000505000000020004" pitchFamily="2" charset="77"/>
              <a:sym typeface="Arial"/>
            </a:endParaRPr>
          </a:p>
        </p:txBody>
      </p:sp>
      <p:cxnSp>
        <p:nvCxnSpPr>
          <p:cNvPr id="33" name="Google Shape;361;p21">
            <a:extLst>
              <a:ext uri="{FF2B5EF4-FFF2-40B4-BE49-F238E27FC236}">
                <a16:creationId xmlns:a16="http://schemas.microsoft.com/office/drawing/2014/main" id="{1258770D-2110-9D86-84E0-6EDEBCDAAB99}"/>
              </a:ext>
            </a:extLst>
          </p:cNvPr>
          <p:cNvCxnSpPr/>
          <p:nvPr/>
        </p:nvCxnSpPr>
        <p:spPr>
          <a:xfrm>
            <a:off x="6206340" y="2813433"/>
            <a:ext cx="0" cy="1116000"/>
          </a:xfrm>
          <a:prstGeom prst="straightConnector1">
            <a:avLst/>
          </a:prstGeom>
          <a:noFill/>
          <a:ln w="9525" cap="flat" cmpd="sng">
            <a:solidFill>
              <a:schemeClr val="dk1"/>
            </a:solidFill>
            <a:prstDash val="solid"/>
            <a:miter lim="800000"/>
            <a:headEnd type="none" w="sm" len="sm"/>
            <a:tailEnd type="none" w="sm" len="sm"/>
          </a:ln>
        </p:spPr>
      </p:cxnSp>
      <p:cxnSp>
        <p:nvCxnSpPr>
          <p:cNvPr id="34" name="Google Shape;362;p21">
            <a:extLst>
              <a:ext uri="{FF2B5EF4-FFF2-40B4-BE49-F238E27FC236}">
                <a16:creationId xmlns:a16="http://schemas.microsoft.com/office/drawing/2014/main" id="{7A04A06B-3C82-A4D4-E3D1-EFB488CC5F25}"/>
              </a:ext>
            </a:extLst>
          </p:cNvPr>
          <p:cNvCxnSpPr/>
          <p:nvPr/>
        </p:nvCxnSpPr>
        <p:spPr>
          <a:xfrm>
            <a:off x="7912100" y="2816408"/>
            <a:ext cx="0" cy="1116000"/>
          </a:xfrm>
          <a:prstGeom prst="straightConnector1">
            <a:avLst/>
          </a:prstGeom>
          <a:noFill/>
          <a:ln w="9525" cap="flat" cmpd="sng">
            <a:solidFill>
              <a:schemeClr val="dk1"/>
            </a:solidFill>
            <a:prstDash val="solid"/>
            <a:miter lim="800000"/>
            <a:headEnd type="none" w="sm" len="sm"/>
            <a:tailEnd type="none" w="sm" len="sm"/>
          </a:ln>
        </p:spPr>
      </p:cxnSp>
      <p:sp>
        <p:nvSpPr>
          <p:cNvPr id="35" name="Google Shape;363;p21">
            <a:extLst>
              <a:ext uri="{FF2B5EF4-FFF2-40B4-BE49-F238E27FC236}">
                <a16:creationId xmlns:a16="http://schemas.microsoft.com/office/drawing/2014/main" id="{C005977E-C5CB-011A-635B-7445F7E61CBA}"/>
              </a:ext>
            </a:extLst>
          </p:cNvPr>
          <p:cNvSpPr txBox="1"/>
          <p:nvPr/>
        </p:nvSpPr>
        <p:spPr>
          <a:xfrm>
            <a:off x="10099214" y="4861338"/>
            <a:ext cx="1440000" cy="754035"/>
          </a:xfrm>
          <a:prstGeom prst="rect">
            <a:avLst/>
          </a:prstGeom>
          <a:solidFill>
            <a:srgbClr val="C4E0B2"/>
          </a:solidFill>
          <a:ln w="28575" cap="flat" cmpd="sng">
            <a:solidFill>
              <a:srgbClr val="C4E0B2"/>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indent="0" algn="ctr">
              <a:spcBef>
                <a:spcPts val="0"/>
              </a:spcBef>
              <a:spcAft>
                <a:spcPts val="0"/>
              </a:spcAft>
              <a:buNone/>
              <a:defRPr sz="1200" b="0">
                <a:latin typeface="Montserrat" panose="02000505000000020004" pitchFamily="2" charset="77"/>
              </a:defRPr>
            </a:lvl1pPr>
          </a:lstStyle>
          <a:p>
            <a:r>
              <a:rPr lang="es-CO" sz="1050" dirty="0">
                <a:sym typeface="Helvetica Neue"/>
              </a:rPr>
              <a:t>Acceso a los servicios de salud para toda la población</a:t>
            </a:r>
          </a:p>
        </p:txBody>
      </p:sp>
      <p:pic>
        <p:nvPicPr>
          <p:cNvPr id="36" name="Google Shape;364;p21">
            <a:extLst>
              <a:ext uri="{FF2B5EF4-FFF2-40B4-BE49-F238E27FC236}">
                <a16:creationId xmlns:a16="http://schemas.microsoft.com/office/drawing/2014/main" id="{226856E2-0E58-BDFB-DCC1-E35E08AEBBA2}"/>
              </a:ext>
            </a:extLst>
          </p:cNvPr>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6672678" y="826438"/>
            <a:ext cx="666000" cy="666000"/>
          </a:xfrm>
          <a:prstGeom prst="rect">
            <a:avLst/>
          </a:prstGeom>
          <a:noFill/>
          <a:ln>
            <a:noFill/>
          </a:ln>
          <a:effectLst>
            <a:outerShdw blurRad="50800" dist="38100" dir="2700000" algn="tl" rotWithShape="0">
              <a:srgbClr val="000000">
                <a:alpha val="40000"/>
              </a:srgbClr>
            </a:outerShdw>
          </a:effectLst>
        </p:spPr>
      </p:pic>
      <p:sp>
        <p:nvSpPr>
          <p:cNvPr id="37" name="Google Shape;337;p21">
            <a:extLst>
              <a:ext uri="{FF2B5EF4-FFF2-40B4-BE49-F238E27FC236}">
                <a16:creationId xmlns:a16="http://schemas.microsoft.com/office/drawing/2014/main" id="{DB8F8C29-2804-7357-7A9B-220568C51373}"/>
              </a:ext>
            </a:extLst>
          </p:cNvPr>
          <p:cNvSpPr/>
          <p:nvPr/>
        </p:nvSpPr>
        <p:spPr>
          <a:xfrm>
            <a:off x="2474522" y="5750167"/>
            <a:ext cx="9118992" cy="808562"/>
          </a:xfrm>
          <a:prstGeom prst="rect">
            <a:avLst/>
          </a:prstGeom>
          <a:solidFill>
            <a:srgbClr val="4E8F00"/>
          </a:solidFill>
          <a:ln w="28575" cap="flat" cmpd="sng">
            <a:solidFill>
              <a:srgbClr val="4E8F00"/>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MX" sz="1000" dirty="0">
                <a:solidFill>
                  <a:schemeClr val="lt1"/>
                </a:solidFill>
                <a:latin typeface="Arial" panose="020B0604020202020204" pitchFamily="34" charset="0"/>
                <a:ea typeface="Helvetica Neue"/>
                <a:cs typeface="Arial" panose="020B0604020202020204" pitchFamily="34" charset="0"/>
                <a:sym typeface="Helvetica Neue"/>
              </a:rPr>
              <a:t>El país enfrenta obstáculos significativos para asegurar la seguridad sanitaria y el acceso equitativo a servicios de salud de calidad. La falta de recursos, la desigualdad en el acceso a servicios de salud, y la presencia de enfermedades endémicas y emergentes, representan riesgos para la salud y el bienestar de la población. Colombia presenta un desabastecimiento de medicamentos y dispositivos médicos generando altos costos y problemas de acceso. Sumado a esto se evidencia una dificultad para la implementación de tecnologías en la producción de productos farmacéuticos como biotecnológicos y bilógicos como vacunas. </a:t>
            </a:r>
            <a:endParaRPr lang="es-CO" sz="1000" i="0" u="none" strike="noStrike" cap="none" dirty="0">
              <a:solidFill>
                <a:schemeClr val="lt1"/>
              </a:solidFill>
              <a:latin typeface="Arial" panose="020B0604020202020204" pitchFamily="34" charset="0"/>
              <a:ea typeface="Helvetica Neue"/>
              <a:cs typeface="Arial" panose="020B0604020202020204" pitchFamily="34" charset="0"/>
              <a:sym typeface="Helvetica Neue"/>
            </a:endParaRPr>
          </a:p>
        </p:txBody>
      </p:sp>
      <p:sp>
        <p:nvSpPr>
          <p:cNvPr id="38" name="Google Shape;226;p18">
            <a:extLst>
              <a:ext uri="{FF2B5EF4-FFF2-40B4-BE49-F238E27FC236}">
                <a16:creationId xmlns:a16="http://schemas.microsoft.com/office/drawing/2014/main" id="{85D541C0-9D74-F36E-747B-9A363D9D327E}"/>
              </a:ext>
            </a:extLst>
          </p:cNvPr>
          <p:cNvSpPr/>
          <p:nvPr/>
        </p:nvSpPr>
        <p:spPr>
          <a:xfrm>
            <a:off x="827314" y="5859419"/>
            <a:ext cx="1362175"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i="0" u="none" strike="noStrike" cap="none" dirty="0">
                <a:solidFill>
                  <a:srgbClr val="000000"/>
                </a:solidFill>
                <a:latin typeface="Montserrat" panose="02000505000000020004" pitchFamily="2" charset="77"/>
                <a:sym typeface="Arial"/>
              </a:rPr>
              <a:t>Problemática</a:t>
            </a:r>
          </a:p>
        </p:txBody>
      </p:sp>
    </p:spTree>
    <p:extLst>
      <p:ext uri="{BB962C8B-B14F-4D97-AF65-F5344CB8AC3E}">
        <p14:creationId xmlns:p14="http://schemas.microsoft.com/office/powerpoint/2010/main" val="5535975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grpSp>
        <p:nvGrpSpPr>
          <p:cNvPr id="2" name="Grupo 1">
            <a:extLst>
              <a:ext uri="{FF2B5EF4-FFF2-40B4-BE49-F238E27FC236}">
                <a16:creationId xmlns:a16="http://schemas.microsoft.com/office/drawing/2014/main" id="{2517A39D-59B6-1907-B7E8-3C6D1DA8C780}"/>
              </a:ext>
            </a:extLst>
          </p:cNvPr>
          <p:cNvGrpSpPr/>
          <p:nvPr/>
        </p:nvGrpSpPr>
        <p:grpSpPr>
          <a:xfrm>
            <a:off x="2189489" y="102011"/>
            <a:ext cx="7612552" cy="921558"/>
            <a:chOff x="1421676" y="87310"/>
            <a:chExt cx="7612552" cy="921558"/>
          </a:xfrm>
        </p:grpSpPr>
        <p:sp>
          <p:nvSpPr>
            <p:cNvPr id="3" name="Título 2">
              <a:extLst>
                <a:ext uri="{FF2B5EF4-FFF2-40B4-BE49-F238E27FC236}">
                  <a16:creationId xmlns:a16="http://schemas.microsoft.com/office/drawing/2014/main" id="{603684AD-4D58-0B09-30FF-C13EA8F16456}"/>
                </a:ext>
              </a:extLst>
            </p:cNvPr>
            <p:cNvSpPr txBox="1">
              <a:spLocks/>
            </p:cNvSpPr>
            <p:nvPr/>
          </p:nvSpPr>
          <p:spPr>
            <a:xfrm>
              <a:off x="2764079" y="284570"/>
              <a:ext cx="6270149" cy="48799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kern="1200" spc="-150">
                  <a:solidFill>
                    <a:srgbClr val="004A84"/>
                  </a:solidFill>
                  <a:latin typeface="+mj-lt"/>
                  <a:ea typeface="+mj-ea"/>
                  <a:cs typeface="+mj-cs"/>
                </a:defRPr>
              </a:lvl1pPr>
            </a:lstStyle>
            <a:p>
              <a:r>
                <a:rPr lang="es-MX" sz="2400" dirty="0">
                  <a:latin typeface="Montserrat Black"/>
                </a:rPr>
                <a:t> </a:t>
              </a:r>
              <a:r>
                <a:rPr lang="es-MX" sz="2400" dirty="0">
                  <a:solidFill>
                    <a:srgbClr val="5F94B1"/>
                  </a:solidFill>
                  <a:latin typeface="Montserrat Black"/>
                </a:rPr>
                <a:t>Ciencia para la paz  ​</a:t>
              </a:r>
            </a:p>
          </p:txBody>
        </p:sp>
        <p:sp>
          <p:nvSpPr>
            <p:cNvPr id="4" name="Elipse 3">
              <a:extLst>
                <a:ext uri="{FF2B5EF4-FFF2-40B4-BE49-F238E27FC236}">
                  <a16:creationId xmlns:a16="http://schemas.microsoft.com/office/drawing/2014/main" id="{4829AEBE-0C6F-4DEA-0D2D-67BAC02F1BF7}"/>
                </a:ext>
              </a:extLst>
            </p:cNvPr>
            <p:cNvSpPr/>
            <p:nvPr/>
          </p:nvSpPr>
          <p:spPr>
            <a:xfrm>
              <a:off x="1421676" y="87310"/>
              <a:ext cx="978528" cy="921558"/>
            </a:xfrm>
            <a:prstGeom prst="ellipse">
              <a:avLst/>
            </a:prstGeom>
            <a:solidFill>
              <a:srgbClr val="5F94B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SzPts val="2200"/>
              </a:pPr>
              <a:endParaRPr lang="es-ES" sz="1100" dirty="0">
                <a:solidFill>
                  <a:srgbClr val="926E26"/>
                </a:solidFill>
              </a:endParaRPr>
            </a:p>
          </p:txBody>
        </p:sp>
        <p:sp>
          <p:nvSpPr>
            <p:cNvPr id="6" name="CuadroTexto 5">
              <a:extLst>
                <a:ext uri="{FF2B5EF4-FFF2-40B4-BE49-F238E27FC236}">
                  <a16:creationId xmlns:a16="http://schemas.microsoft.com/office/drawing/2014/main" id="{AA5113E5-F7AA-3822-7044-5E3BF43FAA58}"/>
                </a:ext>
              </a:extLst>
            </p:cNvPr>
            <p:cNvSpPr txBox="1"/>
            <p:nvPr/>
          </p:nvSpPr>
          <p:spPr>
            <a:xfrm>
              <a:off x="1447439" y="354958"/>
              <a:ext cx="396262" cy="369332"/>
            </a:xfrm>
            <a:prstGeom prst="rect">
              <a:avLst/>
            </a:prstGeom>
            <a:noFill/>
          </p:spPr>
          <p:txBody>
            <a:bodyPr wrap="none" rtlCol="0" anchor="ctr">
              <a:spAutoFit/>
            </a:bodyPr>
            <a:lstStyle/>
            <a:p>
              <a:pPr algn="l">
                <a:spcBef>
                  <a:spcPts val="600"/>
                </a:spcBef>
              </a:pPr>
              <a:r>
                <a:rPr lang="es-CO" dirty="0">
                  <a:solidFill>
                    <a:schemeClr val="bg1"/>
                  </a:solidFill>
                  <a:effectLst>
                    <a:outerShdw blurRad="38100" dist="38100" dir="2700000" algn="tl">
                      <a:srgbClr val="000000">
                        <a:alpha val="43137"/>
                      </a:srgbClr>
                    </a:outerShdw>
                  </a:effectLst>
                  <a:latin typeface="Montserrat Black" pitchFamily="2" charset="0"/>
                </a:rPr>
                <a:t>2.</a:t>
              </a:r>
            </a:p>
          </p:txBody>
        </p:sp>
      </p:grpSp>
      <p:pic>
        <p:nvPicPr>
          <p:cNvPr id="7" name="Gráfico 6" descr="Clipboard con relleno sólido">
            <a:extLst>
              <a:ext uri="{FF2B5EF4-FFF2-40B4-BE49-F238E27FC236}">
                <a16:creationId xmlns:a16="http://schemas.microsoft.com/office/drawing/2014/main" id="{0A1B2D80-B359-FCAE-7461-D401D6EACC2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22325" y="245011"/>
            <a:ext cx="542254" cy="542254"/>
          </a:xfrm>
          <a:prstGeom prst="rect">
            <a:avLst/>
          </a:prstGeom>
        </p:spPr>
      </p:pic>
      <p:sp>
        <p:nvSpPr>
          <p:cNvPr id="8" name="Google Shape;372;p22">
            <a:extLst>
              <a:ext uri="{FF2B5EF4-FFF2-40B4-BE49-F238E27FC236}">
                <a16:creationId xmlns:a16="http://schemas.microsoft.com/office/drawing/2014/main" id="{0D2175E1-0CE3-F1D5-046B-88F04F6F276C}"/>
              </a:ext>
            </a:extLst>
          </p:cNvPr>
          <p:cNvSpPr/>
          <p:nvPr/>
        </p:nvSpPr>
        <p:spPr>
          <a:xfrm>
            <a:off x="4876681" y="2263490"/>
            <a:ext cx="4517338" cy="684000"/>
          </a:xfrm>
          <a:prstGeom prst="rect">
            <a:avLst/>
          </a:prstGeom>
          <a:solidFill>
            <a:srgbClr val="BBD6EE"/>
          </a:solidFill>
          <a:ln w="28575" cap="flat" cmpd="sng">
            <a:solidFill>
              <a:srgbClr val="BBD6EE"/>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100" b="1" dirty="0">
                <a:solidFill>
                  <a:schemeClr val="dk1"/>
                </a:solidFill>
                <a:latin typeface="Montserrat" panose="02000505000000020004" pitchFamily="2" charset="77"/>
                <a:ea typeface="Helvetica Neue"/>
                <a:cs typeface="Helvetica Neue"/>
                <a:sym typeface="Helvetica Neue"/>
              </a:rPr>
              <a:t>Ciencia para la Paz</a:t>
            </a:r>
            <a:endParaRPr lang="es-CO" sz="1100" b="1" i="0" u="none" strike="noStrike" cap="none" dirty="0">
              <a:solidFill>
                <a:schemeClr val="dk1"/>
              </a:solidFill>
              <a:latin typeface="Montserrat" panose="02000505000000020004" pitchFamily="2" charset="77"/>
              <a:ea typeface="Helvetica Neue"/>
              <a:cs typeface="Helvetica Neue"/>
              <a:sym typeface="Helvetica Neue"/>
            </a:endParaRPr>
          </a:p>
        </p:txBody>
      </p:sp>
      <p:sp>
        <p:nvSpPr>
          <p:cNvPr id="9" name="Google Shape;373;p22">
            <a:extLst>
              <a:ext uri="{FF2B5EF4-FFF2-40B4-BE49-F238E27FC236}">
                <a16:creationId xmlns:a16="http://schemas.microsoft.com/office/drawing/2014/main" id="{AEFE0D56-6864-724B-B938-DF212A0199CE}"/>
              </a:ext>
            </a:extLst>
          </p:cNvPr>
          <p:cNvSpPr/>
          <p:nvPr/>
        </p:nvSpPr>
        <p:spPr>
          <a:xfrm>
            <a:off x="8039733" y="3508145"/>
            <a:ext cx="1892297" cy="1044000"/>
          </a:xfrm>
          <a:prstGeom prst="rect">
            <a:avLst/>
          </a:prstGeom>
          <a:noFill/>
          <a:ln w="2857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Identificar y establecer mecanismos e instancias de concertación y diálogo para encontrar soluciones a las causas del conflicto</a:t>
            </a:r>
            <a:endParaRPr lang="es-CO" sz="1400" b="0" i="0" u="none" strike="noStrike" cap="none" dirty="0">
              <a:solidFill>
                <a:srgbClr val="000000"/>
              </a:solidFill>
              <a:latin typeface="Montserrat" panose="02000505000000020004" pitchFamily="2" charset="77"/>
              <a:sym typeface="Arial"/>
            </a:endParaRPr>
          </a:p>
        </p:txBody>
      </p:sp>
      <p:sp>
        <p:nvSpPr>
          <p:cNvPr id="10" name="Google Shape;374;p22">
            <a:extLst>
              <a:ext uri="{FF2B5EF4-FFF2-40B4-BE49-F238E27FC236}">
                <a16:creationId xmlns:a16="http://schemas.microsoft.com/office/drawing/2014/main" id="{D26DCAF8-2523-9632-F254-9C9BB3A832F3}"/>
              </a:ext>
            </a:extLst>
          </p:cNvPr>
          <p:cNvSpPr/>
          <p:nvPr/>
        </p:nvSpPr>
        <p:spPr>
          <a:xfrm>
            <a:off x="4851209" y="1638839"/>
            <a:ext cx="4517176" cy="576000"/>
          </a:xfrm>
          <a:prstGeom prst="rect">
            <a:avLst/>
          </a:prstGeom>
          <a:solidFill>
            <a:srgbClr val="1E4E79"/>
          </a:solidFill>
          <a:ln w="28575" cap="flat" cmpd="sng">
            <a:solidFill>
              <a:srgbClr val="1E4E79"/>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200" b="1" dirty="0">
                <a:solidFill>
                  <a:schemeClr val="lt1"/>
                </a:solidFill>
                <a:latin typeface="Arial" panose="020B0604020202020204" pitchFamily="34" charset="0"/>
                <a:ea typeface="Helvetica Neue"/>
                <a:cs typeface="Arial" panose="020B0604020202020204" pitchFamily="34" charset="0"/>
                <a:sym typeface="Helvetica Neue"/>
              </a:rPr>
              <a:t>Poner fin a todas las formas de violencia en Colombia</a:t>
            </a:r>
            <a:endParaRPr lang="es-CO" sz="1200" b="1" i="0" u="none" strike="noStrike" cap="none" dirty="0">
              <a:solidFill>
                <a:schemeClr val="lt1"/>
              </a:solidFill>
              <a:latin typeface="Arial" panose="020B0604020202020204" pitchFamily="34" charset="0"/>
              <a:ea typeface="Helvetica Neue"/>
              <a:cs typeface="Arial" panose="020B0604020202020204" pitchFamily="34" charset="0"/>
              <a:sym typeface="Helvetica Neue"/>
            </a:endParaRPr>
          </a:p>
        </p:txBody>
      </p:sp>
      <p:sp>
        <p:nvSpPr>
          <p:cNvPr id="11" name="Google Shape;375;p22">
            <a:extLst>
              <a:ext uri="{FF2B5EF4-FFF2-40B4-BE49-F238E27FC236}">
                <a16:creationId xmlns:a16="http://schemas.microsoft.com/office/drawing/2014/main" id="{BA21786C-A81D-870B-BF76-F6ABAFAF9B71}"/>
              </a:ext>
            </a:extLst>
          </p:cNvPr>
          <p:cNvSpPr/>
          <p:nvPr/>
        </p:nvSpPr>
        <p:spPr>
          <a:xfrm>
            <a:off x="2819857" y="3511127"/>
            <a:ext cx="1656000" cy="1044000"/>
          </a:xfrm>
          <a:prstGeom prst="rect">
            <a:avLst/>
          </a:prstGeom>
          <a:noFill/>
          <a:ln w="2857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Comprender las causas de los conflictos y las consecuencias para el bienestar de los colombianos</a:t>
            </a:r>
            <a:endParaRPr lang="es-CO" sz="1000" b="0" i="0" u="none" strike="noStrike" cap="none" dirty="0">
              <a:solidFill>
                <a:schemeClr val="dk1"/>
              </a:solidFill>
              <a:latin typeface="Montserrat" panose="02000505000000020004" pitchFamily="2" charset="77"/>
              <a:ea typeface="Helvetica Neue"/>
              <a:cs typeface="Helvetica Neue"/>
              <a:sym typeface="Helvetica Neue"/>
            </a:endParaRPr>
          </a:p>
        </p:txBody>
      </p:sp>
      <p:sp>
        <p:nvSpPr>
          <p:cNvPr id="12" name="Google Shape;376;p22">
            <a:extLst>
              <a:ext uri="{FF2B5EF4-FFF2-40B4-BE49-F238E27FC236}">
                <a16:creationId xmlns:a16="http://schemas.microsoft.com/office/drawing/2014/main" id="{3BE16C1B-C86E-2549-419D-6DCEA144EE4C}"/>
              </a:ext>
            </a:extLst>
          </p:cNvPr>
          <p:cNvSpPr txBox="1"/>
          <p:nvPr/>
        </p:nvSpPr>
        <p:spPr>
          <a:xfrm>
            <a:off x="7410713" y="4765879"/>
            <a:ext cx="1440000" cy="548640"/>
          </a:xfrm>
          <a:prstGeom prst="rect">
            <a:avLst/>
          </a:prstGeom>
          <a:solidFill>
            <a:srgbClr val="BBD6EE"/>
          </a:solidFill>
          <a:ln w="28575" cap="flat" cmpd="sng">
            <a:solidFill>
              <a:srgbClr val="BBD6EE"/>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algn="ctr">
              <a:defRPr sz="1050" b="1">
                <a:solidFill>
                  <a:schemeClr val="dk1"/>
                </a:solidFill>
                <a:latin typeface="Montserrat" panose="02000505000000020004" pitchFamily="2" charset="77"/>
                <a:ea typeface="Helvetica Neue"/>
                <a:cs typeface="Helvetica Neue"/>
              </a:defRPr>
            </a:lvl1pPr>
          </a:lstStyle>
          <a:p>
            <a:r>
              <a:rPr lang="es-CO" dirty="0">
                <a:sym typeface="Helvetica Neue"/>
              </a:rPr>
              <a:t>Acceso al agua</a:t>
            </a:r>
          </a:p>
        </p:txBody>
      </p:sp>
      <p:sp>
        <p:nvSpPr>
          <p:cNvPr id="13" name="Google Shape;377;p22">
            <a:extLst>
              <a:ext uri="{FF2B5EF4-FFF2-40B4-BE49-F238E27FC236}">
                <a16:creationId xmlns:a16="http://schemas.microsoft.com/office/drawing/2014/main" id="{E60529D5-93F8-70BD-F4E6-958FA3A07C00}"/>
              </a:ext>
            </a:extLst>
          </p:cNvPr>
          <p:cNvSpPr txBox="1"/>
          <p:nvPr/>
        </p:nvSpPr>
        <p:spPr>
          <a:xfrm>
            <a:off x="8910526" y="4765879"/>
            <a:ext cx="1440000" cy="548640"/>
          </a:xfrm>
          <a:prstGeom prst="rect">
            <a:avLst/>
          </a:prstGeom>
          <a:solidFill>
            <a:srgbClr val="BBD6EE"/>
          </a:solidFill>
          <a:ln w="28575" cap="flat" cmpd="sng">
            <a:solidFill>
              <a:srgbClr val="BBD6EE"/>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algn="ctr">
              <a:defRPr sz="1050" b="1">
                <a:solidFill>
                  <a:schemeClr val="dk1"/>
                </a:solidFill>
                <a:latin typeface="Montserrat" panose="02000505000000020004" pitchFamily="2" charset="77"/>
                <a:ea typeface="Helvetica Neue"/>
                <a:cs typeface="Helvetica Neue"/>
              </a:defRPr>
            </a:lvl1pPr>
          </a:lstStyle>
          <a:p>
            <a:r>
              <a:rPr lang="es-CO" dirty="0">
                <a:sym typeface="Helvetica Neue"/>
              </a:rPr>
              <a:t>Crecimiento económico</a:t>
            </a:r>
          </a:p>
        </p:txBody>
      </p:sp>
      <p:sp>
        <p:nvSpPr>
          <p:cNvPr id="14" name="Google Shape;378;p22">
            <a:extLst>
              <a:ext uri="{FF2B5EF4-FFF2-40B4-BE49-F238E27FC236}">
                <a16:creationId xmlns:a16="http://schemas.microsoft.com/office/drawing/2014/main" id="{AB5EB1E4-C430-AB95-837D-6ACD733DB094}"/>
              </a:ext>
            </a:extLst>
          </p:cNvPr>
          <p:cNvSpPr txBox="1"/>
          <p:nvPr/>
        </p:nvSpPr>
        <p:spPr>
          <a:xfrm>
            <a:off x="5889434" y="4765879"/>
            <a:ext cx="1440000" cy="548640"/>
          </a:xfrm>
          <a:prstGeom prst="rect">
            <a:avLst/>
          </a:prstGeom>
          <a:solidFill>
            <a:srgbClr val="BBD6EE"/>
          </a:solidFill>
          <a:ln w="28575" cap="flat" cmpd="sng">
            <a:solidFill>
              <a:srgbClr val="BBD6EE"/>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algn="ctr">
              <a:defRPr sz="1050" b="1">
                <a:solidFill>
                  <a:schemeClr val="dk1"/>
                </a:solidFill>
                <a:latin typeface="Montserrat" panose="02000505000000020004" pitchFamily="2" charset="77"/>
                <a:ea typeface="Helvetica Neue"/>
                <a:cs typeface="Helvetica Neue"/>
              </a:defRPr>
            </a:lvl1pPr>
          </a:lstStyle>
          <a:p>
            <a:r>
              <a:rPr lang="es-CO" dirty="0">
                <a:sym typeface="Helvetica Neue"/>
              </a:rPr>
              <a:t>Salud y bienestar</a:t>
            </a:r>
          </a:p>
        </p:txBody>
      </p:sp>
      <p:sp>
        <p:nvSpPr>
          <p:cNvPr id="15" name="Google Shape;379;p22">
            <a:extLst>
              <a:ext uri="{FF2B5EF4-FFF2-40B4-BE49-F238E27FC236}">
                <a16:creationId xmlns:a16="http://schemas.microsoft.com/office/drawing/2014/main" id="{B3F03737-07B0-57DE-0C59-7449A165C863}"/>
              </a:ext>
            </a:extLst>
          </p:cNvPr>
          <p:cNvSpPr txBox="1"/>
          <p:nvPr/>
        </p:nvSpPr>
        <p:spPr>
          <a:xfrm>
            <a:off x="2885530" y="4765879"/>
            <a:ext cx="1440000" cy="548640"/>
          </a:xfrm>
          <a:prstGeom prst="rect">
            <a:avLst/>
          </a:prstGeom>
          <a:solidFill>
            <a:srgbClr val="BBD6EE"/>
          </a:solidFill>
          <a:ln w="28575" cap="flat" cmpd="sng">
            <a:solidFill>
              <a:srgbClr val="BBD6EE"/>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algn="ctr">
              <a:defRPr sz="1100" b="1">
                <a:solidFill>
                  <a:schemeClr val="dk1"/>
                </a:solidFill>
                <a:latin typeface="Montserrat" panose="02000505000000020004" pitchFamily="2" charset="77"/>
                <a:ea typeface="Helvetica Neue"/>
                <a:cs typeface="Helvetica Neue"/>
              </a:defRPr>
            </a:lvl1pPr>
          </a:lstStyle>
          <a:p>
            <a:r>
              <a:rPr lang="es-CO" sz="1050" dirty="0">
                <a:sym typeface="Helvetica Neue"/>
              </a:rPr>
              <a:t>Equidad y justicia social</a:t>
            </a:r>
            <a:endParaRPr lang="es-CO" sz="1050" dirty="0">
              <a:sym typeface="Arial"/>
            </a:endParaRPr>
          </a:p>
        </p:txBody>
      </p:sp>
      <p:sp>
        <p:nvSpPr>
          <p:cNvPr id="16" name="Google Shape;380;p22">
            <a:extLst>
              <a:ext uri="{FF2B5EF4-FFF2-40B4-BE49-F238E27FC236}">
                <a16:creationId xmlns:a16="http://schemas.microsoft.com/office/drawing/2014/main" id="{6DF5B45F-B283-C9FF-2BBB-035C9B146BC9}"/>
              </a:ext>
            </a:extLst>
          </p:cNvPr>
          <p:cNvSpPr/>
          <p:nvPr/>
        </p:nvSpPr>
        <p:spPr>
          <a:xfrm>
            <a:off x="10033967" y="3503868"/>
            <a:ext cx="1802421" cy="1044000"/>
          </a:xfrm>
          <a:prstGeom prst="rect">
            <a:avLst/>
          </a:prstGeom>
          <a:noFill/>
          <a:ln w="2857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Construir soluciones sociotécnicas que promuevan y fortalezcan la convivencia pacífica en condiciones de equidad y justicia social</a:t>
            </a:r>
            <a:endParaRPr lang="es-CO" sz="1400" b="0" i="0" u="none" strike="noStrike" cap="none" dirty="0">
              <a:solidFill>
                <a:srgbClr val="000000"/>
              </a:solidFill>
              <a:latin typeface="Montserrat" panose="02000505000000020004" pitchFamily="2" charset="77"/>
              <a:sym typeface="Arial"/>
            </a:endParaRPr>
          </a:p>
        </p:txBody>
      </p:sp>
      <p:sp>
        <p:nvSpPr>
          <p:cNvPr id="17" name="Google Shape;381;p22">
            <a:extLst>
              <a:ext uri="{FF2B5EF4-FFF2-40B4-BE49-F238E27FC236}">
                <a16:creationId xmlns:a16="http://schemas.microsoft.com/office/drawing/2014/main" id="{8B5B900D-7A6E-E83C-AAFC-21CE99CF1894}"/>
              </a:ext>
            </a:extLst>
          </p:cNvPr>
          <p:cNvSpPr txBox="1"/>
          <p:nvPr/>
        </p:nvSpPr>
        <p:spPr>
          <a:xfrm>
            <a:off x="4389371" y="4765879"/>
            <a:ext cx="1440000" cy="548640"/>
          </a:xfrm>
          <a:prstGeom prst="rect">
            <a:avLst/>
          </a:prstGeom>
          <a:solidFill>
            <a:srgbClr val="BBD6EE"/>
          </a:solidFill>
          <a:ln w="28575" cap="flat" cmpd="sng">
            <a:solidFill>
              <a:srgbClr val="BBD6EE"/>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algn="ctr">
              <a:defRPr sz="1050" b="1">
                <a:solidFill>
                  <a:schemeClr val="dk1"/>
                </a:solidFill>
                <a:latin typeface="Montserrat" panose="02000505000000020004" pitchFamily="2" charset="77"/>
                <a:ea typeface="Helvetica Neue"/>
                <a:cs typeface="Helvetica Neue"/>
              </a:defRPr>
            </a:lvl1pPr>
          </a:lstStyle>
          <a:p>
            <a:r>
              <a:rPr lang="es-CO" dirty="0">
                <a:sym typeface="Helvetica Neue"/>
              </a:rPr>
              <a:t>Derecho a la alimentación</a:t>
            </a:r>
          </a:p>
        </p:txBody>
      </p:sp>
      <p:sp>
        <p:nvSpPr>
          <p:cNvPr id="18" name="Google Shape;382;p22">
            <a:extLst>
              <a:ext uri="{FF2B5EF4-FFF2-40B4-BE49-F238E27FC236}">
                <a16:creationId xmlns:a16="http://schemas.microsoft.com/office/drawing/2014/main" id="{3B6BD108-1037-1693-D6A6-6BEDB5101D6E}"/>
              </a:ext>
            </a:extLst>
          </p:cNvPr>
          <p:cNvSpPr/>
          <p:nvPr/>
        </p:nvSpPr>
        <p:spPr>
          <a:xfrm>
            <a:off x="6281797" y="3514117"/>
            <a:ext cx="1656000" cy="1044000"/>
          </a:xfrm>
          <a:prstGeom prst="rect">
            <a:avLst/>
          </a:prstGeom>
          <a:noFill/>
          <a:ln w="2857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Comprender las diversas formas, escalas y niveles de conflicto (local, regional, nacional, internacional)</a:t>
            </a:r>
            <a:endParaRPr lang="es-CO" sz="1400" b="0" i="0" u="none" strike="noStrike" cap="none" dirty="0">
              <a:solidFill>
                <a:srgbClr val="000000"/>
              </a:solidFill>
              <a:latin typeface="Montserrat" panose="02000505000000020004" pitchFamily="2" charset="77"/>
              <a:sym typeface="Arial"/>
            </a:endParaRPr>
          </a:p>
        </p:txBody>
      </p:sp>
      <p:sp>
        <p:nvSpPr>
          <p:cNvPr id="19" name="Google Shape;383;p22">
            <a:extLst>
              <a:ext uri="{FF2B5EF4-FFF2-40B4-BE49-F238E27FC236}">
                <a16:creationId xmlns:a16="http://schemas.microsoft.com/office/drawing/2014/main" id="{AF834698-179C-59EC-BD53-07A3D1D62589}"/>
              </a:ext>
            </a:extLst>
          </p:cNvPr>
          <p:cNvSpPr/>
          <p:nvPr/>
        </p:nvSpPr>
        <p:spPr>
          <a:xfrm>
            <a:off x="4556253" y="3511347"/>
            <a:ext cx="1656000" cy="1044000"/>
          </a:xfrm>
          <a:prstGeom prst="rect">
            <a:avLst/>
          </a:prstGeom>
          <a:noFill/>
          <a:ln w="28575"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CO" sz="1000" dirty="0">
                <a:solidFill>
                  <a:schemeClr val="dk1"/>
                </a:solidFill>
                <a:latin typeface="Montserrat" panose="02000505000000020004" pitchFamily="2" charset="77"/>
                <a:ea typeface="Helvetica Neue"/>
                <a:cs typeface="Helvetica Neue"/>
                <a:sym typeface="Helvetica Neue"/>
              </a:rPr>
              <a:t>Reconocimiento de las experiencias y los procesos de paz</a:t>
            </a:r>
            <a:endParaRPr lang="es-CO" sz="1400" b="0" i="0" u="none" strike="noStrike" cap="none" dirty="0">
              <a:solidFill>
                <a:srgbClr val="000000"/>
              </a:solidFill>
              <a:latin typeface="Montserrat" panose="02000505000000020004" pitchFamily="2" charset="77"/>
              <a:sym typeface="Arial"/>
            </a:endParaRPr>
          </a:p>
        </p:txBody>
      </p:sp>
      <p:sp>
        <p:nvSpPr>
          <p:cNvPr id="20" name="Google Shape;384;p22">
            <a:extLst>
              <a:ext uri="{FF2B5EF4-FFF2-40B4-BE49-F238E27FC236}">
                <a16:creationId xmlns:a16="http://schemas.microsoft.com/office/drawing/2014/main" id="{9F8C4773-99D6-C52B-E5BE-4E1BFC5655DE}"/>
              </a:ext>
            </a:extLst>
          </p:cNvPr>
          <p:cNvSpPr/>
          <p:nvPr/>
        </p:nvSpPr>
        <p:spPr>
          <a:xfrm>
            <a:off x="916937" y="1638234"/>
            <a:ext cx="1258633" cy="432000"/>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Gran desafío</a:t>
            </a:r>
            <a:endParaRPr lang="es-CO" sz="1400" b="0" i="0" u="none" strike="noStrike" cap="none" dirty="0">
              <a:solidFill>
                <a:srgbClr val="000000"/>
              </a:solidFill>
              <a:latin typeface="Montserrat" panose="02000505000000020004" pitchFamily="2" charset="77"/>
              <a:sym typeface="Arial"/>
            </a:endParaRPr>
          </a:p>
        </p:txBody>
      </p:sp>
      <p:sp>
        <p:nvSpPr>
          <p:cNvPr id="21" name="Google Shape;385;p22">
            <a:extLst>
              <a:ext uri="{FF2B5EF4-FFF2-40B4-BE49-F238E27FC236}">
                <a16:creationId xmlns:a16="http://schemas.microsoft.com/office/drawing/2014/main" id="{135BDF63-193D-2BFA-9532-9F9A4E10916F}"/>
              </a:ext>
            </a:extLst>
          </p:cNvPr>
          <p:cNvSpPr/>
          <p:nvPr/>
        </p:nvSpPr>
        <p:spPr>
          <a:xfrm>
            <a:off x="916937" y="4769923"/>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Esferas que deben abordarse</a:t>
            </a:r>
            <a:endParaRPr lang="es-CO" sz="1400" b="0" i="0" u="none" strike="noStrike" cap="none" dirty="0">
              <a:solidFill>
                <a:srgbClr val="000000"/>
              </a:solidFill>
              <a:latin typeface="Montserrat" panose="02000505000000020004" pitchFamily="2" charset="77"/>
              <a:sym typeface="Arial"/>
            </a:endParaRPr>
          </a:p>
        </p:txBody>
      </p:sp>
      <p:sp>
        <p:nvSpPr>
          <p:cNvPr id="22" name="Google Shape;386;p22">
            <a:extLst>
              <a:ext uri="{FF2B5EF4-FFF2-40B4-BE49-F238E27FC236}">
                <a16:creationId xmlns:a16="http://schemas.microsoft.com/office/drawing/2014/main" id="{54734581-2B1E-622F-2F9D-7D578238CB0A}"/>
              </a:ext>
            </a:extLst>
          </p:cNvPr>
          <p:cNvSpPr/>
          <p:nvPr/>
        </p:nvSpPr>
        <p:spPr>
          <a:xfrm>
            <a:off x="916938" y="2488549"/>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Misión</a:t>
            </a:r>
            <a:endParaRPr lang="es-CO" sz="1400" b="0" i="0" u="none" strike="noStrike" cap="none" dirty="0">
              <a:solidFill>
                <a:srgbClr val="000000"/>
              </a:solidFill>
              <a:latin typeface="Montserrat" panose="02000505000000020004" pitchFamily="2" charset="77"/>
              <a:sym typeface="Arial"/>
            </a:endParaRPr>
          </a:p>
        </p:txBody>
      </p:sp>
      <p:sp>
        <p:nvSpPr>
          <p:cNvPr id="23" name="Google Shape;387;p22">
            <a:extLst>
              <a:ext uri="{FF2B5EF4-FFF2-40B4-BE49-F238E27FC236}">
                <a16:creationId xmlns:a16="http://schemas.microsoft.com/office/drawing/2014/main" id="{A9A4DC17-01CC-C147-7C54-A645B49EBF2A}"/>
              </a:ext>
            </a:extLst>
          </p:cNvPr>
          <p:cNvSpPr/>
          <p:nvPr/>
        </p:nvSpPr>
        <p:spPr>
          <a:xfrm>
            <a:off x="935290" y="3764271"/>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Programas</a:t>
            </a:r>
            <a:endParaRPr lang="es-CO" sz="1400" b="0" i="0" u="none" strike="noStrike" cap="none" dirty="0">
              <a:solidFill>
                <a:srgbClr val="000000"/>
              </a:solidFill>
              <a:latin typeface="Montserrat" panose="02000505000000020004" pitchFamily="2" charset="77"/>
              <a:sym typeface="Arial"/>
            </a:endParaRPr>
          </a:p>
        </p:txBody>
      </p:sp>
      <p:cxnSp>
        <p:nvCxnSpPr>
          <p:cNvPr id="24" name="Google Shape;389;p22">
            <a:extLst>
              <a:ext uri="{FF2B5EF4-FFF2-40B4-BE49-F238E27FC236}">
                <a16:creationId xmlns:a16="http://schemas.microsoft.com/office/drawing/2014/main" id="{7719DEB5-5D4A-A68F-5312-90C7B33531F2}"/>
              </a:ext>
            </a:extLst>
          </p:cNvPr>
          <p:cNvCxnSpPr/>
          <p:nvPr/>
        </p:nvCxnSpPr>
        <p:spPr>
          <a:xfrm>
            <a:off x="3668449" y="3200135"/>
            <a:ext cx="6840000" cy="0"/>
          </a:xfrm>
          <a:prstGeom prst="straightConnector1">
            <a:avLst/>
          </a:prstGeom>
          <a:noFill/>
          <a:ln w="9525" cap="flat" cmpd="sng">
            <a:solidFill>
              <a:schemeClr val="dk1"/>
            </a:solidFill>
            <a:prstDash val="solid"/>
            <a:miter lim="800000"/>
            <a:headEnd type="none" w="sm" len="sm"/>
            <a:tailEnd type="none" w="sm" len="sm"/>
          </a:ln>
        </p:spPr>
      </p:cxnSp>
      <p:cxnSp>
        <p:nvCxnSpPr>
          <p:cNvPr id="25" name="Google Shape;390;p22">
            <a:extLst>
              <a:ext uri="{FF2B5EF4-FFF2-40B4-BE49-F238E27FC236}">
                <a16:creationId xmlns:a16="http://schemas.microsoft.com/office/drawing/2014/main" id="{6A62D9F7-9489-3AD1-4964-FD080E9895F8}"/>
              </a:ext>
            </a:extLst>
          </p:cNvPr>
          <p:cNvCxnSpPr/>
          <p:nvPr/>
        </p:nvCxnSpPr>
        <p:spPr>
          <a:xfrm>
            <a:off x="3668449" y="3211710"/>
            <a:ext cx="0" cy="285349"/>
          </a:xfrm>
          <a:prstGeom prst="straightConnector1">
            <a:avLst/>
          </a:prstGeom>
          <a:noFill/>
          <a:ln w="9525" cap="flat" cmpd="sng">
            <a:solidFill>
              <a:schemeClr val="dk1"/>
            </a:solidFill>
            <a:prstDash val="solid"/>
            <a:miter lim="800000"/>
            <a:headEnd type="none" w="sm" len="sm"/>
            <a:tailEnd type="none" w="sm" len="sm"/>
          </a:ln>
        </p:spPr>
      </p:cxnSp>
      <p:cxnSp>
        <p:nvCxnSpPr>
          <p:cNvPr id="26" name="Google Shape;391;p22">
            <a:extLst>
              <a:ext uri="{FF2B5EF4-FFF2-40B4-BE49-F238E27FC236}">
                <a16:creationId xmlns:a16="http://schemas.microsoft.com/office/drawing/2014/main" id="{7FF844D0-A283-7901-DBA4-57877847DB97}"/>
              </a:ext>
            </a:extLst>
          </p:cNvPr>
          <p:cNvCxnSpPr/>
          <p:nvPr/>
        </p:nvCxnSpPr>
        <p:spPr>
          <a:xfrm>
            <a:off x="5373163" y="3215569"/>
            <a:ext cx="0" cy="285349"/>
          </a:xfrm>
          <a:prstGeom prst="straightConnector1">
            <a:avLst/>
          </a:prstGeom>
          <a:noFill/>
          <a:ln w="9525" cap="flat" cmpd="sng">
            <a:solidFill>
              <a:schemeClr val="dk1"/>
            </a:solidFill>
            <a:prstDash val="solid"/>
            <a:miter lim="800000"/>
            <a:headEnd type="none" w="sm" len="sm"/>
            <a:tailEnd type="none" w="sm" len="sm"/>
          </a:ln>
        </p:spPr>
      </p:cxnSp>
      <p:cxnSp>
        <p:nvCxnSpPr>
          <p:cNvPr id="27" name="Google Shape;392;p22">
            <a:extLst>
              <a:ext uri="{FF2B5EF4-FFF2-40B4-BE49-F238E27FC236}">
                <a16:creationId xmlns:a16="http://schemas.microsoft.com/office/drawing/2014/main" id="{62C4914F-22B6-9C22-6D6D-BB1A7A371F2B}"/>
              </a:ext>
            </a:extLst>
          </p:cNvPr>
          <p:cNvCxnSpPr/>
          <p:nvPr/>
        </p:nvCxnSpPr>
        <p:spPr>
          <a:xfrm>
            <a:off x="7021522" y="2977746"/>
            <a:ext cx="0" cy="504000"/>
          </a:xfrm>
          <a:prstGeom prst="straightConnector1">
            <a:avLst/>
          </a:prstGeom>
          <a:noFill/>
          <a:ln w="9525" cap="flat" cmpd="sng">
            <a:solidFill>
              <a:schemeClr val="dk1"/>
            </a:solidFill>
            <a:prstDash val="solid"/>
            <a:miter lim="800000"/>
            <a:headEnd type="none" w="sm" len="sm"/>
            <a:tailEnd type="none" w="sm" len="sm"/>
          </a:ln>
        </p:spPr>
      </p:cxnSp>
      <p:cxnSp>
        <p:nvCxnSpPr>
          <p:cNvPr id="28" name="Google Shape;393;p22">
            <a:extLst>
              <a:ext uri="{FF2B5EF4-FFF2-40B4-BE49-F238E27FC236}">
                <a16:creationId xmlns:a16="http://schemas.microsoft.com/office/drawing/2014/main" id="{18715858-1298-70D0-4520-98A66F8F7C10}"/>
              </a:ext>
            </a:extLst>
          </p:cNvPr>
          <p:cNvCxnSpPr/>
          <p:nvPr/>
        </p:nvCxnSpPr>
        <p:spPr>
          <a:xfrm>
            <a:off x="8737917" y="3209860"/>
            <a:ext cx="0" cy="285349"/>
          </a:xfrm>
          <a:prstGeom prst="straightConnector1">
            <a:avLst/>
          </a:prstGeom>
          <a:noFill/>
          <a:ln w="9525" cap="flat" cmpd="sng">
            <a:solidFill>
              <a:schemeClr val="dk1"/>
            </a:solidFill>
            <a:prstDash val="solid"/>
            <a:miter lim="800000"/>
            <a:headEnd type="none" w="sm" len="sm"/>
            <a:tailEnd type="none" w="sm" len="sm"/>
          </a:ln>
        </p:spPr>
      </p:cxnSp>
      <p:cxnSp>
        <p:nvCxnSpPr>
          <p:cNvPr id="29" name="Google Shape;394;p22">
            <a:extLst>
              <a:ext uri="{FF2B5EF4-FFF2-40B4-BE49-F238E27FC236}">
                <a16:creationId xmlns:a16="http://schemas.microsoft.com/office/drawing/2014/main" id="{B526F080-5D72-7C5D-8F90-DF9FAD69088E}"/>
              </a:ext>
            </a:extLst>
          </p:cNvPr>
          <p:cNvCxnSpPr/>
          <p:nvPr/>
        </p:nvCxnSpPr>
        <p:spPr>
          <a:xfrm>
            <a:off x="10501175" y="3188064"/>
            <a:ext cx="0" cy="285349"/>
          </a:xfrm>
          <a:prstGeom prst="straightConnector1">
            <a:avLst/>
          </a:prstGeom>
          <a:noFill/>
          <a:ln w="9525" cap="flat" cmpd="sng">
            <a:solidFill>
              <a:schemeClr val="dk1"/>
            </a:solidFill>
            <a:prstDash val="solid"/>
            <a:miter lim="800000"/>
            <a:headEnd type="none" w="sm" len="sm"/>
            <a:tailEnd type="none" w="sm" len="sm"/>
          </a:ln>
        </p:spPr>
      </p:cxnSp>
      <p:sp>
        <p:nvSpPr>
          <p:cNvPr id="30" name="Google Shape;395;p22">
            <a:extLst>
              <a:ext uri="{FF2B5EF4-FFF2-40B4-BE49-F238E27FC236}">
                <a16:creationId xmlns:a16="http://schemas.microsoft.com/office/drawing/2014/main" id="{EE380BAD-CD7A-9C59-C537-BAE0E2DCC362}"/>
              </a:ext>
            </a:extLst>
          </p:cNvPr>
          <p:cNvSpPr/>
          <p:nvPr/>
        </p:nvSpPr>
        <p:spPr>
          <a:xfrm>
            <a:off x="916937" y="909473"/>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dirty="0">
                <a:solidFill>
                  <a:schemeClr val="dk1"/>
                </a:solidFill>
                <a:latin typeface="Montserrat" panose="02000505000000020004" pitchFamily="2" charset="77"/>
              </a:rPr>
              <a:t>ODS</a:t>
            </a:r>
            <a:endParaRPr lang="es-CO" sz="1400" b="0" i="0" u="none" strike="noStrike" cap="none" dirty="0">
              <a:solidFill>
                <a:srgbClr val="000000"/>
              </a:solidFill>
              <a:latin typeface="Montserrat" panose="02000505000000020004" pitchFamily="2" charset="77"/>
              <a:sym typeface="Arial"/>
            </a:endParaRPr>
          </a:p>
        </p:txBody>
      </p:sp>
      <p:sp>
        <p:nvSpPr>
          <p:cNvPr id="31" name="Google Shape;396;p22">
            <a:extLst>
              <a:ext uri="{FF2B5EF4-FFF2-40B4-BE49-F238E27FC236}">
                <a16:creationId xmlns:a16="http://schemas.microsoft.com/office/drawing/2014/main" id="{D41E0F5B-2E47-EA02-93C1-9A31DF95BEF6}"/>
              </a:ext>
            </a:extLst>
          </p:cNvPr>
          <p:cNvSpPr txBox="1"/>
          <p:nvPr/>
        </p:nvSpPr>
        <p:spPr>
          <a:xfrm>
            <a:off x="10396388" y="4765879"/>
            <a:ext cx="1440000" cy="548640"/>
          </a:xfrm>
          <a:prstGeom prst="rect">
            <a:avLst/>
          </a:prstGeom>
          <a:solidFill>
            <a:srgbClr val="BBD6EE"/>
          </a:solidFill>
          <a:ln w="28575" cap="flat" cmpd="sng">
            <a:solidFill>
              <a:srgbClr val="BBD6EE"/>
            </a:solidFill>
            <a:prstDash val="solid"/>
            <a:miter lim="800000"/>
            <a:headEnd type="none" w="sm" len="sm"/>
            <a:tailEnd type="none" w="sm" len="sm"/>
          </a:ln>
        </p:spPr>
        <p:txBody>
          <a:bodyPr spcFirstLastPara="1" wrap="square" lIns="91425" tIns="45700" rIns="91425" bIns="45700" anchor="ctr" anchorCtr="0">
            <a:noAutofit/>
          </a:bodyPr>
          <a:lstStyle>
            <a:defPPr>
              <a:defRPr lang="es-CO"/>
            </a:defPPr>
            <a:lvl1pPr lvl="0" algn="ctr">
              <a:defRPr sz="1050" b="1">
                <a:solidFill>
                  <a:schemeClr val="dk1"/>
                </a:solidFill>
                <a:latin typeface="Montserrat" panose="02000505000000020004" pitchFamily="2" charset="77"/>
                <a:ea typeface="Helvetica Neue"/>
                <a:cs typeface="Helvetica Neue"/>
              </a:defRPr>
            </a:lvl1pPr>
          </a:lstStyle>
          <a:p>
            <a:r>
              <a:rPr lang="es-CO" dirty="0">
                <a:sym typeface="Helvetica Neue"/>
              </a:rPr>
              <a:t>Educación</a:t>
            </a:r>
          </a:p>
        </p:txBody>
      </p:sp>
      <p:pic>
        <p:nvPicPr>
          <p:cNvPr id="32" name="Google Shape;397;p22">
            <a:extLst>
              <a:ext uri="{FF2B5EF4-FFF2-40B4-BE49-F238E27FC236}">
                <a16:creationId xmlns:a16="http://schemas.microsoft.com/office/drawing/2014/main" id="{4A6B67A8-606F-AC9F-7677-D3F7563FB1C2}"/>
              </a:ext>
            </a:extLst>
          </p:cNvPr>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6744713" y="906323"/>
            <a:ext cx="666000" cy="666000"/>
          </a:xfrm>
          <a:prstGeom prst="rect">
            <a:avLst/>
          </a:prstGeom>
          <a:noFill/>
          <a:ln>
            <a:noFill/>
          </a:ln>
        </p:spPr>
      </p:pic>
      <p:sp>
        <p:nvSpPr>
          <p:cNvPr id="33" name="Google Shape;374;p22">
            <a:extLst>
              <a:ext uri="{FF2B5EF4-FFF2-40B4-BE49-F238E27FC236}">
                <a16:creationId xmlns:a16="http://schemas.microsoft.com/office/drawing/2014/main" id="{41A7F29B-0D0F-DA4A-637B-793316F8B8FA}"/>
              </a:ext>
            </a:extLst>
          </p:cNvPr>
          <p:cNvSpPr/>
          <p:nvPr/>
        </p:nvSpPr>
        <p:spPr>
          <a:xfrm>
            <a:off x="2793452" y="5560228"/>
            <a:ext cx="9016531" cy="852193"/>
          </a:xfrm>
          <a:prstGeom prst="rect">
            <a:avLst/>
          </a:prstGeom>
          <a:solidFill>
            <a:srgbClr val="1E4E79"/>
          </a:solidFill>
          <a:ln w="28575" cap="flat" cmpd="sng">
            <a:solidFill>
              <a:srgbClr val="1E4E79"/>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es-MX" sz="1000" dirty="0">
                <a:solidFill>
                  <a:schemeClr val="lt1"/>
                </a:solidFill>
                <a:latin typeface="Arial" panose="020B0604020202020204" pitchFamily="34" charset="0"/>
                <a:ea typeface="Helvetica Neue"/>
                <a:cs typeface="Arial" panose="020B0604020202020204" pitchFamily="34" charset="0"/>
                <a:sym typeface="Helvetica Neue"/>
              </a:rPr>
              <a:t>Colombia enfrenta altos niveles de violencia en diversas formas, como el conflicto armado y las consecuencias para el bienestar de los colombianos, (local, regional, nacional e internacional), la violencia de género (en 2022 se registraron 47.771 casos de mujeres víctimas de violencia intrafamiliar – informe Procuraduría) , la violencia urbana (en 2022 se registraron 13.623 muertes por homicidio - Centro de análisis de datos de la Universidad Externado de Colombia) y la violencia interpersonal.  Estas manifestaciones de violencia tienen un impacto devastador en la sociedad, afectando la seguridad, la estabilidad y la calidad de vida de los ciudadanos.</a:t>
            </a:r>
            <a:endParaRPr lang="es-CO" sz="1000" i="0" u="none" strike="noStrike" cap="none" dirty="0">
              <a:solidFill>
                <a:schemeClr val="lt1"/>
              </a:solidFill>
              <a:latin typeface="Arial" panose="020B0604020202020204" pitchFamily="34" charset="0"/>
              <a:ea typeface="Helvetica Neue"/>
              <a:cs typeface="Arial" panose="020B0604020202020204" pitchFamily="34" charset="0"/>
              <a:sym typeface="Helvetica Neue"/>
            </a:endParaRPr>
          </a:p>
        </p:txBody>
      </p:sp>
      <p:sp>
        <p:nvSpPr>
          <p:cNvPr id="34" name="Google Shape;226;p18">
            <a:extLst>
              <a:ext uri="{FF2B5EF4-FFF2-40B4-BE49-F238E27FC236}">
                <a16:creationId xmlns:a16="http://schemas.microsoft.com/office/drawing/2014/main" id="{865A139A-457E-C2BA-C0DE-99D681E09CEF}"/>
              </a:ext>
            </a:extLst>
          </p:cNvPr>
          <p:cNvSpPr/>
          <p:nvPr/>
        </p:nvSpPr>
        <p:spPr>
          <a:xfrm>
            <a:off x="916936" y="5716047"/>
            <a:ext cx="1258633" cy="540553"/>
          </a:xfrm>
          <a:prstGeom prst="rect">
            <a:avLst/>
          </a:prstGeom>
          <a:solidFill>
            <a:schemeClr val="bg1">
              <a:lumMod val="85000"/>
            </a:schemeClr>
          </a:solidFill>
          <a:ln w="12700" cap="flat" cmpd="sng">
            <a:noFill/>
            <a:prstDash val="solid"/>
            <a:miter lim="800000"/>
            <a:headEnd type="none" w="sm" len="sm"/>
            <a:tailEnd type="none" w="sm" len="sm"/>
          </a:ln>
          <a:effectLst/>
        </p:spPr>
        <p:txBody>
          <a:bodyPr spcFirstLastPara="1" wrap="square" lIns="91425" tIns="45700" rIns="91425" bIns="45700" anchor="ctr" anchorCtr="0">
            <a:noAutofit/>
          </a:bodyPr>
          <a:lstStyle/>
          <a:p>
            <a:pPr lvl="0" algn="ctr">
              <a:buSzPts val="1200"/>
            </a:pPr>
            <a:r>
              <a:rPr lang="es-CO" sz="1200" b="1" i="0" u="none" strike="noStrike" cap="none" dirty="0">
                <a:solidFill>
                  <a:srgbClr val="000000"/>
                </a:solidFill>
                <a:latin typeface="Montserrat" panose="02000505000000020004" pitchFamily="2" charset="77"/>
                <a:sym typeface="Arial"/>
              </a:rPr>
              <a:t>Problemática</a:t>
            </a:r>
          </a:p>
        </p:txBody>
      </p:sp>
    </p:spTree>
    <p:extLst>
      <p:ext uri="{BB962C8B-B14F-4D97-AF65-F5344CB8AC3E}">
        <p14:creationId xmlns:p14="http://schemas.microsoft.com/office/powerpoint/2010/main" val="4176171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116;p4">
            <a:extLst>
              <a:ext uri="{FF2B5EF4-FFF2-40B4-BE49-F238E27FC236}">
                <a16:creationId xmlns:a16="http://schemas.microsoft.com/office/drawing/2014/main" id="{692A1742-3845-CF9D-CA26-BC24FF394838}"/>
              </a:ext>
            </a:extLst>
          </p:cNvPr>
          <p:cNvSpPr txBox="1">
            <a:spLocks/>
          </p:cNvSpPr>
          <p:nvPr/>
        </p:nvSpPr>
        <p:spPr>
          <a:xfrm>
            <a:off x="1524000" y="3152273"/>
            <a:ext cx="9144000" cy="995363"/>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ES" sz="5400" b="1" dirty="0"/>
              <a:t>Plan de </a:t>
            </a:r>
          </a:p>
          <a:p>
            <a:pPr algn="ctr"/>
            <a:r>
              <a:rPr lang="es-ES" sz="5400" b="1" dirty="0"/>
              <a:t>Trabajo</a:t>
            </a:r>
          </a:p>
        </p:txBody>
      </p:sp>
    </p:spTree>
    <p:extLst>
      <p:ext uri="{BB962C8B-B14F-4D97-AF65-F5344CB8AC3E}">
        <p14:creationId xmlns:p14="http://schemas.microsoft.com/office/powerpoint/2010/main" val="36172482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3" name="Google Shape;116;p4">
            <a:extLst>
              <a:ext uri="{FF2B5EF4-FFF2-40B4-BE49-F238E27FC236}">
                <a16:creationId xmlns:a16="http://schemas.microsoft.com/office/drawing/2014/main" id="{D55BA01D-655E-D087-0F40-30CEDA20BB11}"/>
              </a:ext>
            </a:extLst>
          </p:cNvPr>
          <p:cNvSpPr txBox="1">
            <a:spLocks/>
          </p:cNvSpPr>
          <p:nvPr/>
        </p:nvSpPr>
        <p:spPr>
          <a:xfrm>
            <a:off x="3579393" y="-211908"/>
            <a:ext cx="5033211" cy="995363"/>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s-ES" sz="2800" b="1" dirty="0"/>
              <a:t>Hitos de nuestra planeación</a:t>
            </a:r>
          </a:p>
        </p:txBody>
      </p:sp>
      <p:pic>
        <p:nvPicPr>
          <p:cNvPr id="4" name="Imagen 3" descr="Escala de tiempo&#10;&#10;Descripción generada automáticamente">
            <a:extLst>
              <a:ext uri="{FF2B5EF4-FFF2-40B4-BE49-F238E27FC236}">
                <a16:creationId xmlns:a16="http://schemas.microsoft.com/office/drawing/2014/main" id="{8D14DA11-6637-FAB3-F67C-0BE25DBAEAEA}"/>
              </a:ext>
            </a:extLst>
          </p:cNvPr>
          <p:cNvPicPr>
            <a:picLocks noChangeAspect="1"/>
          </p:cNvPicPr>
          <p:nvPr/>
        </p:nvPicPr>
        <p:blipFill>
          <a:blip r:embed="rId4"/>
          <a:stretch>
            <a:fillRect/>
          </a:stretch>
        </p:blipFill>
        <p:spPr>
          <a:xfrm>
            <a:off x="2123159" y="731822"/>
            <a:ext cx="7724929" cy="5793697"/>
          </a:xfrm>
          <a:prstGeom prst="rect">
            <a:avLst/>
          </a:prstGeom>
        </p:spPr>
      </p:pic>
    </p:spTree>
    <p:extLst>
      <p:ext uri="{BB962C8B-B14F-4D97-AF65-F5344CB8AC3E}">
        <p14:creationId xmlns:p14="http://schemas.microsoft.com/office/powerpoint/2010/main" val="1754296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Google Shape;104;p2">
            <a:extLst>
              <a:ext uri="{FF2B5EF4-FFF2-40B4-BE49-F238E27FC236}">
                <a16:creationId xmlns:a16="http://schemas.microsoft.com/office/drawing/2014/main" id="{FD99D247-96E8-4F89-EAAD-FD082828D5E9}"/>
              </a:ext>
            </a:extLst>
          </p:cNvPr>
          <p:cNvSpPr txBox="1">
            <a:spLocks noGrp="1"/>
          </p:cNvSpPr>
          <p:nvPr>
            <p:ph type="ctrTitle"/>
          </p:nvPr>
        </p:nvSpPr>
        <p:spPr>
          <a:xfrm>
            <a:off x="1580709" y="3763873"/>
            <a:ext cx="7170821" cy="746194"/>
          </a:xfrm>
          <a:prstGeom prst="rect">
            <a:avLst/>
          </a:prstGeom>
          <a:noFill/>
          <a:ln>
            <a:noFill/>
          </a:ln>
        </p:spPr>
        <p:txBody>
          <a:bodyPr spcFirstLastPara="1" wrap="square" lIns="91425" tIns="45700" rIns="91425" bIns="45700" anchor="b" anchorCtr="0">
            <a:normAutofit fontScale="90000"/>
          </a:bodyPr>
          <a:lstStyle/>
          <a:p>
            <a:pPr marL="0" lvl="0" indent="0" algn="l" rtl="0">
              <a:lnSpc>
                <a:spcPct val="90000"/>
              </a:lnSpc>
              <a:spcBef>
                <a:spcPts val="0"/>
              </a:spcBef>
              <a:spcAft>
                <a:spcPts val="0"/>
              </a:spcAft>
              <a:buClr>
                <a:schemeClr val="lt1"/>
              </a:buClr>
              <a:buSzPct val="100000"/>
              <a:buFont typeface="Helvetica Neue"/>
              <a:buNone/>
            </a:pPr>
            <a:r>
              <a:rPr lang="es-CO" sz="4800" b="1" dirty="0">
                <a:solidFill>
                  <a:schemeClr val="lt1"/>
                </a:solidFill>
                <a:latin typeface="Helvetica Neue"/>
                <a:ea typeface="Helvetica Neue"/>
                <a:cs typeface="Helvetica Neue"/>
                <a:sym typeface="Helvetica Neue"/>
              </a:rPr>
              <a:t>Ejercicio de Planeación Estratégica Minciencias 2023-2026 y generación de insumos para el PND 2022-2026</a:t>
            </a:r>
            <a:endParaRPr lang="es-CO" dirty="0"/>
          </a:p>
        </p:txBody>
      </p:sp>
      <p:sp>
        <p:nvSpPr>
          <p:cNvPr id="6" name="CuadroTexto 5">
            <a:extLst>
              <a:ext uri="{FF2B5EF4-FFF2-40B4-BE49-F238E27FC236}">
                <a16:creationId xmlns:a16="http://schemas.microsoft.com/office/drawing/2014/main" id="{8D4C06B6-A125-19F8-1F03-37453C901CE0}"/>
              </a:ext>
            </a:extLst>
          </p:cNvPr>
          <p:cNvSpPr txBox="1"/>
          <p:nvPr/>
        </p:nvSpPr>
        <p:spPr>
          <a:xfrm>
            <a:off x="1580709" y="5390584"/>
            <a:ext cx="6100010" cy="523220"/>
          </a:xfrm>
          <a:prstGeom prst="rect">
            <a:avLst/>
          </a:prstGeom>
          <a:noFill/>
        </p:spPr>
        <p:txBody>
          <a:bodyPr wrap="square">
            <a:spAutoFit/>
          </a:bodyPr>
          <a:lstStyle/>
          <a:p>
            <a:r>
              <a:rPr lang="es-CO" sz="1400" b="1" dirty="0">
                <a:solidFill>
                  <a:schemeClr val="lt1"/>
                </a:solidFill>
                <a:latin typeface="Helvetica Neue"/>
                <a:ea typeface="Helvetica Neue"/>
                <a:cs typeface="Helvetica Neue"/>
                <a:sym typeface="Helvetica Neue"/>
              </a:rPr>
              <a:t>Ponente </a:t>
            </a:r>
          </a:p>
          <a:p>
            <a:r>
              <a:rPr lang="es-CO" dirty="0">
                <a:solidFill>
                  <a:schemeClr val="lt1"/>
                </a:solidFill>
                <a:latin typeface="Helvetica Neue"/>
                <a:ea typeface="Helvetica Neue"/>
                <a:cs typeface="Helvetica Neue"/>
                <a:sym typeface="Helvetica Neue"/>
              </a:rPr>
              <a:t>Oficina Asesora de Planeación e Innovación Institucional</a:t>
            </a:r>
            <a:endParaRPr lang="es-CO" dirty="0"/>
          </a:p>
        </p:txBody>
      </p:sp>
      <p:sp>
        <p:nvSpPr>
          <p:cNvPr id="7" name="CuadroTexto 6">
            <a:extLst>
              <a:ext uri="{FF2B5EF4-FFF2-40B4-BE49-F238E27FC236}">
                <a16:creationId xmlns:a16="http://schemas.microsoft.com/office/drawing/2014/main" id="{03A19646-E9D3-03F5-62EA-BB013F116C9D}"/>
              </a:ext>
            </a:extLst>
          </p:cNvPr>
          <p:cNvSpPr txBox="1"/>
          <p:nvPr/>
        </p:nvSpPr>
        <p:spPr>
          <a:xfrm>
            <a:off x="1580709" y="4889179"/>
            <a:ext cx="6100010" cy="307777"/>
          </a:xfrm>
          <a:prstGeom prst="rect">
            <a:avLst/>
          </a:prstGeom>
          <a:noFill/>
        </p:spPr>
        <p:txBody>
          <a:bodyPr wrap="square">
            <a:spAutoFit/>
          </a:bodyPr>
          <a:lstStyle/>
          <a:p>
            <a:r>
              <a:rPr lang="es-CO" dirty="0">
                <a:solidFill>
                  <a:schemeClr val="lt1"/>
                </a:solidFill>
                <a:latin typeface="Helvetica Neue"/>
                <a:ea typeface="Helvetica Neue"/>
                <a:cs typeface="Helvetica Neue"/>
                <a:sym typeface="Helvetica Neue"/>
              </a:rPr>
              <a:t>M</a:t>
            </a:r>
            <a:r>
              <a:rPr lang="es-CO" sz="1400" dirty="0">
                <a:solidFill>
                  <a:schemeClr val="lt1"/>
                </a:solidFill>
                <a:latin typeface="Helvetica Neue"/>
                <a:ea typeface="Helvetica Neue"/>
                <a:cs typeface="Helvetica Neue"/>
                <a:sym typeface="Helvetica Neue"/>
              </a:rPr>
              <a:t>ayo de 2023</a:t>
            </a:r>
            <a:endParaRPr lang="es-CO" dirty="0"/>
          </a:p>
        </p:txBody>
      </p:sp>
      <p:cxnSp>
        <p:nvCxnSpPr>
          <p:cNvPr id="8" name="Conector recto 7">
            <a:extLst>
              <a:ext uri="{FF2B5EF4-FFF2-40B4-BE49-F238E27FC236}">
                <a16:creationId xmlns:a16="http://schemas.microsoft.com/office/drawing/2014/main" id="{62BCD520-5404-FB5B-E605-B26A72EFA189}"/>
              </a:ext>
            </a:extLst>
          </p:cNvPr>
          <p:cNvCxnSpPr>
            <a:cxnSpLocks/>
          </p:cNvCxnSpPr>
          <p:nvPr/>
        </p:nvCxnSpPr>
        <p:spPr>
          <a:xfrm>
            <a:off x="1676962" y="5208987"/>
            <a:ext cx="2279984" cy="0"/>
          </a:xfrm>
          <a:prstGeom prst="line">
            <a:avLst/>
          </a:prstGeom>
          <a:ln>
            <a:solidFill>
              <a:schemeClr val="bg1"/>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3346984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Rectángulo 1">
            <a:extLst>
              <a:ext uri="{FF2B5EF4-FFF2-40B4-BE49-F238E27FC236}">
                <a16:creationId xmlns:a16="http://schemas.microsoft.com/office/drawing/2014/main" id="{EAFF38F1-D8C8-3125-088E-B85C1EEDE4BE}"/>
              </a:ext>
            </a:extLst>
          </p:cNvPr>
          <p:cNvSpPr/>
          <p:nvPr/>
        </p:nvSpPr>
        <p:spPr>
          <a:xfrm>
            <a:off x="1738719" y="3056032"/>
            <a:ext cx="8181131" cy="34656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lumMod val="65000"/>
                    <a:lumOff val="35000"/>
                  </a:schemeClr>
                </a:solidFill>
                <a:latin typeface="Montserrat Medium" panose="02000505000000020004" pitchFamily="2" charset="77"/>
              </a:rPr>
              <a:t>Diálogos Regionales Vinculantes (PND)</a:t>
            </a:r>
          </a:p>
        </p:txBody>
      </p:sp>
      <p:sp>
        <p:nvSpPr>
          <p:cNvPr id="3" name="Rectángulo 2">
            <a:extLst>
              <a:ext uri="{FF2B5EF4-FFF2-40B4-BE49-F238E27FC236}">
                <a16:creationId xmlns:a16="http://schemas.microsoft.com/office/drawing/2014/main" id="{48EE4184-DD49-986F-2655-35D887C419B6}"/>
              </a:ext>
            </a:extLst>
          </p:cNvPr>
          <p:cNvSpPr/>
          <p:nvPr/>
        </p:nvSpPr>
        <p:spPr>
          <a:xfrm>
            <a:off x="1725955" y="3507837"/>
            <a:ext cx="1127051" cy="21213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lumMod val="65000"/>
                    <a:lumOff val="35000"/>
                  </a:schemeClr>
                </a:solidFill>
                <a:latin typeface="Montserrat Medium" panose="02000505000000020004" pitchFamily="2" charset="77"/>
              </a:rPr>
              <a:t>1.</a:t>
            </a:r>
          </a:p>
          <a:p>
            <a:pPr algn="ctr"/>
            <a:r>
              <a:rPr lang="es-CO" sz="1100" dirty="0">
                <a:solidFill>
                  <a:schemeClr val="tx1">
                    <a:lumMod val="65000"/>
                    <a:lumOff val="35000"/>
                  </a:schemeClr>
                </a:solidFill>
                <a:latin typeface="Montserrat Medium" panose="02000505000000020004" pitchFamily="2" charset="77"/>
              </a:rPr>
              <a:t>Talleres definición de Misiones, Programas</a:t>
            </a:r>
          </a:p>
        </p:txBody>
      </p:sp>
      <p:sp>
        <p:nvSpPr>
          <p:cNvPr id="4" name="Rectángulo 3">
            <a:extLst>
              <a:ext uri="{FF2B5EF4-FFF2-40B4-BE49-F238E27FC236}">
                <a16:creationId xmlns:a16="http://schemas.microsoft.com/office/drawing/2014/main" id="{7F45DD8F-8886-BB54-8B32-F15D07F867F6}"/>
              </a:ext>
            </a:extLst>
          </p:cNvPr>
          <p:cNvSpPr/>
          <p:nvPr/>
        </p:nvSpPr>
        <p:spPr>
          <a:xfrm>
            <a:off x="4242889" y="3552806"/>
            <a:ext cx="1048802" cy="211059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lumMod val="65000"/>
                    <a:lumOff val="35000"/>
                  </a:schemeClr>
                </a:solidFill>
                <a:latin typeface="Montserrat Medium" panose="02000505000000020004" pitchFamily="2" charset="77"/>
              </a:rPr>
              <a:t>3.</a:t>
            </a:r>
          </a:p>
          <a:p>
            <a:pPr algn="ctr"/>
            <a:r>
              <a:rPr lang="es-CO" sz="1100" dirty="0">
                <a:solidFill>
                  <a:schemeClr val="tx1">
                    <a:lumMod val="65000"/>
                    <a:lumOff val="35000"/>
                  </a:schemeClr>
                </a:solidFill>
                <a:latin typeface="Montserrat Medium" panose="02000505000000020004" pitchFamily="2" charset="77"/>
              </a:rPr>
              <a:t>Documento Preliminar Misiones, Planes, Recursos, Metas</a:t>
            </a:r>
          </a:p>
        </p:txBody>
      </p:sp>
      <p:sp>
        <p:nvSpPr>
          <p:cNvPr id="6" name="Rectángulo 5">
            <a:extLst>
              <a:ext uri="{FF2B5EF4-FFF2-40B4-BE49-F238E27FC236}">
                <a16:creationId xmlns:a16="http://schemas.microsoft.com/office/drawing/2014/main" id="{686BA01A-19D3-D96D-37CA-55D5B9CCF7E3}"/>
              </a:ext>
            </a:extLst>
          </p:cNvPr>
          <p:cNvSpPr/>
          <p:nvPr/>
        </p:nvSpPr>
        <p:spPr>
          <a:xfrm>
            <a:off x="5384406" y="3497089"/>
            <a:ext cx="1048802" cy="21105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lumMod val="65000"/>
                    <a:lumOff val="35000"/>
                  </a:schemeClr>
                </a:solidFill>
                <a:latin typeface="Montserrat Medium" panose="02000505000000020004" pitchFamily="2" charset="77"/>
              </a:rPr>
              <a:t>4.</a:t>
            </a:r>
          </a:p>
          <a:p>
            <a:pPr algn="ctr"/>
            <a:r>
              <a:rPr lang="es-CO" sz="1100" dirty="0">
                <a:solidFill>
                  <a:schemeClr val="tx1">
                    <a:lumMod val="65000"/>
                    <a:lumOff val="35000"/>
                  </a:schemeClr>
                </a:solidFill>
                <a:latin typeface="Montserrat Medium" panose="02000505000000020004" pitchFamily="2" charset="77"/>
              </a:rPr>
              <a:t>4.1 Definición de Legados del Ministro</a:t>
            </a:r>
          </a:p>
          <a:p>
            <a:pPr algn="ctr"/>
            <a:r>
              <a:rPr lang="es-CO" sz="1100" dirty="0">
                <a:solidFill>
                  <a:schemeClr val="tx1">
                    <a:lumMod val="65000"/>
                    <a:lumOff val="35000"/>
                  </a:schemeClr>
                </a:solidFill>
                <a:latin typeface="Montserrat Medium" panose="02000505000000020004" pitchFamily="2" charset="77"/>
              </a:rPr>
              <a:t>(4 años)</a:t>
            </a:r>
          </a:p>
          <a:p>
            <a:pPr algn="ctr"/>
            <a:endParaRPr lang="es-CO" sz="1100" dirty="0">
              <a:solidFill>
                <a:schemeClr val="tx1">
                  <a:lumMod val="65000"/>
                  <a:lumOff val="35000"/>
                </a:schemeClr>
              </a:solidFill>
              <a:latin typeface="Montserrat Medium" panose="02000505000000020004" pitchFamily="2" charset="77"/>
            </a:endParaRPr>
          </a:p>
          <a:p>
            <a:pPr algn="ctr"/>
            <a:r>
              <a:rPr lang="es-CO" sz="1100" dirty="0">
                <a:solidFill>
                  <a:schemeClr val="tx1">
                    <a:lumMod val="65000"/>
                    <a:lumOff val="35000"/>
                  </a:schemeClr>
                </a:solidFill>
                <a:latin typeface="Montserrat Medium" panose="02000505000000020004" pitchFamily="2" charset="77"/>
              </a:rPr>
              <a:t>4.2 Definición Apuestas</a:t>
            </a:r>
          </a:p>
          <a:p>
            <a:pPr algn="ctr"/>
            <a:r>
              <a:rPr lang="es-CO" sz="1100" dirty="0">
                <a:solidFill>
                  <a:schemeClr val="tx1">
                    <a:lumMod val="65000"/>
                    <a:lumOff val="35000"/>
                  </a:schemeClr>
                </a:solidFill>
                <a:latin typeface="Montserrat Medium" panose="02000505000000020004" pitchFamily="2" charset="77"/>
              </a:rPr>
              <a:t>Legados del Gobierno</a:t>
            </a:r>
          </a:p>
        </p:txBody>
      </p:sp>
      <p:sp>
        <p:nvSpPr>
          <p:cNvPr id="7" name="Rectángulo 6">
            <a:extLst>
              <a:ext uri="{FF2B5EF4-FFF2-40B4-BE49-F238E27FC236}">
                <a16:creationId xmlns:a16="http://schemas.microsoft.com/office/drawing/2014/main" id="{293B3F6F-8D1F-C767-183B-315B79464BE6}"/>
              </a:ext>
            </a:extLst>
          </p:cNvPr>
          <p:cNvSpPr/>
          <p:nvPr/>
        </p:nvSpPr>
        <p:spPr>
          <a:xfrm>
            <a:off x="9139978" y="3497088"/>
            <a:ext cx="1536650" cy="1044856"/>
          </a:xfrm>
          <a:prstGeom prst="rect">
            <a:avLst/>
          </a:prstGeom>
          <a:solidFill>
            <a:srgbClr val="006E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100" dirty="0">
                <a:latin typeface="Montserrat Medium" panose="02000505000000020004" pitchFamily="2" charset="77"/>
              </a:rPr>
              <a:t>Construcción Bases del Plan.</a:t>
            </a:r>
          </a:p>
          <a:p>
            <a:pPr algn="ctr"/>
            <a:r>
              <a:rPr lang="es-CO" sz="1100" dirty="0">
                <a:latin typeface="Montserrat Medium" panose="02000505000000020004" pitchFamily="2" charset="77"/>
              </a:rPr>
              <a:t>Construcción Articulado del Plan</a:t>
            </a:r>
          </a:p>
        </p:txBody>
      </p:sp>
      <p:sp>
        <p:nvSpPr>
          <p:cNvPr id="8" name="Rectángulo 7">
            <a:extLst>
              <a:ext uri="{FF2B5EF4-FFF2-40B4-BE49-F238E27FC236}">
                <a16:creationId xmlns:a16="http://schemas.microsoft.com/office/drawing/2014/main" id="{6326B988-FD24-4069-E11F-C0968364E88C}"/>
              </a:ext>
            </a:extLst>
          </p:cNvPr>
          <p:cNvSpPr/>
          <p:nvPr/>
        </p:nvSpPr>
        <p:spPr>
          <a:xfrm>
            <a:off x="2984422" y="3507837"/>
            <a:ext cx="1127051" cy="21213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lumMod val="65000"/>
                    <a:lumOff val="35000"/>
                  </a:schemeClr>
                </a:solidFill>
                <a:latin typeface="Montserrat Medium" panose="02000505000000020004" pitchFamily="2" charset="77"/>
              </a:rPr>
              <a:t>2.</a:t>
            </a:r>
          </a:p>
          <a:p>
            <a:pPr algn="ctr"/>
            <a:r>
              <a:rPr lang="es-CO" sz="1100" dirty="0">
                <a:solidFill>
                  <a:schemeClr val="tx1">
                    <a:lumMod val="65000"/>
                    <a:lumOff val="35000"/>
                  </a:schemeClr>
                </a:solidFill>
                <a:latin typeface="Montserrat Medium" panose="02000505000000020004" pitchFamily="2" charset="77"/>
              </a:rPr>
              <a:t>Indicadores por Programa</a:t>
            </a:r>
          </a:p>
        </p:txBody>
      </p:sp>
      <p:sp>
        <p:nvSpPr>
          <p:cNvPr id="9" name="Rectángulo 8">
            <a:extLst>
              <a:ext uri="{FF2B5EF4-FFF2-40B4-BE49-F238E27FC236}">
                <a16:creationId xmlns:a16="http://schemas.microsoft.com/office/drawing/2014/main" id="{62B7EF83-D7CD-58E6-CB05-655C89ECE8B2}"/>
              </a:ext>
            </a:extLst>
          </p:cNvPr>
          <p:cNvSpPr/>
          <p:nvPr/>
        </p:nvSpPr>
        <p:spPr>
          <a:xfrm>
            <a:off x="6525924" y="4664759"/>
            <a:ext cx="2513376" cy="454753"/>
          </a:xfrm>
          <a:prstGeom prst="rect">
            <a:avLst/>
          </a:prstGeom>
          <a:solidFill>
            <a:srgbClr val="EEB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Montserrat" panose="02000505000000020004" pitchFamily="2" charset="77"/>
              </a:rPr>
              <a:t>Ajuste de Instrumentos</a:t>
            </a:r>
          </a:p>
        </p:txBody>
      </p:sp>
      <p:sp>
        <p:nvSpPr>
          <p:cNvPr id="10" name="CuadroTexto 9">
            <a:extLst>
              <a:ext uri="{FF2B5EF4-FFF2-40B4-BE49-F238E27FC236}">
                <a16:creationId xmlns:a16="http://schemas.microsoft.com/office/drawing/2014/main" id="{5F9105BC-1F8F-D999-24E0-608BE704C7D8}"/>
              </a:ext>
            </a:extLst>
          </p:cNvPr>
          <p:cNvSpPr txBox="1"/>
          <p:nvPr/>
        </p:nvSpPr>
        <p:spPr>
          <a:xfrm>
            <a:off x="131848" y="3551237"/>
            <a:ext cx="1418979" cy="523220"/>
          </a:xfrm>
          <a:prstGeom prst="rect">
            <a:avLst/>
          </a:prstGeom>
          <a:noFill/>
        </p:spPr>
        <p:txBody>
          <a:bodyPr wrap="none" rtlCol="0">
            <a:spAutoFit/>
          </a:bodyPr>
          <a:lstStyle/>
          <a:p>
            <a:pPr algn="ctr"/>
            <a:r>
              <a:rPr lang="es-CO" b="1" dirty="0">
                <a:latin typeface="Montserrat ExtraBold" panose="02000505000000020004" pitchFamily="2" charset="77"/>
              </a:rPr>
              <a:t>Construcción</a:t>
            </a:r>
          </a:p>
          <a:p>
            <a:pPr algn="ctr"/>
            <a:r>
              <a:rPr lang="es-CO" b="1" dirty="0">
                <a:latin typeface="Montserrat ExtraBold" panose="02000505000000020004" pitchFamily="2" charset="77"/>
              </a:rPr>
              <a:t>Del PND</a:t>
            </a:r>
          </a:p>
        </p:txBody>
      </p:sp>
      <p:sp>
        <p:nvSpPr>
          <p:cNvPr id="11" name="CuadroTexto 10">
            <a:extLst>
              <a:ext uri="{FF2B5EF4-FFF2-40B4-BE49-F238E27FC236}">
                <a16:creationId xmlns:a16="http://schemas.microsoft.com/office/drawing/2014/main" id="{8EE9A5F9-4218-EF5C-10BC-BE5924CA06D4}"/>
              </a:ext>
            </a:extLst>
          </p:cNvPr>
          <p:cNvSpPr txBox="1"/>
          <p:nvPr/>
        </p:nvSpPr>
        <p:spPr>
          <a:xfrm>
            <a:off x="198374" y="4708324"/>
            <a:ext cx="1285928" cy="738664"/>
          </a:xfrm>
          <a:prstGeom prst="rect">
            <a:avLst/>
          </a:prstGeom>
          <a:noFill/>
        </p:spPr>
        <p:txBody>
          <a:bodyPr wrap="none" rtlCol="0">
            <a:spAutoFit/>
          </a:bodyPr>
          <a:lstStyle/>
          <a:p>
            <a:pPr algn="ctr"/>
            <a:r>
              <a:rPr lang="es-CO" b="1" dirty="0">
                <a:latin typeface="Montserrat ExtraBold" panose="02000505000000020004" pitchFamily="2" charset="77"/>
              </a:rPr>
              <a:t>Planeación</a:t>
            </a:r>
          </a:p>
          <a:p>
            <a:pPr algn="ctr"/>
            <a:r>
              <a:rPr lang="es-CO" b="1" dirty="0">
                <a:latin typeface="Montserrat ExtraBold" panose="02000505000000020004" pitchFamily="2" charset="77"/>
              </a:rPr>
              <a:t>Estratégica</a:t>
            </a:r>
          </a:p>
          <a:p>
            <a:pPr algn="ctr"/>
            <a:r>
              <a:rPr lang="es-CO" b="1" dirty="0">
                <a:latin typeface="Montserrat ExtraBold" panose="02000505000000020004" pitchFamily="2" charset="77"/>
              </a:rPr>
              <a:t>Minciencias</a:t>
            </a:r>
          </a:p>
        </p:txBody>
      </p:sp>
      <p:sp>
        <p:nvSpPr>
          <p:cNvPr id="12" name="Rectángulo 11">
            <a:extLst>
              <a:ext uri="{FF2B5EF4-FFF2-40B4-BE49-F238E27FC236}">
                <a16:creationId xmlns:a16="http://schemas.microsoft.com/office/drawing/2014/main" id="{F8232CC6-6B65-B9C1-BA55-9DD56C8DA35F}"/>
              </a:ext>
            </a:extLst>
          </p:cNvPr>
          <p:cNvSpPr/>
          <p:nvPr/>
        </p:nvSpPr>
        <p:spPr>
          <a:xfrm>
            <a:off x="10085799" y="4660307"/>
            <a:ext cx="1155272" cy="968872"/>
          </a:xfrm>
          <a:prstGeom prst="rect">
            <a:avLst/>
          </a:prstGeom>
          <a:solidFill>
            <a:srgbClr val="006E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050" dirty="0">
                <a:latin typeface="Montserrat Medium" panose="02000505000000020004" pitchFamily="2" charset="77"/>
              </a:rPr>
              <a:t>PEI</a:t>
            </a:r>
          </a:p>
          <a:p>
            <a:pPr algn="ctr"/>
            <a:r>
              <a:rPr lang="es-CO" sz="1050" dirty="0">
                <a:latin typeface="Montserrat Medium" panose="02000505000000020004" pitchFamily="2" charset="77"/>
              </a:rPr>
              <a:t>PAI</a:t>
            </a:r>
          </a:p>
          <a:p>
            <a:pPr algn="ctr"/>
            <a:r>
              <a:rPr lang="es-CO" sz="1050" dirty="0">
                <a:latin typeface="Montserrat Medium" panose="02000505000000020004" pitchFamily="2" charset="77"/>
              </a:rPr>
              <a:t>Plan de Mecanismos</a:t>
            </a:r>
          </a:p>
          <a:p>
            <a:pPr algn="ctr"/>
            <a:r>
              <a:rPr lang="es-CO" sz="1050" dirty="0">
                <a:latin typeface="Montserrat Medium" panose="02000505000000020004" pitchFamily="2" charset="77"/>
              </a:rPr>
              <a:t>Planes Integrales</a:t>
            </a:r>
          </a:p>
        </p:txBody>
      </p:sp>
      <p:sp>
        <p:nvSpPr>
          <p:cNvPr id="13" name="Rectángulo 12">
            <a:extLst>
              <a:ext uri="{FF2B5EF4-FFF2-40B4-BE49-F238E27FC236}">
                <a16:creationId xmlns:a16="http://schemas.microsoft.com/office/drawing/2014/main" id="{76F1C554-3E9B-E573-B154-238F3A7D16B1}"/>
              </a:ext>
            </a:extLst>
          </p:cNvPr>
          <p:cNvSpPr/>
          <p:nvPr/>
        </p:nvSpPr>
        <p:spPr>
          <a:xfrm>
            <a:off x="9125690" y="4664759"/>
            <a:ext cx="924545" cy="964420"/>
          </a:xfrm>
          <a:prstGeom prst="rect">
            <a:avLst/>
          </a:prstGeom>
          <a:solidFill>
            <a:srgbClr val="006E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050" dirty="0">
                <a:latin typeface="Montserrat Medium" panose="02000505000000020004" pitchFamily="2" charset="77"/>
              </a:rPr>
              <a:t>Fichas de Programa</a:t>
            </a:r>
          </a:p>
        </p:txBody>
      </p:sp>
      <p:sp>
        <p:nvSpPr>
          <p:cNvPr id="14" name="Rectángulo 13">
            <a:extLst>
              <a:ext uri="{FF2B5EF4-FFF2-40B4-BE49-F238E27FC236}">
                <a16:creationId xmlns:a16="http://schemas.microsoft.com/office/drawing/2014/main" id="{7AB5EDBB-C986-24BE-143E-EBD1ADE66E34}"/>
              </a:ext>
            </a:extLst>
          </p:cNvPr>
          <p:cNvSpPr/>
          <p:nvPr/>
        </p:nvSpPr>
        <p:spPr>
          <a:xfrm>
            <a:off x="6533886" y="5174426"/>
            <a:ext cx="2513376" cy="454753"/>
          </a:xfrm>
          <a:prstGeom prst="rect">
            <a:avLst/>
          </a:prstGeom>
          <a:solidFill>
            <a:srgbClr val="EEB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Montserrat" panose="02000505000000020004" pitchFamily="2" charset="77"/>
              </a:rPr>
              <a:t>Indicadores Estratégicos</a:t>
            </a:r>
          </a:p>
        </p:txBody>
      </p:sp>
      <p:sp>
        <p:nvSpPr>
          <p:cNvPr id="15" name="Rectángulo 14">
            <a:extLst>
              <a:ext uri="{FF2B5EF4-FFF2-40B4-BE49-F238E27FC236}">
                <a16:creationId xmlns:a16="http://schemas.microsoft.com/office/drawing/2014/main" id="{FBC25688-5B98-B393-7FAD-89CBD6D172E5}"/>
              </a:ext>
            </a:extLst>
          </p:cNvPr>
          <p:cNvSpPr/>
          <p:nvPr/>
        </p:nvSpPr>
        <p:spPr>
          <a:xfrm>
            <a:off x="6533886" y="3507835"/>
            <a:ext cx="2505414" cy="1044857"/>
          </a:xfrm>
          <a:prstGeom prst="rect">
            <a:avLst/>
          </a:prstGeom>
          <a:solidFill>
            <a:srgbClr val="EEB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1100" dirty="0">
                <a:solidFill>
                  <a:schemeClr val="tx1"/>
                </a:solidFill>
                <a:latin typeface="Montserrat" panose="02000505000000020004" pitchFamily="2" charset="77"/>
              </a:rPr>
              <a:t>Construcción Bases del Plan.</a:t>
            </a:r>
          </a:p>
          <a:p>
            <a:pPr marL="171450" indent="-171450">
              <a:buFont typeface="Arial" panose="020B0604020202020204" pitchFamily="34" charset="0"/>
              <a:buChar char="•"/>
            </a:pPr>
            <a:r>
              <a:rPr lang="es-CO" sz="1100" dirty="0">
                <a:solidFill>
                  <a:schemeClr val="tx1"/>
                </a:solidFill>
                <a:latin typeface="Montserrat" panose="02000505000000020004" pitchFamily="2" charset="77"/>
              </a:rPr>
              <a:t>Construcción Articulado del Plan.</a:t>
            </a:r>
          </a:p>
          <a:p>
            <a:pPr marL="171450" indent="-171450">
              <a:buFont typeface="Arial" panose="020B0604020202020204" pitchFamily="34" charset="0"/>
              <a:buChar char="•"/>
            </a:pPr>
            <a:r>
              <a:rPr lang="es-CO" sz="1100" dirty="0">
                <a:solidFill>
                  <a:schemeClr val="tx1"/>
                </a:solidFill>
                <a:latin typeface="Montserrat" panose="02000505000000020004" pitchFamily="2" charset="77"/>
              </a:rPr>
              <a:t>Plan Plurianual</a:t>
            </a:r>
          </a:p>
        </p:txBody>
      </p:sp>
      <p:cxnSp>
        <p:nvCxnSpPr>
          <p:cNvPr id="16" name="Conector recto 15">
            <a:extLst>
              <a:ext uri="{FF2B5EF4-FFF2-40B4-BE49-F238E27FC236}">
                <a16:creationId xmlns:a16="http://schemas.microsoft.com/office/drawing/2014/main" id="{643E24F1-84EA-0A1F-FFB4-1A918820CDBE}"/>
              </a:ext>
            </a:extLst>
          </p:cNvPr>
          <p:cNvCxnSpPr>
            <a:cxnSpLocks/>
            <a:stCxn id="17" idx="2"/>
          </p:cNvCxnSpPr>
          <p:nvPr/>
        </p:nvCxnSpPr>
        <p:spPr>
          <a:xfrm flipH="1">
            <a:off x="9012669" y="2066763"/>
            <a:ext cx="35564" cy="3745068"/>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7" name="CuadroTexto 16">
            <a:extLst>
              <a:ext uri="{FF2B5EF4-FFF2-40B4-BE49-F238E27FC236}">
                <a16:creationId xmlns:a16="http://schemas.microsoft.com/office/drawing/2014/main" id="{073F31B8-341B-CF4A-2075-C8048795ECF6}"/>
              </a:ext>
            </a:extLst>
          </p:cNvPr>
          <p:cNvSpPr txBox="1"/>
          <p:nvPr/>
        </p:nvSpPr>
        <p:spPr>
          <a:xfrm>
            <a:off x="8367598" y="1805153"/>
            <a:ext cx="1361270" cy="261610"/>
          </a:xfrm>
          <a:prstGeom prst="rect">
            <a:avLst/>
          </a:prstGeom>
          <a:solidFill>
            <a:srgbClr val="FF0000"/>
          </a:solidFill>
        </p:spPr>
        <p:txBody>
          <a:bodyPr wrap="none" rtlCol="0">
            <a:spAutoFit/>
          </a:bodyPr>
          <a:lstStyle/>
          <a:p>
            <a:r>
              <a:rPr lang="es-CO" sz="1100" dirty="0">
                <a:solidFill>
                  <a:schemeClr val="bg1"/>
                </a:solidFill>
                <a:latin typeface="Montserrat Medium" panose="02000505000000020004" pitchFamily="2" charset="77"/>
              </a:rPr>
              <a:t>15 de Noviembre</a:t>
            </a:r>
          </a:p>
        </p:txBody>
      </p:sp>
      <p:sp>
        <p:nvSpPr>
          <p:cNvPr id="18" name="CuadroTexto 17">
            <a:extLst>
              <a:ext uri="{FF2B5EF4-FFF2-40B4-BE49-F238E27FC236}">
                <a16:creationId xmlns:a16="http://schemas.microsoft.com/office/drawing/2014/main" id="{BE9E7A2E-9E5C-42FC-467F-18FD0E93F2AB}"/>
              </a:ext>
            </a:extLst>
          </p:cNvPr>
          <p:cNvSpPr txBox="1"/>
          <p:nvPr/>
        </p:nvSpPr>
        <p:spPr>
          <a:xfrm>
            <a:off x="496531" y="5765664"/>
            <a:ext cx="697627" cy="307777"/>
          </a:xfrm>
          <a:prstGeom prst="rect">
            <a:avLst/>
          </a:prstGeom>
          <a:noFill/>
        </p:spPr>
        <p:txBody>
          <a:bodyPr wrap="none" rtlCol="0">
            <a:spAutoFit/>
          </a:bodyPr>
          <a:lstStyle/>
          <a:p>
            <a:r>
              <a:rPr lang="es-CO" b="1" dirty="0">
                <a:latin typeface="Montserrat ExtraBold" panose="02000505000000020004" pitchFamily="2" charset="77"/>
              </a:rPr>
              <a:t>Inicio</a:t>
            </a:r>
          </a:p>
        </p:txBody>
      </p:sp>
      <p:sp>
        <p:nvSpPr>
          <p:cNvPr id="19" name="CuadroTexto 18">
            <a:extLst>
              <a:ext uri="{FF2B5EF4-FFF2-40B4-BE49-F238E27FC236}">
                <a16:creationId xmlns:a16="http://schemas.microsoft.com/office/drawing/2014/main" id="{35FA2638-8931-4972-7375-AA5C427AA709}"/>
              </a:ext>
            </a:extLst>
          </p:cNvPr>
          <p:cNvSpPr txBox="1"/>
          <p:nvPr/>
        </p:nvSpPr>
        <p:spPr>
          <a:xfrm>
            <a:off x="10737996" y="1837929"/>
            <a:ext cx="1247457" cy="261610"/>
          </a:xfrm>
          <a:prstGeom prst="rect">
            <a:avLst/>
          </a:prstGeom>
          <a:solidFill>
            <a:srgbClr val="FF0000"/>
          </a:solidFill>
        </p:spPr>
        <p:txBody>
          <a:bodyPr wrap="none" rtlCol="0">
            <a:spAutoFit/>
          </a:bodyPr>
          <a:lstStyle/>
          <a:p>
            <a:r>
              <a:rPr lang="es-CO" sz="1100" dirty="0">
                <a:solidFill>
                  <a:schemeClr val="bg1"/>
                </a:solidFill>
                <a:latin typeface="Montserrat Medium" panose="02000505000000020004" pitchFamily="2" charset="77"/>
              </a:rPr>
              <a:t>30 de Enero/23</a:t>
            </a:r>
          </a:p>
        </p:txBody>
      </p:sp>
      <p:sp>
        <p:nvSpPr>
          <p:cNvPr id="20" name="Rectángulo 19">
            <a:extLst>
              <a:ext uri="{FF2B5EF4-FFF2-40B4-BE49-F238E27FC236}">
                <a16:creationId xmlns:a16="http://schemas.microsoft.com/office/drawing/2014/main" id="{958B6EDB-E216-031D-F405-1561C9ACD4CA}"/>
              </a:ext>
            </a:extLst>
          </p:cNvPr>
          <p:cNvSpPr/>
          <p:nvPr/>
        </p:nvSpPr>
        <p:spPr>
          <a:xfrm>
            <a:off x="1725955" y="5821766"/>
            <a:ext cx="4703711" cy="261610"/>
          </a:xfrm>
          <a:prstGeom prst="rect">
            <a:avLst/>
          </a:prstGeom>
          <a:solidFill>
            <a:srgbClr val="92D050"/>
          </a:solidFill>
        </p:spPr>
        <p:txBody>
          <a:bodyPr wrap="square" rtlCol="0">
            <a:spAutoFit/>
          </a:bodyPr>
          <a:lstStyle/>
          <a:p>
            <a:pPr algn="ctr"/>
            <a:r>
              <a:rPr lang="es-CO" sz="1100" dirty="0">
                <a:solidFill>
                  <a:schemeClr val="bg1"/>
                </a:solidFill>
                <a:latin typeface="Montserrat Medium" panose="02000505000000020004" pitchFamily="2" charset="77"/>
              </a:rPr>
              <a:t>Septiembre</a:t>
            </a:r>
          </a:p>
        </p:txBody>
      </p:sp>
      <p:sp>
        <p:nvSpPr>
          <p:cNvPr id="21" name="Rectángulo 20">
            <a:extLst>
              <a:ext uri="{FF2B5EF4-FFF2-40B4-BE49-F238E27FC236}">
                <a16:creationId xmlns:a16="http://schemas.microsoft.com/office/drawing/2014/main" id="{ED999DA6-9940-BB09-E76C-A02BCBAF644B}"/>
              </a:ext>
            </a:extLst>
          </p:cNvPr>
          <p:cNvSpPr/>
          <p:nvPr/>
        </p:nvSpPr>
        <p:spPr>
          <a:xfrm>
            <a:off x="6457130" y="5821766"/>
            <a:ext cx="1935869" cy="261610"/>
          </a:xfrm>
          <a:prstGeom prst="rect">
            <a:avLst/>
          </a:prstGeom>
          <a:solidFill>
            <a:srgbClr val="92D050"/>
          </a:solidFill>
        </p:spPr>
        <p:txBody>
          <a:bodyPr wrap="square" rtlCol="0">
            <a:spAutoFit/>
          </a:bodyPr>
          <a:lstStyle/>
          <a:p>
            <a:pPr algn="ctr"/>
            <a:r>
              <a:rPr lang="es-CO" sz="1100" dirty="0">
                <a:solidFill>
                  <a:schemeClr val="bg1"/>
                </a:solidFill>
                <a:latin typeface="Montserrat Medium" panose="02000505000000020004" pitchFamily="2" charset="77"/>
              </a:rPr>
              <a:t>Octubre</a:t>
            </a:r>
          </a:p>
        </p:txBody>
      </p:sp>
      <p:sp>
        <p:nvSpPr>
          <p:cNvPr id="22" name="Rectángulo 21">
            <a:extLst>
              <a:ext uri="{FF2B5EF4-FFF2-40B4-BE49-F238E27FC236}">
                <a16:creationId xmlns:a16="http://schemas.microsoft.com/office/drawing/2014/main" id="{780CAB84-AEF7-C3F3-74C6-87CCD2FA3E5E}"/>
              </a:ext>
            </a:extLst>
          </p:cNvPr>
          <p:cNvSpPr/>
          <p:nvPr/>
        </p:nvSpPr>
        <p:spPr>
          <a:xfrm>
            <a:off x="8418092" y="5821766"/>
            <a:ext cx="2258535" cy="261610"/>
          </a:xfrm>
          <a:prstGeom prst="rect">
            <a:avLst/>
          </a:prstGeom>
          <a:solidFill>
            <a:srgbClr val="92D050"/>
          </a:solidFill>
        </p:spPr>
        <p:txBody>
          <a:bodyPr wrap="square" rtlCol="0">
            <a:spAutoFit/>
          </a:bodyPr>
          <a:lstStyle/>
          <a:p>
            <a:pPr algn="ctr"/>
            <a:r>
              <a:rPr lang="es-CO" sz="1100" dirty="0">
                <a:solidFill>
                  <a:schemeClr val="bg1"/>
                </a:solidFill>
                <a:latin typeface="Montserrat Medium" panose="02000505000000020004" pitchFamily="2" charset="77"/>
              </a:rPr>
              <a:t>Noviembre - Diciembre</a:t>
            </a:r>
          </a:p>
        </p:txBody>
      </p:sp>
      <p:sp>
        <p:nvSpPr>
          <p:cNvPr id="23" name="CuadroTexto 22">
            <a:extLst>
              <a:ext uri="{FF2B5EF4-FFF2-40B4-BE49-F238E27FC236}">
                <a16:creationId xmlns:a16="http://schemas.microsoft.com/office/drawing/2014/main" id="{FD284FC4-2152-28F1-1000-A912CC46E862}"/>
              </a:ext>
            </a:extLst>
          </p:cNvPr>
          <p:cNvSpPr txBox="1"/>
          <p:nvPr/>
        </p:nvSpPr>
        <p:spPr>
          <a:xfrm>
            <a:off x="7278262" y="1805133"/>
            <a:ext cx="461986" cy="261610"/>
          </a:xfrm>
          <a:prstGeom prst="rect">
            <a:avLst/>
          </a:prstGeom>
          <a:solidFill>
            <a:srgbClr val="EEB222"/>
          </a:solidFill>
        </p:spPr>
        <p:txBody>
          <a:bodyPr wrap="none" rtlCol="0">
            <a:spAutoFit/>
          </a:bodyPr>
          <a:lstStyle/>
          <a:p>
            <a:r>
              <a:rPr lang="es-CO" sz="1100" dirty="0">
                <a:latin typeface="Montserrat Medium" panose="02000505000000020004" pitchFamily="2" charset="77"/>
              </a:rPr>
              <a:t>Hoy</a:t>
            </a:r>
          </a:p>
        </p:txBody>
      </p:sp>
      <p:cxnSp>
        <p:nvCxnSpPr>
          <p:cNvPr id="24" name="Conector recto 23">
            <a:extLst>
              <a:ext uri="{FF2B5EF4-FFF2-40B4-BE49-F238E27FC236}">
                <a16:creationId xmlns:a16="http://schemas.microsoft.com/office/drawing/2014/main" id="{DB598DE2-D151-FF8D-2772-E2AB7CE246C4}"/>
              </a:ext>
            </a:extLst>
          </p:cNvPr>
          <p:cNvCxnSpPr>
            <a:cxnSpLocks/>
            <a:stCxn id="23" idx="2"/>
          </p:cNvCxnSpPr>
          <p:nvPr/>
        </p:nvCxnSpPr>
        <p:spPr>
          <a:xfrm flipH="1">
            <a:off x="7479707" y="2066743"/>
            <a:ext cx="29548" cy="3745088"/>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Flecha derecha 30">
            <a:extLst>
              <a:ext uri="{FF2B5EF4-FFF2-40B4-BE49-F238E27FC236}">
                <a16:creationId xmlns:a16="http://schemas.microsoft.com/office/drawing/2014/main" id="{A0C45704-3F9F-B64D-4144-144A84A13DC5}"/>
              </a:ext>
            </a:extLst>
          </p:cNvPr>
          <p:cNvSpPr/>
          <p:nvPr/>
        </p:nvSpPr>
        <p:spPr>
          <a:xfrm>
            <a:off x="11278612" y="5698678"/>
            <a:ext cx="700613" cy="492397"/>
          </a:xfrm>
          <a:prstGeom prs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100" dirty="0">
              <a:solidFill>
                <a:schemeClr val="bg1"/>
              </a:solidFill>
              <a:latin typeface="Montserrat Medium" panose="02000505000000020004" pitchFamily="2" charset="77"/>
            </a:endParaRPr>
          </a:p>
        </p:txBody>
      </p:sp>
      <p:cxnSp>
        <p:nvCxnSpPr>
          <p:cNvPr id="26" name="Conector recto de flecha 25">
            <a:extLst>
              <a:ext uri="{FF2B5EF4-FFF2-40B4-BE49-F238E27FC236}">
                <a16:creationId xmlns:a16="http://schemas.microsoft.com/office/drawing/2014/main" id="{251A5DDC-8E6F-7AFC-6447-ADB3F36EFF19}"/>
              </a:ext>
            </a:extLst>
          </p:cNvPr>
          <p:cNvCxnSpPr>
            <a:cxnSpLocks/>
          </p:cNvCxnSpPr>
          <p:nvPr/>
        </p:nvCxnSpPr>
        <p:spPr>
          <a:xfrm>
            <a:off x="106219" y="4541944"/>
            <a:ext cx="1476921" cy="0"/>
          </a:xfrm>
          <a:prstGeom prst="straightConnector1">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7" name="Google Shape;202;p26">
            <a:extLst>
              <a:ext uri="{FF2B5EF4-FFF2-40B4-BE49-F238E27FC236}">
                <a16:creationId xmlns:a16="http://schemas.microsoft.com/office/drawing/2014/main" id="{676306A5-D2F5-B716-BD70-A679313ABEA3}"/>
              </a:ext>
            </a:extLst>
          </p:cNvPr>
          <p:cNvSpPr txBox="1">
            <a:spLocks/>
          </p:cNvSpPr>
          <p:nvPr/>
        </p:nvSpPr>
        <p:spPr>
          <a:xfrm>
            <a:off x="841337" y="403826"/>
            <a:ext cx="4801783" cy="741595"/>
          </a:xfrm>
          <a:prstGeom prst="rect">
            <a:avLst/>
          </a:prstGeom>
          <a:noFill/>
          <a:ln>
            <a:noFill/>
          </a:ln>
        </p:spPr>
        <p:txBody>
          <a:bodyPr spcFirstLastPara="1" vert="horz" wrap="square" lIns="90099" tIns="45033" rIns="90099" bIns="45033" rtlCol="0" anchor="ctr" anchorCtr="0">
            <a:noAutofit/>
          </a:bodyPr>
          <a:lstStyle>
            <a:defPPr marR="0" lvl="0" algn="l" rtl="0">
              <a:lnSpc>
                <a:spcPct val="100000"/>
              </a:lnSpc>
              <a:spcBef>
                <a:spcPts val="0"/>
              </a:spcBef>
              <a:spcAft>
                <a:spcPts val="0"/>
              </a:spcAft>
            </a:defPPr>
            <a:lvl1pPr algn="ctr" defTabSz="914400" eaLnBrk="1" latinLnBrk="0" hangingPunct="1">
              <a:lnSpc>
                <a:spcPct val="90000"/>
              </a:lnSpc>
              <a:spcBef>
                <a:spcPct val="0"/>
              </a:spcBef>
              <a:buNone/>
              <a:defRPr sz="2000" b="1" kern="1200">
                <a:solidFill>
                  <a:srgbClr val="002060"/>
                </a:solidFill>
                <a:latin typeface="Montserrat"/>
                <a:ea typeface="+mj-lt"/>
                <a:cs typeface="+mj-l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r>
              <a:rPr lang="es-ES" sz="2800" dirty="0">
                <a:solidFill>
                  <a:schemeClr val="tx1"/>
                </a:solidFill>
                <a:latin typeface="Montserrat ExtraBold" panose="02000505000000020004" pitchFamily="2" charset="77"/>
              </a:rPr>
              <a:t>Plan General Planeación Estratégica Minciencias</a:t>
            </a:r>
            <a:endParaRPr lang="es-CO" sz="2800" dirty="0">
              <a:solidFill>
                <a:schemeClr val="tx1"/>
              </a:solidFill>
              <a:latin typeface="Montserrat ExtraBold" panose="02000505000000020004" pitchFamily="2" charset="77"/>
            </a:endParaRPr>
          </a:p>
        </p:txBody>
      </p:sp>
      <p:sp>
        <p:nvSpPr>
          <p:cNvPr id="28" name="CuadroTexto 27">
            <a:extLst>
              <a:ext uri="{FF2B5EF4-FFF2-40B4-BE49-F238E27FC236}">
                <a16:creationId xmlns:a16="http://schemas.microsoft.com/office/drawing/2014/main" id="{70E01393-F5A7-C84C-7EAB-8C904E0F0ABD}"/>
              </a:ext>
            </a:extLst>
          </p:cNvPr>
          <p:cNvSpPr txBox="1"/>
          <p:nvPr/>
        </p:nvSpPr>
        <p:spPr>
          <a:xfrm>
            <a:off x="7857938" y="2354837"/>
            <a:ext cx="1241045" cy="261610"/>
          </a:xfrm>
          <a:prstGeom prst="rect">
            <a:avLst/>
          </a:prstGeom>
          <a:solidFill>
            <a:srgbClr val="EEB222"/>
          </a:solidFill>
        </p:spPr>
        <p:txBody>
          <a:bodyPr wrap="none" rtlCol="0">
            <a:spAutoFit/>
          </a:bodyPr>
          <a:lstStyle/>
          <a:p>
            <a:r>
              <a:rPr lang="es-CO" sz="1100" dirty="0">
                <a:latin typeface="Montserrat Medium" panose="02000505000000020004" pitchFamily="2" charset="77"/>
              </a:rPr>
              <a:t>Zipaquirá (5/11)</a:t>
            </a:r>
          </a:p>
        </p:txBody>
      </p:sp>
      <p:sp>
        <p:nvSpPr>
          <p:cNvPr id="29" name="CuadroTexto 28">
            <a:extLst>
              <a:ext uri="{FF2B5EF4-FFF2-40B4-BE49-F238E27FC236}">
                <a16:creationId xmlns:a16="http://schemas.microsoft.com/office/drawing/2014/main" id="{1165A60C-34C2-56C3-231D-847ECECD0D0E}"/>
              </a:ext>
            </a:extLst>
          </p:cNvPr>
          <p:cNvSpPr txBox="1"/>
          <p:nvPr/>
        </p:nvSpPr>
        <p:spPr>
          <a:xfrm>
            <a:off x="8157066" y="2702438"/>
            <a:ext cx="1178528" cy="261610"/>
          </a:xfrm>
          <a:prstGeom prst="rect">
            <a:avLst/>
          </a:prstGeom>
          <a:solidFill>
            <a:srgbClr val="EEB222"/>
          </a:solidFill>
        </p:spPr>
        <p:txBody>
          <a:bodyPr wrap="none" rtlCol="0">
            <a:spAutoFit/>
          </a:bodyPr>
          <a:lstStyle/>
          <a:p>
            <a:r>
              <a:rPr lang="es-CO" sz="1100" dirty="0">
                <a:latin typeface="Montserrat Medium" panose="02000505000000020004" pitchFamily="2" charset="77"/>
              </a:rPr>
              <a:t>Guaviare (9/11)</a:t>
            </a:r>
          </a:p>
        </p:txBody>
      </p:sp>
      <p:cxnSp>
        <p:nvCxnSpPr>
          <p:cNvPr id="30" name="Conector recto 29">
            <a:extLst>
              <a:ext uri="{FF2B5EF4-FFF2-40B4-BE49-F238E27FC236}">
                <a16:creationId xmlns:a16="http://schemas.microsoft.com/office/drawing/2014/main" id="{22BBF346-3351-9BFE-BEB8-F54B2B6A3C84}"/>
              </a:ext>
            </a:extLst>
          </p:cNvPr>
          <p:cNvCxnSpPr>
            <a:cxnSpLocks/>
            <a:endCxn id="19" idx="2"/>
          </p:cNvCxnSpPr>
          <p:nvPr/>
        </p:nvCxnSpPr>
        <p:spPr>
          <a:xfrm flipV="1">
            <a:off x="11253522" y="2099539"/>
            <a:ext cx="108203" cy="3712293"/>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1" name="Rectángulo 30">
            <a:extLst>
              <a:ext uri="{FF2B5EF4-FFF2-40B4-BE49-F238E27FC236}">
                <a16:creationId xmlns:a16="http://schemas.microsoft.com/office/drawing/2014/main" id="{1C7D72E9-9ACD-3BD6-0DBF-90264AE2BF90}"/>
              </a:ext>
            </a:extLst>
          </p:cNvPr>
          <p:cNvSpPr/>
          <p:nvPr/>
        </p:nvSpPr>
        <p:spPr>
          <a:xfrm>
            <a:off x="10701720" y="5821766"/>
            <a:ext cx="551799" cy="246221"/>
          </a:xfrm>
          <a:prstGeom prst="rect">
            <a:avLst/>
          </a:prstGeom>
          <a:solidFill>
            <a:srgbClr val="92D050"/>
          </a:solidFill>
        </p:spPr>
        <p:txBody>
          <a:bodyPr wrap="square" rtlCol="0">
            <a:spAutoFit/>
          </a:bodyPr>
          <a:lstStyle/>
          <a:p>
            <a:pPr algn="ctr"/>
            <a:r>
              <a:rPr lang="es-CO" sz="1000" dirty="0">
                <a:solidFill>
                  <a:schemeClr val="bg1"/>
                </a:solidFill>
              </a:rPr>
              <a:t>Enero</a:t>
            </a:r>
          </a:p>
        </p:txBody>
      </p:sp>
      <p:sp>
        <p:nvSpPr>
          <p:cNvPr id="32" name="Rectángulo 31">
            <a:extLst>
              <a:ext uri="{FF2B5EF4-FFF2-40B4-BE49-F238E27FC236}">
                <a16:creationId xmlns:a16="http://schemas.microsoft.com/office/drawing/2014/main" id="{684DEE8B-9611-259F-B49F-B7F2EA8643C2}"/>
              </a:ext>
            </a:extLst>
          </p:cNvPr>
          <p:cNvSpPr/>
          <p:nvPr/>
        </p:nvSpPr>
        <p:spPr>
          <a:xfrm>
            <a:off x="10724938" y="3497088"/>
            <a:ext cx="1360843" cy="1044856"/>
          </a:xfrm>
          <a:prstGeom prst="rect">
            <a:avLst/>
          </a:prstGeom>
          <a:solidFill>
            <a:srgbClr val="006E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100" dirty="0">
                <a:latin typeface="Montserrat Medium" panose="02000505000000020004" pitchFamily="2" charset="77"/>
              </a:rPr>
              <a:t>APROBACIÓN</a:t>
            </a:r>
          </a:p>
          <a:p>
            <a:pPr algn="ctr"/>
            <a:r>
              <a:rPr lang="es-CO" sz="1100" dirty="0">
                <a:latin typeface="Montserrat Light" pitchFamily="2" charset="77"/>
              </a:rPr>
              <a:t>7 de febrero </a:t>
            </a:r>
          </a:p>
          <a:p>
            <a:pPr algn="ctr"/>
            <a:r>
              <a:rPr lang="es-CO" sz="1100" dirty="0">
                <a:latin typeface="Montserrat Light" pitchFamily="2" charset="77"/>
              </a:rPr>
              <a:t>al 7 de mayo</a:t>
            </a:r>
          </a:p>
        </p:txBody>
      </p:sp>
    </p:spTree>
    <p:extLst>
      <p:ext uri="{BB962C8B-B14F-4D97-AF65-F5344CB8AC3E}">
        <p14:creationId xmlns:p14="http://schemas.microsoft.com/office/powerpoint/2010/main" val="41837870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116;p4">
            <a:extLst>
              <a:ext uri="{FF2B5EF4-FFF2-40B4-BE49-F238E27FC236}">
                <a16:creationId xmlns:a16="http://schemas.microsoft.com/office/drawing/2014/main" id="{39D14141-8E60-7F34-874A-997F0EE3E9BC}"/>
              </a:ext>
            </a:extLst>
          </p:cNvPr>
          <p:cNvSpPr txBox="1">
            <a:spLocks/>
          </p:cNvSpPr>
          <p:nvPr/>
        </p:nvSpPr>
        <p:spPr>
          <a:xfrm>
            <a:off x="1524000" y="3537283"/>
            <a:ext cx="9144000" cy="995363"/>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ES" sz="5400" b="1" dirty="0"/>
              <a:t>Análisis de Contexto</a:t>
            </a:r>
          </a:p>
          <a:p>
            <a:pPr algn="ctr"/>
            <a:r>
              <a:rPr lang="es-ES" sz="5400" b="1" dirty="0"/>
              <a:t>bajo la metodología de </a:t>
            </a:r>
          </a:p>
          <a:p>
            <a:pPr algn="ctr"/>
            <a:r>
              <a:rPr lang="es-ES" sz="5400" b="1" dirty="0"/>
              <a:t>Matriz DOFA</a:t>
            </a:r>
          </a:p>
        </p:txBody>
      </p:sp>
    </p:spTree>
    <p:extLst>
      <p:ext uri="{BB962C8B-B14F-4D97-AF65-F5344CB8AC3E}">
        <p14:creationId xmlns:p14="http://schemas.microsoft.com/office/powerpoint/2010/main" val="2119945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Rectángulo redondeado 7">
            <a:extLst>
              <a:ext uri="{FF2B5EF4-FFF2-40B4-BE49-F238E27FC236}">
                <a16:creationId xmlns:a16="http://schemas.microsoft.com/office/drawing/2014/main" id="{ED2B920D-EF59-3CA5-CA78-D8D42BCEE0AC}"/>
              </a:ext>
            </a:extLst>
          </p:cNvPr>
          <p:cNvSpPr/>
          <p:nvPr/>
        </p:nvSpPr>
        <p:spPr>
          <a:xfrm>
            <a:off x="1587865" y="2107754"/>
            <a:ext cx="7860935" cy="1920000"/>
          </a:xfrm>
          <a:prstGeom prst="roundRect">
            <a:avLst/>
          </a:prstGeom>
          <a:solidFill>
            <a:schemeClr val="accent5">
              <a:lumMod val="20000"/>
              <a:lumOff val="80000"/>
              <a:alpha val="55000"/>
            </a:schemeClr>
          </a:solidFill>
          <a:ln>
            <a:noFill/>
          </a:ln>
          <a:effectLst>
            <a:outerShdw blurRad="40000" dist="23000" dir="5400000" rotWithShape="0">
              <a:srgbClr val="000000">
                <a:alpha val="35000"/>
              </a:srgbClr>
            </a:outerShdw>
            <a:softEdge rad="12700"/>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vert270" wrap="square" lIns="121920" tIns="60960" rIns="121920" bIns="60960" numCol="1" spcCol="0" rtlCol="0" fromWordArt="0" anchor="t" anchorCtr="0" forceAA="0" compatLnSpc="1">
            <a:prstTxWarp prst="textNoShape">
              <a:avLst/>
            </a:prstTxWarp>
            <a:noAutofit/>
          </a:bodyPr>
          <a:lstStyle/>
          <a:p>
            <a:pPr algn="ctr" defTabSz="914377">
              <a:defRPr/>
            </a:pPr>
            <a:r>
              <a:rPr lang="es-CO" sz="2133" b="1" dirty="0">
                <a:solidFill>
                  <a:prstClr val="black"/>
                </a:solidFill>
                <a:latin typeface="Arial" panose="020B0604020202020204"/>
              </a:rPr>
              <a:t>ORIGEN INTERNO</a:t>
            </a:r>
          </a:p>
        </p:txBody>
      </p:sp>
      <p:sp>
        <p:nvSpPr>
          <p:cNvPr id="3" name="Rectángulo redondeado 13">
            <a:extLst>
              <a:ext uri="{FF2B5EF4-FFF2-40B4-BE49-F238E27FC236}">
                <a16:creationId xmlns:a16="http://schemas.microsoft.com/office/drawing/2014/main" id="{A0C23996-805F-838D-1377-962014530760}"/>
              </a:ext>
            </a:extLst>
          </p:cNvPr>
          <p:cNvSpPr/>
          <p:nvPr/>
        </p:nvSpPr>
        <p:spPr>
          <a:xfrm>
            <a:off x="1611085" y="4185407"/>
            <a:ext cx="7860935" cy="1920000"/>
          </a:xfrm>
          <a:prstGeom prst="roundRect">
            <a:avLst/>
          </a:prstGeom>
          <a:solidFill>
            <a:schemeClr val="accent1">
              <a:lumMod val="40000"/>
              <a:lumOff val="60000"/>
              <a:alpha val="53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vert270" wrap="square" lIns="121920" tIns="60960" rIns="121920" bIns="60960" numCol="1" spcCol="0" rtlCol="0" fromWordArt="0" anchor="t" anchorCtr="0" forceAA="0" compatLnSpc="1">
            <a:prstTxWarp prst="textNoShape">
              <a:avLst/>
            </a:prstTxWarp>
            <a:noAutofit/>
          </a:bodyPr>
          <a:lstStyle/>
          <a:p>
            <a:pPr algn="ctr" defTabSz="914377">
              <a:defRPr/>
            </a:pPr>
            <a:r>
              <a:rPr lang="es-CO" sz="2133" b="1" dirty="0">
                <a:solidFill>
                  <a:prstClr val="black"/>
                </a:solidFill>
                <a:latin typeface="Arial" panose="020B0604020202020204"/>
              </a:rPr>
              <a:t>ORIGEN EXTERNO</a:t>
            </a:r>
          </a:p>
        </p:txBody>
      </p:sp>
      <p:sp>
        <p:nvSpPr>
          <p:cNvPr id="4" name="Rectángulo redondeado 12">
            <a:extLst>
              <a:ext uri="{FF2B5EF4-FFF2-40B4-BE49-F238E27FC236}">
                <a16:creationId xmlns:a16="http://schemas.microsoft.com/office/drawing/2014/main" id="{D706A1C6-26B3-B53B-F677-8208FBF63B99}"/>
              </a:ext>
            </a:extLst>
          </p:cNvPr>
          <p:cNvSpPr/>
          <p:nvPr/>
        </p:nvSpPr>
        <p:spPr>
          <a:xfrm rot="5400000">
            <a:off x="5190309" y="2188840"/>
            <a:ext cx="4865187" cy="3082833"/>
          </a:xfrm>
          <a:prstGeom prst="roundRect">
            <a:avLst/>
          </a:prstGeom>
          <a:solidFill>
            <a:schemeClr val="accent5">
              <a:lumMod val="25000"/>
              <a:alpha val="45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vert270" wrap="square" lIns="121920" tIns="60960" rIns="121920" bIns="60960" numCol="1" spcCol="0" rtlCol="0" fromWordArt="0" anchor="t" anchorCtr="0" forceAA="0" compatLnSpc="1">
            <a:prstTxWarp prst="textNoShape">
              <a:avLst/>
            </a:prstTxWarp>
            <a:noAutofit/>
          </a:bodyPr>
          <a:lstStyle/>
          <a:p>
            <a:pPr algn="ctr" defTabSz="914377">
              <a:defRPr/>
            </a:pPr>
            <a:r>
              <a:rPr lang="es-CO" sz="2133" b="1" dirty="0">
                <a:solidFill>
                  <a:prstClr val="black"/>
                </a:solidFill>
                <a:latin typeface="Arial" panose="020B0604020202020204"/>
              </a:rPr>
              <a:t>PUNTOS FUERTES </a:t>
            </a:r>
          </a:p>
          <a:p>
            <a:pPr algn="ctr" defTabSz="914377">
              <a:defRPr/>
            </a:pPr>
            <a:r>
              <a:rPr lang="es-CO" sz="1200" b="1" dirty="0">
                <a:solidFill>
                  <a:prstClr val="black"/>
                </a:solidFill>
                <a:latin typeface="Arial" panose="020B0604020202020204"/>
              </a:rPr>
              <a:t>para alcanzar la misión, visión y objetivos</a:t>
            </a:r>
          </a:p>
          <a:p>
            <a:pPr algn="ctr" defTabSz="914377">
              <a:defRPr/>
            </a:pPr>
            <a:endParaRPr lang="es-CO" sz="1200" b="1" dirty="0">
              <a:solidFill>
                <a:prstClr val="black"/>
              </a:solidFill>
              <a:latin typeface="Arial" panose="020B0604020202020204"/>
            </a:endParaRPr>
          </a:p>
        </p:txBody>
      </p:sp>
      <p:sp>
        <p:nvSpPr>
          <p:cNvPr id="6" name="Rectángulo redondeado 11">
            <a:extLst>
              <a:ext uri="{FF2B5EF4-FFF2-40B4-BE49-F238E27FC236}">
                <a16:creationId xmlns:a16="http://schemas.microsoft.com/office/drawing/2014/main" id="{6EBEC4C8-E827-F218-6FED-B77C8975CEC8}"/>
              </a:ext>
            </a:extLst>
          </p:cNvPr>
          <p:cNvSpPr/>
          <p:nvPr/>
        </p:nvSpPr>
        <p:spPr>
          <a:xfrm rot="5400000">
            <a:off x="1893283" y="2189455"/>
            <a:ext cx="4865187" cy="3081600"/>
          </a:xfrm>
          <a:prstGeom prst="roundRect">
            <a:avLst/>
          </a:prstGeom>
          <a:solidFill>
            <a:schemeClr val="accent1">
              <a:lumMod val="75000"/>
              <a:alpha val="44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vert270" wrap="square" lIns="121920" tIns="60960" rIns="121920" bIns="60960" numCol="1" spcCol="0" rtlCol="0" fromWordArt="0" anchor="t" anchorCtr="0" forceAA="0" compatLnSpc="1">
            <a:prstTxWarp prst="textNoShape">
              <a:avLst/>
            </a:prstTxWarp>
            <a:noAutofit/>
          </a:bodyPr>
          <a:lstStyle/>
          <a:p>
            <a:pPr algn="ctr" defTabSz="914377">
              <a:defRPr/>
            </a:pPr>
            <a:r>
              <a:rPr lang="es-CO" sz="2133" b="1" dirty="0">
                <a:solidFill>
                  <a:prstClr val="black"/>
                </a:solidFill>
                <a:latin typeface="Arial" panose="020B0604020202020204"/>
              </a:rPr>
              <a:t>PUNTOS DÉBILES</a:t>
            </a:r>
          </a:p>
          <a:p>
            <a:pPr algn="ctr" defTabSz="914377">
              <a:defRPr/>
            </a:pPr>
            <a:r>
              <a:rPr lang="es-CO" sz="1200" b="1" dirty="0">
                <a:solidFill>
                  <a:prstClr val="black"/>
                </a:solidFill>
                <a:latin typeface="Arial" panose="020B0604020202020204"/>
              </a:rPr>
              <a:t>para alcanzar la misión, visión y objetivos</a:t>
            </a:r>
          </a:p>
        </p:txBody>
      </p:sp>
      <p:sp>
        <p:nvSpPr>
          <p:cNvPr id="7" name="Rectángulo redondeado 2">
            <a:extLst>
              <a:ext uri="{FF2B5EF4-FFF2-40B4-BE49-F238E27FC236}">
                <a16:creationId xmlns:a16="http://schemas.microsoft.com/office/drawing/2014/main" id="{7F249D75-C124-B320-4924-81018CC4A284}"/>
              </a:ext>
            </a:extLst>
          </p:cNvPr>
          <p:cNvSpPr/>
          <p:nvPr/>
        </p:nvSpPr>
        <p:spPr>
          <a:xfrm>
            <a:off x="6096000" y="2265408"/>
            <a:ext cx="3053805" cy="1660435"/>
          </a:xfrm>
          <a:prstGeom prst="roundRect">
            <a:avLst/>
          </a:prstGeom>
          <a:solidFill>
            <a:srgbClr val="00B0F0"/>
          </a:solidFill>
          <a:ln>
            <a:solidFill>
              <a:srgbClr val="00B0F0"/>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377">
              <a:defRPr/>
            </a:pPr>
            <a:r>
              <a:rPr lang="es-CO" sz="2667" b="1" dirty="0">
                <a:solidFill>
                  <a:prstClr val="white"/>
                </a:solidFill>
                <a:latin typeface="Arial" panose="020B0604020202020204"/>
              </a:rPr>
              <a:t>FORTALEZAS</a:t>
            </a:r>
          </a:p>
          <a:p>
            <a:pPr algn="ctr" defTabSz="914377">
              <a:defRPr/>
            </a:pPr>
            <a:endParaRPr lang="es-CO" sz="1600" dirty="0">
              <a:solidFill>
                <a:prstClr val="white"/>
              </a:solidFill>
              <a:latin typeface="Arial" panose="020B0604020202020204"/>
            </a:endParaRPr>
          </a:p>
          <a:p>
            <a:pPr algn="ctr" defTabSz="914377">
              <a:defRPr/>
            </a:pPr>
            <a:r>
              <a:rPr lang="es-CO" sz="1600" dirty="0">
                <a:solidFill>
                  <a:prstClr val="white"/>
                </a:solidFill>
                <a:latin typeface="Arial" panose="020B0604020202020204"/>
              </a:rPr>
              <a:t>Son ventajas institucionales</a:t>
            </a:r>
          </a:p>
        </p:txBody>
      </p:sp>
      <p:sp>
        <p:nvSpPr>
          <p:cNvPr id="8" name="Rectángulo redondeado 4">
            <a:extLst>
              <a:ext uri="{FF2B5EF4-FFF2-40B4-BE49-F238E27FC236}">
                <a16:creationId xmlns:a16="http://schemas.microsoft.com/office/drawing/2014/main" id="{5B0C7EE1-F2E7-9699-7400-69D8F713642A}"/>
              </a:ext>
            </a:extLst>
          </p:cNvPr>
          <p:cNvSpPr/>
          <p:nvPr/>
        </p:nvSpPr>
        <p:spPr>
          <a:xfrm>
            <a:off x="6096000" y="4307222"/>
            <a:ext cx="3053805" cy="1660435"/>
          </a:xfrm>
          <a:prstGeom prst="roundRect">
            <a:avLst/>
          </a:prstGeom>
          <a:solidFill>
            <a:schemeClr val="tx2"/>
          </a:solidFill>
          <a:ln>
            <a:solidFill>
              <a:srgbClr val="009999"/>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60960" rIns="0" bIns="60960" numCol="1" spcCol="0" rtlCol="0" fromWordArt="0" anchor="ctr" anchorCtr="0" forceAA="0" compatLnSpc="1">
            <a:prstTxWarp prst="textNoShape">
              <a:avLst/>
            </a:prstTxWarp>
            <a:noAutofit/>
          </a:bodyPr>
          <a:lstStyle/>
          <a:p>
            <a:pPr algn="ctr" defTabSz="914377">
              <a:defRPr/>
            </a:pPr>
            <a:r>
              <a:rPr lang="es-CO" sz="2500" b="1" dirty="0">
                <a:solidFill>
                  <a:schemeClr val="tx1"/>
                </a:solidFill>
                <a:latin typeface="Arial" panose="020B0604020202020204"/>
              </a:rPr>
              <a:t>OPORTUNIDADES</a:t>
            </a:r>
          </a:p>
          <a:p>
            <a:pPr algn="ctr" defTabSz="914377">
              <a:defRPr/>
            </a:pPr>
            <a:r>
              <a:rPr lang="es-CO" sz="1600" dirty="0">
                <a:solidFill>
                  <a:schemeClr val="tx1"/>
                </a:solidFill>
                <a:latin typeface="Arial" panose="020B0604020202020204"/>
              </a:rPr>
              <a:t>Factores que inciden positivamente</a:t>
            </a:r>
          </a:p>
        </p:txBody>
      </p:sp>
      <p:sp>
        <p:nvSpPr>
          <p:cNvPr id="9" name="Rectángulo redondeado 5">
            <a:extLst>
              <a:ext uri="{FF2B5EF4-FFF2-40B4-BE49-F238E27FC236}">
                <a16:creationId xmlns:a16="http://schemas.microsoft.com/office/drawing/2014/main" id="{9B7C926E-10FB-FE05-6844-ED6A5CEC3D0D}"/>
              </a:ext>
            </a:extLst>
          </p:cNvPr>
          <p:cNvSpPr/>
          <p:nvPr/>
        </p:nvSpPr>
        <p:spPr>
          <a:xfrm>
            <a:off x="2798355" y="2265408"/>
            <a:ext cx="3053805" cy="1660435"/>
          </a:xfrm>
          <a:prstGeom prst="roundRect">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377">
              <a:defRPr/>
            </a:pPr>
            <a:r>
              <a:rPr lang="es-CO" sz="2667" b="1" dirty="0">
                <a:solidFill>
                  <a:prstClr val="white"/>
                </a:solidFill>
                <a:latin typeface="Arial" panose="020B0604020202020204"/>
              </a:rPr>
              <a:t>DEBILIDADES</a:t>
            </a:r>
          </a:p>
          <a:p>
            <a:pPr algn="ctr" defTabSz="914377">
              <a:defRPr/>
            </a:pPr>
            <a:endParaRPr lang="es-CO" sz="1600" dirty="0">
              <a:solidFill>
                <a:prstClr val="white"/>
              </a:solidFill>
              <a:latin typeface="Arial" panose="020B0604020202020204"/>
            </a:endParaRPr>
          </a:p>
          <a:p>
            <a:pPr algn="ctr" defTabSz="914377">
              <a:defRPr/>
            </a:pPr>
            <a:r>
              <a:rPr lang="es-CO" sz="1600" dirty="0">
                <a:solidFill>
                  <a:prstClr val="white"/>
                </a:solidFill>
                <a:latin typeface="Arial" panose="020B0604020202020204"/>
              </a:rPr>
              <a:t>Son desventajas , oportunidades de mejora institucionales</a:t>
            </a:r>
          </a:p>
        </p:txBody>
      </p:sp>
      <p:sp>
        <p:nvSpPr>
          <p:cNvPr id="10" name="Rectángulo redondeado 6">
            <a:extLst>
              <a:ext uri="{FF2B5EF4-FFF2-40B4-BE49-F238E27FC236}">
                <a16:creationId xmlns:a16="http://schemas.microsoft.com/office/drawing/2014/main" id="{E4730092-B1B8-7C47-C7FC-F0B03C4DED4C}"/>
              </a:ext>
            </a:extLst>
          </p:cNvPr>
          <p:cNvSpPr/>
          <p:nvPr/>
        </p:nvSpPr>
        <p:spPr>
          <a:xfrm>
            <a:off x="2798355" y="4307222"/>
            <a:ext cx="3053805" cy="1660435"/>
          </a:xfrm>
          <a:prstGeom prst="roundRect">
            <a:avLst/>
          </a:prstGeom>
          <a:solidFill>
            <a:schemeClr val="accent2">
              <a:lumMod val="75000"/>
            </a:schemeClr>
          </a:soli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377">
              <a:defRPr/>
            </a:pPr>
            <a:r>
              <a:rPr lang="es-CO" sz="2667" b="1" dirty="0">
                <a:solidFill>
                  <a:prstClr val="white"/>
                </a:solidFill>
                <a:latin typeface="Arial" panose="020B0604020202020204"/>
              </a:rPr>
              <a:t>AMENAZAS</a:t>
            </a:r>
          </a:p>
          <a:p>
            <a:pPr algn="ctr" defTabSz="914377">
              <a:defRPr/>
            </a:pPr>
            <a:r>
              <a:rPr lang="es-CO" sz="1600" dirty="0">
                <a:solidFill>
                  <a:prstClr val="white"/>
                </a:solidFill>
                <a:latin typeface="Arial" panose="020B0604020202020204"/>
              </a:rPr>
              <a:t>Factores que pueden afectar negativamente</a:t>
            </a:r>
          </a:p>
        </p:txBody>
      </p:sp>
      <p:sp>
        <p:nvSpPr>
          <p:cNvPr id="11" name="Google Shape;398;p22">
            <a:extLst>
              <a:ext uri="{FF2B5EF4-FFF2-40B4-BE49-F238E27FC236}">
                <a16:creationId xmlns:a16="http://schemas.microsoft.com/office/drawing/2014/main" id="{90D5147F-F98C-B935-49FA-B11440CB7807}"/>
              </a:ext>
            </a:extLst>
          </p:cNvPr>
          <p:cNvSpPr/>
          <p:nvPr/>
        </p:nvSpPr>
        <p:spPr>
          <a:xfrm>
            <a:off x="2785076" y="367163"/>
            <a:ext cx="6940446" cy="523180"/>
          </a:xfrm>
          <a:prstGeom prst="rect">
            <a:avLst/>
          </a:prstGeom>
          <a:noFill/>
          <a:ln>
            <a:noFill/>
          </a:ln>
        </p:spPr>
        <p:txBody>
          <a:bodyPr spcFirstLastPara="1" wrap="square" lIns="91425" tIns="45700" rIns="91425" bIns="45700" anchor="t" anchorCtr="0">
            <a:spAutoFit/>
          </a:bodyPr>
          <a:lstStyle/>
          <a:p>
            <a:pPr lvl="0" algn="ctr"/>
            <a:r>
              <a:rPr lang="es-CO" sz="2800" b="1" dirty="0">
                <a:solidFill>
                  <a:schemeClr val="accent6">
                    <a:lumMod val="50000"/>
                  </a:schemeClr>
                </a:solidFill>
                <a:latin typeface="Helvetica Neue" panose="02000503000000020004" pitchFamily="2" charset="0"/>
                <a:ea typeface="Helvetica Neue" panose="02000503000000020004" pitchFamily="2" charset="0"/>
                <a:cs typeface="Helvetica Neue" panose="02000503000000020004" pitchFamily="2" charset="0"/>
              </a:rPr>
              <a:t>Análisis del Contexto</a:t>
            </a:r>
          </a:p>
        </p:txBody>
      </p:sp>
    </p:spTree>
    <p:extLst>
      <p:ext uri="{BB962C8B-B14F-4D97-AF65-F5344CB8AC3E}">
        <p14:creationId xmlns:p14="http://schemas.microsoft.com/office/powerpoint/2010/main" val="1756627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Rectángulo redondeado 7">
            <a:extLst>
              <a:ext uri="{FF2B5EF4-FFF2-40B4-BE49-F238E27FC236}">
                <a16:creationId xmlns:a16="http://schemas.microsoft.com/office/drawing/2014/main" id="{8326BF0F-7CCE-934A-FF2A-7137144F5865}"/>
              </a:ext>
            </a:extLst>
          </p:cNvPr>
          <p:cNvSpPr/>
          <p:nvPr/>
        </p:nvSpPr>
        <p:spPr>
          <a:xfrm>
            <a:off x="1500243" y="1410004"/>
            <a:ext cx="8708571" cy="1440000"/>
          </a:xfrm>
          <a:prstGeom prst="roundRect">
            <a:avLst/>
          </a:prstGeom>
          <a:solidFill>
            <a:schemeClr val="accent5">
              <a:lumMod val="20000"/>
              <a:lumOff val="80000"/>
              <a:alpha val="80000"/>
            </a:schemeClr>
          </a:solidFill>
          <a:ln>
            <a:noFill/>
          </a:ln>
          <a:effectLst>
            <a:outerShdw blurRad="40000" dist="23000" dir="5400000" rotWithShape="0">
              <a:srgbClr val="000000">
                <a:alpha val="35000"/>
              </a:srgbClr>
            </a:outerShdw>
            <a:softEdge rad="12700"/>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vert270" wrap="square" lIns="121920" tIns="0" rIns="121920" bIns="0" numCol="1" spcCol="0" rtlCol="0" fromWordArt="0" anchor="t" anchorCtr="0" forceAA="0" compatLnSpc="1">
            <a:prstTxWarp prst="textNoShape">
              <a:avLst/>
            </a:prstTxWarp>
            <a:noAutofit/>
          </a:bodyPr>
          <a:lstStyle/>
          <a:p>
            <a:pPr algn="ctr" defTabSz="914377">
              <a:defRPr/>
            </a:pPr>
            <a:r>
              <a:rPr lang="es-CO" sz="2133" b="1" dirty="0">
                <a:solidFill>
                  <a:prstClr val="black"/>
                </a:solidFill>
                <a:latin typeface="Arial" panose="020B0604020202020204" pitchFamily="34" charset="0"/>
                <a:cs typeface="Arial" panose="020B0604020202020204" pitchFamily="34" charset="0"/>
              </a:rPr>
              <a:t>ORIGEN INTERNO</a:t>
            </a:r>
          </a:p>
        </p:txBody>
      </p:sp>
      <p:sp>
        <p:nvSpPr>
          <p:cNvPr id="3" name="Rectángulo redondeado 8">
            <a:extLst>
              <a:ext uri="{FF2B5EF4-FFF2-40B4-BE49-F238E27FC236}">
                <a16:creationId xmlns:a16="http://schemas.microsoft.com/office/drawing/2014/main" id="{E9A5405A-DC55-169B-9362-CC49FEE7DB8D}"/>
              </a:ext>
            </a:extLst>
          </p:cNvPr>
          <p:cNvSpPr/>
          <p:nvPr/>
        </p:nvSpPr>
        <p:spPr>
          <a:xfrm>
            <a:off x="6334142" y="1602490"/>
            <a:ext cx="3704488" cy="1151441"/>
          </a:xfrm>
          <a:prstGeom prst="roundRect">
            <a:avLst/>
          </a:prstGeom>
          <a:solidFill>
            <a:srgbClr val="00B0F0"/>
          </a:solidFill>
          <a:ln>
            <a:solidFill>
              <a:srgbClr val="00B0F0"/>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377">
              <a:defRPr/>
            </a:pPr>
            <a:r>
              <a:rPr lang="es-CO" sz="2667" b="1" dirty="0">
                <a:solidFill>
                  <a:prstClr val="white"/>
                </a:solidFill>
                <a:latin typeface="Arial" panose="020B0604020202020204" pitchFamily="34" charset="0"/>
                <a:cs typeface="Arial" panose="020B0604020202020204" pitchFamily="34" charset="0"/>
              </a:rPr>
              <a:t>FORTALEZAS</a:t>
            </a:r>
          </a:p>
          <a:p>
            <a:pPr algn="ctr" defTabSz="914377">
              <a:defRPr/>
            </a:pPr>
            <a:endParaRPr lang="es-CO" sz="1600" dirty="0">
              <a:solidFill>
                <a:prstClr val="white"/>
              </a:solidFill>
              <a:latin typeface="Arial" panose="020B0604020202020204" pitchFamily="34" charset="0"/>
              <a:cs typeface="Arial" panose="020B0604020202020204" pitchFamily="34" charset="0"/>
            </a:endParaRPr>
          </a:p>
          <a:p>
            <a:pPr algn="ctr" defTabSz="914377">
              <a:defRPr/>
            </a:pPr>
            <a:r>
              <a:rPr lang="es-CO" sz="1600" dirty="0">
                <a:solidFill>
                  <a:prstClr val="white"/>
                </a:solidFill>
                <a:latin typeface="Arial" panose="020B0604020202020204" pitchFamily="34" charset="0"/>
                <a:cs typeface="Arial" panose="020B0604020202020204" pitchFamily="34" charset="0"/>
              </a:rPr>
              <a:t>Son ventajas institucionales</a:t>
            </a:r>
          </a:p>
        </p:txBody>
      </p:sp>
      <p:sp>
        <p:nvSpPr>
          <p:cNvPr id="4" name="Rectángulo redondeado 10">
            <a:extLst>
              <a:ext uri="{FF2B5EF4-FFF2-40B4-BE49-F238E27FC236}">
                <a16:creationId xmlns:a16="http://schemas.microsoft.com/office/drawing/2014/main" id="{71C791B5-FB7F-8154-CE83-CFB6BDF6EB1F}"/>
              </a:ext>
            </a:extLst>
          </p:cNvPr>
          <p:cNvSpPr/>
          <p:nvPr/>
        </p:nvSpPr>
        <p:spPr>
          <a:xfrm>
            <a:off x="2459470" y="1602491"/>
            <a:ext cx="3704488" cy="1151441"/>
          </a:xfrm>
          <a:prstGeom prst="roundRect">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377">
              <a:defRPr/>
            </a:pPr>
            <a:r>
              <a:rPr lang="es-CO" sz="2667" b="1" dirty="0">
                <a:solidFill>
                  <a:prstClr val="white"/>
                </a:solidFill>
                <a:latin typeface="Arial" panose="020B0604020202020204" pitchFamily="34" charset="0"/>
                <a:cs typeface="Arial" panose="020B0604020202020204" pitchFamily="34" charset="0"/>
              </a:rPr>
              <a:t>DEBILIDADES</a:t>
            </a:r>
          </a:p>
          <a:p>
            <a:pPr algn="ctr" defTabSz="914377">
              <a:defRPr/>
            </a:pPr>
            <a:endParaRPr lang="es-CO" sz="1600" dirty="0">
              <a:solidFill>
                <a:prstClr val="white"/>
              </a:solidFill>
              <a:latin typeface="Arial" panose="020B0604020202020204" pitchFamily="34" charset="0"/>
              <a:cs typeface="Arial" panose="020B0604020202020204" pitchFamily="34" charset="0"/>
            </a:endParaRPr>
          </a:p>
          <a:p>
            <a:pPr algn="ctr" defTabSz="914377">
              <a:defRPr/>
            </a:pPr>
            <a:r>
              <a:rPr lang="es-CO" sz="1600" dirty="0">
                <a:solidFill>
                  <a:prstClr val="white"/>
                </a:solidFill>
                <a:latin typeface="Arial" panose="020B0604020202020204" pitchFamily="34" charset="0"/>
                <a:cs typeface="Arial" panose="020B0604020202020204" pitchFamily="34" charset="0"/>
              </a:rPr>
              <a:t>Son desventajas , oportunidades de mejora institucionales</a:t>
            </a:r>
          </a:p>
        </p:txBody>
      </p:sp>
      <p:sp>
        <p:nvSpPr>
          <p:cNvPr id="6" name="Google Shape;398;p22">
            <a:extLst>
              <a:ext uri="{FF2B5EF4-FFF2-40B4-BE49-F238E27FC236}">
                <a16:creationId xmlns:a16="http://schemas.microsoft.com/office/drawing/2014/main" id="{1287C5CF-64F0-75E6-54DB-2D493EE14A15}"/>
              </a:ext>
            </a:extLst>
          </p:cNvPr>
          <p:cNvSpPr/>
          <p:nvPr/>
        </p:nvSpPr>
        <p:spPr>
          <a:xfrm>
            <a:off x="2625777" y="721477"/>
            <a:ext cx="6940446" cy="523180"/>
          </a:xfrm>
          <a:prstGeom prst="rect">
            <a:avLst/>
          </a:prstGeom>
          <a:noFill/>
          <a:ln>
            <a:noFill/>
          </a:ln>
        </p:spPr>
        <p:txBody>
          <a:bodyPr spcFirstLastPara="1" wrap="square" lIns="91425" tIns="45700" rIns="91425" bIns="45700" anchor="t" anchorCtr="0">
            <a:spAutoFit/>
          </a:bodyPr>
          <a:lstStyle/>
          <a:p>
            <a:pPr lvl="0" algn="ctr"/>
            <a:r>
              <a:rPr lang="es-CO" sz="2800" b="1" dirty="0">
                <a:solidFill>
                  <a:schemeClr val="accent6">
                    <a:lumMod val="50000"/>
                  </a:schemeClr>
                </a:solidFill>
                <a:latin typeface="Helvetica Neue" panose="02000503000000020004" pitchFamily="2" charset="0"/>
                <a:ea typeface="Helvetica Neue" panose="02000503000000020004" pitchFamily="2" charset="0"/>
                <a:cs typeface="Helvetica Neue" panose="02000503000000020004" pitchFamily="2" charset="0"/>
              </a:rPr>
              <a:t>Análisis del Contexto</a:t>
            </a:r>
          </a:p>
        </p:txBody>
      </p:sp>
      <p:sp>
        <p:nvSpPr>
          <p:cNvPr id="7" name="CuadroTexto 6">
            <a:extLst>
              <a:ext uri="{FF2B5EF4-FFF2-40B4-BE49-F238E27FC236}">
                <a16:creationId xmlns:a16="http://schemas.microsoft.com/office/drawing/2014/main" id="{38533985-BBD4-B988-62AD-BCBEDB74CD10}"/>
              </a:ext>
            </a:extLst>
          </p:cNvPr>
          <p:cNvSpPr txBox="1"/>
          <p:nvPr/>
        </p:nvSpPr>
        <p:spPr>
          <a:xfrm>
            <a:off x="479037" y="3168996"/>
            <a:ext cx="11369842" cy="2893100"/>
          </a:xfrm>
          <a:prstGeom prst="rect">
            <a:avLst/>
          </a:prstGeom>
          <a:noFill/>
        </p:spPr>
        <p:txBody>
          <a:bodyPr wrap="square">
            <a:spAutoFit/>
          </a:bodyPr>
          <a:lstStyle/>
          <a:p>
            <a:pPr algn="just" defTabSz="914377">
              <a:defRPr/>
            </a:pPr>
            <a:r>
              <a:rPr lang="es-ES_tradnl"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ANÁLISIS 6M</a:t>
            </a:r>
          </a:p>
          <a:p>
            <a:pPr marL="380981" indent="-380981" algn="just" defTabSz="914377">
              <a:buFont typeface="Wingdings" panose="05000000000000000000" pitchFamily="2" charset="2"/>
              <a:buChar char="§"/>
              <a:defRPr/>
            </a:pPr>
            <a:endParaRPr lang="es-ES_tradnl"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pPr marL="457178" indent="-457178" algn="just" defTabSz="914377">
              <a:buFont typeface="+mj-lt"/>
              <a:buAutoNum type="arabicPeriod"/>
              <a:defRPr/>
            </a:pPr>
            <a:r>
              <a:rPr lang="es-ES_tradnl"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Mano de obra o personal: </a:t>
            </a:r>
            <a:r>
              <a:rPr lang="es-ES_tradnl"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disponibilidad y competencias del personal; seguridad y salud en el trabajo; trabajo en equipo, liderazgo, grado de autoridad y responsabilidad de los funcionarios que desarrollan los procesos.</a:t>
            </a:r>
          </a:p>
          <a:p>
            <a:pPr marL="457178" indent="-457178" algn="just" defTabSz="914377">
              <a:buFont typeface="+mj-lt"/>
              <a:buAutoNum type="arabicPeriod"/>
              <a:defRPr/>
            </a:pPr>
            <a:r>
              <a:rPr lang="es-ES_tradnl"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Métodos: </a:t>
            </a:r>
            <a:r>
              <a:rPr lang="es-ES_tradnl"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dinámica y capacidades de los procesos, lineamientos, gestión del conocimiento, planeación institucional, comunicación interna y </a:t>
            </a:r>
            <a:r>
              <a:rPr lang="es-CO"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flujo de la información necesaria para el desarrollo de las operaciones</a:t>
            </a:r>
          </a:p>
          <a:p>
            <a:pPr marL="457178" indent="-457178" algn="just" defTabSz="914377">
              <a:buFont typeface="+mj-lt"/>
              <a:buAutoNum type="arabicPeriod"/>
              <a:defRPr/>
            </a:pPr>
            <a:r>
              <a:rPr lang="es-ES_tradnl"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Máquinas o equipo: </a:t>
            </a:r>
            <a:r>
              <a:rPr lang="es-ES_tradnl"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capacidades y características de la infraestructura, disponibilidad de hardware y software; </a:t>
            </a:r>
            <a:r>
              <a:rPr lang="es-CO"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desarrollo, producción, mantenimiento de sistemas de información.</a:t>
            </a:r>
            <a:endParaRPr lang="es-ES_tradnl"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pPr marL="457178" indent="-457178" algn="just" defTabSz="914377">
              <a:buFont typeface="+mj-lt"/>
              <a:buAutoNum type="arabicPeriod"/>
              <a:defRPr/>
            </a:pPr>
            <a:r>
              <a:rPr lang="es-ES_tradnl"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Medios de comunicación y relacionamiento: </a:t>
            </a:r>
            <a:r>
              <a:rPr lang="es-ES_tradnl"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Estrategias y canales definidos por la organización para gestionar su comunicación interna y externa y relacionarse con los grupos de valor. </a:t>
            </a:r>
          </a:p>
          <a:p>
            <a:pPr marL="457178" indent="-457178" algn="just" defTabSz="914377">
              <a:buFont typeface="+mj-lt"/>
              <a:buAutoNum type="arabicPeriod"/>
              <a:defRPr/>
            </a:pPr>
            <a:r>
              <a:rPr lang="es-ES_tradnl"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Mediciones o inspección: </a:t>
            </a:r>
            <a:r>
              <a:rPr lang="es-ES_tradnl"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acceso a información de calidad y oportuna sobre el desempeño de la institución; integridad y disponibilidad de datos.</a:t>
            </a:r>
          </a:p>
          <a:p>
            <a:pPr marL="457178" indent="-457178" algn="just" defTabSz="914377">
              <a:buFont typeface="+mj-lt"/>
              <a:buAutoNum type="arabicPeriod"/>
              <a:defRPr/>
            </a:pPr>
            <a:r>
              <a:rPr lang="es-ES_tradnl"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Money (recursos financieros): </a:t>
            </a:r>
            <a:r>
              <a:rPr lang="es-CO"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Presupuesto de funcionamiento, recursos de inversión, distribución presupuestal.</a:t>
            </a:r>
            <a:endParaRPr lang="es-ES_tradnl"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10213267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Rectángulo redondeado 9">
            <a:extLst>
              <a:ext uri="{FF2B5EF4-FFF2-40B4-BE49-F238E27FC236}">
                <a16:creationId xmlns:a16="http://schemas.microsoft.com/office/drawing/2014/main" id="{349445A1-6D8B-2273-80F8-D2AD6B7B74D6}"/>
              </a:ext>
            </a:extLst>
          </p:cNvPr>
          <p:cNvSpPr/>
          <p:nvPr/>
        </p:nvSpPr>
        <p:spPr>
          <a:xfrm>
            <a:off x="1252807" y="1531909"/>
            <a:ext cx="9184639" cy="1466311"/>
          </a:xfrm>
          <a:prstGeom prst="roundRect">
            <a:avLst/>
          </a:prstGeom>
          <a:solidFill>
            <a:schemeClr val="accent1">
              <a:lumMod val="20000"/>
              <a:lumOff val="80000"/>
              <a:alpha val="53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vert270" wrap="square" lIns="121920" tIns="0" rIns="121920" bIns="0" numCol="1" spcCol="0" rtlCol="0" fromWordArt="0" anchor="t" anchorCtr="0" forceAA="0" compatLnSpc="1">
            <a:prstTxWarp prst="textNoShape">
              <a:avLst/>
            </a:prstTxWarp>
            <a:noAutofit/>
          </a:bodyPr>
          <a:lstStyle/>
          <a:p>
            <a:pPr algn="ctr" defTabSz="914377">
              <a:defRPr/>
            </a:pPr>
            <a:r>
              <a:rPr lang="es-CO" sz="2133" b="1" dirty="0">
                <a:solidFill>
                  <a:prstClr val="black"/>
                </a:solidFill>
                <a:latin typeface="Arial" panose="020B0604020202020204"/>
              </a:rPr>
              <a:t>ORIGEN EXTERNO</a:t>
            </a:r>
          </a:p>
        </p:txBody>
      </p:sp>
      <p:sp>
        <p:nvSpPr>
          <p:cNvPr id="3" name="Rectángulo redondeado 11">
            <a:extLst>
              <a:ext uri="{FF2B5EF4-FFF2-40B4-BE49-F238E27FC236}">
                <a16:creationId xmlns:a16="http://schemas.microsoft.com/office/drawing/2014/main" id="{58D23534-A70F-0E7E-6E62-31CC7F4EACF0}"/>
              </a:ext>
            </a:extLst>
          </p:cNvPr>
          <p:cNvSpPr/>
          <p:nvPr/>
        </p:nvSpPr>
        <p:spPr>
          <a:xfrm>
            <a:off x="6609883" y="1711780"/>
            <a:ext cx="3568036" cy="1152000"/>
          </a:xfrm>
          <a:prstGeom prst="roundRect">
            <a:avLst/>
          </a:prstGeom>
          <a:solidFill>
            <a:srgbClr val="002060"/>
          </a:solidFill>
          <a:ln>
            <a:solidFill>
              <a:srgbClr val="009999"/>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377">
              <a:defRPr/>
            </a:pPr>
            <a:r>
              <a:rPr lang="es-CO" sz="2667" b="1" dirty="0">
                <a:solidFill>
                  <a:prstClr val="white"/>
                </a:solidFill>
                <a:latin typeface="Arial" panose="020B0604020202020204"/>
              </a:rPr>
              <a:t>OPORTUNIDADES</a:t>
            </a:r>
          </a:p>
          <a:p>
            <a:pPr algn="ctr" defTabSz="914377">
              <a:defRPr/>
            </a:pPr>
            <a:r>
              <a:rPr lang="es-CO" sz="1600" dirty="0">
                <a:solidFill>
                  <a:prstClr val="white"/>
                </a:solidFill>
                <a:latin typeface="Arial" panose="020B0604020202020204"/>
              </a:rPr>
              <a:t>Factores que inciden positivamente</a:t>
            </a:r>
          </a:p>
        </p:txBody>
      </p:sp>
      <p:sp>
        <p:nvSpPr>
          <p:cNvPr id="4" name="Rectángulo redondeado 12">
            <a:extLst>
              <a:ext uri="{FF2B5EF4-FFF2-40B4-BE49-F238E27FC236}">
                <a16:creationId xmlns:a16="http://schemas.microsoft.com/office/drawing/2014/main" id="{4B2E2746-64A4-0A10-6F77-CB373D49058E}"/>
              </a:ext>
            </a:extLst>
          </p:cNvPr>
          <p:cNvSpPr/>
          <p:nvPr/>
        </p:nvSpPr>
        <p:spPr>
          <a:xfrm>
            <a:off x="2871794" y="1707918"/>
            <a:ext cx="3568036" cy="1152000"/>
          </a:xfrm>
          <a:prstGeom prst="roundRect">
            <a:avLst/>
          </a:prstGeom>
          <a:solidFill>
            <a:schemeClr val="accent2">
              <a:lumMod val="75000"/>
            </a:schemeClr>
          </a:soli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377">
              <a:defRPr/>
            </a:pPr>
            <a:r>
              <a:rPr lang="es-CO" sz="2667" b="1" dirty="0">
                <a:solidFill>
                  <a:prstClr val="white"/>
                </a:solidFill>
                <a:latin typeface="Arial" panose="020B0604020202020204"/>
              </a:rPr>
              <a:t>AMENAZAS</a:t>
            </a:r>
          </a:p>
          <a:p>
            <a:pPr algn="ctr" defTabSz="914377">
              <a:defRPr/>
            </a:pPr>
            <a:r>
              <a:rPr lang="es-CO" sz="1600" dirty="0">
                <a:solidFill>
                  <a:prstClr val="white"/>
                </a:solidFill>
                <a:latin typeface="Arial" panose="020B0604020202020204"/>
              </a:rPr>
              <a:t>Factores que pueden afectar negativamente</a:t>
            </a:r>
          </a:p>
        </p:txBody>
      </p:sp>
      <p:sp>
        <p:nvSpPr>
          <p:cNvPr id="6" name="Google Shape;398;p22">
            <a:extLst>
              <a:ext uri="{FF2B5EF4-FFF2-40B4-BE49-F238E27FC236}">
                <a16:creationId xmlns:a16="http://schemas.microsoft.com/office/drawing/2014/main" id="{4E44E452-2511-1BDD-6422-C739C19AF142}"/>
              </a:ext>
            </a:extLst>
          </p:cNvPr>
          <p:cNvSpPr/>
          <p:nvPr/>
        </p:nvSpPr>
        <p:spPr>
          <a:xfrm>
            <a:off x="2625777" y="748992"/>
            <a:ext cx="6940446" cy="523180"/>
          </a:xfrm>
          <a:prstGeom prst="rect">
            <a:avLst/>
          </a:prstGeom>
          <a:noFill/>
          <a:ln>
            <a:noFill/>
          </a:ln>
        </p:spPr>
        <p:txBody>
          <a:bodyPr spcFirstLastPara="1" wrap="square" lIns="91425" tIns="45700" rIns="91425" bIns="45700" anchor="t" anchorCtr="0">
            <a:spAutoFit/>
          </a:bodyPr>
          <a:lstStyle/>
          <a:p>
            <a:pPr lvl="0" algn="ctr"/>
            <a:r>
              <a:rPr lang="es-CO" sz="2800" b="1" dirty="0">
                <a:solidFill>
                  <a:schemeClr val="accent6">
                    <a:lumMod val="50000"/>
                  </a:schemeClr>
                </a:solidFill>
                <a:latin typeface="Helvetica Neue" panose="02000503000000020004" pitchFamily="2" charset="0"/>
                <a:ea typeface="Helvetica Neue" panose="02000503000000020004" pitchFamily="2" charset="0"/>
                <a:cs typeface="Helvetica Neue" panose="02000503000000020004" pitchFamily="2" charset="0"/>
              </a:rPr>
              <a:t>Análisis del Contexto</a:t>
            </a:r>
          </a:p>
        </p:txBody>
      </p:sp>
      <p:sp>
        <p:nvSpPr>
          <p:cNvPr id="7" name="CuadroTexto 6">
            <a:extLst>
              <a:ext uri="{FF2B5EF4-FFF2-40B4-BE49-F238E27FC236}">
                <a16:creationId xmlns:a16="http://schemas.microsoft.com/office/drawing/2014/main" id="{57EAEEE6-8651-F16B-C6B0-BF54DF9F319C}"/>
              </a:ext>
            </a:extLst>
          </p:cNvPr>
          <p:cNvSpPr txBox="1"/>
          <p:nvPr/>
        </p:nvSpPr>
        <p:spPr>
          <a:xfrm>
            <a:off x="537410" y="3533497"/>
            <a:ext cx="11117179" cy="2031325"/>
          </a:xfrm>
          <a:prstGeom prst="rect">
            <a:avLst/>
          </a:prstGeom>
          <a:noFill/>
        </p:spPr>
        <p:txBody>
          <a:bodyPr wrap="square">
            <a:spAutoFit/>
          </a:bodyPr>
          <a:lstStyle/>
          <a:p>
            <a:pPr algn="just" defTabSz="914377">
              <a:defRPr/>
            </a:pPr>
            <a:r>
              <a:rPr lang="es-ES_tradnl"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ANÁLISIS PESTAL:</a:t>
            </a:r>
          </a:p>
          <a:p>
            <a:pPr marL="380981" indent="-380981" algn="just" defTabSz="914377">
              <a:buFont typeface="Wingdings" charset="2"/>
              <a:buChar char="Ø"/>
              <a:defRPr/>
            </a:pPr>
            <a:endParaRPr lang="es-ES_tradnl"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pPr marL="228589" indent="-228589" algn="just" defTabSz="914377">
              <a:buFont typeface="Arial" panose="020B0604020202020204" pitchFamily="34" charset="0"/>
              <a:buChar char="•"/>
              <a:defRPr/>
            </a:pPr>
            <a:r>
              <a:rPr lang="es-ES_tradnl"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Político: </a:t>
            </a:r>
            <a:r>
              <a:rPr lang="es-ES_tradnl"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influencia de actores políticos y estabilidad política; </a:t>
            </a:r>
            <a:r>
              <a:rPr lang="es-CO"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cambios de gobierno, legislación, políticas públicas, regulación.</a:t>
            </a:r>
            <a:endParaRPr lang="es-ES_tradnl"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pPr marL="228589" indent="-228589" algn="just" defTabSz="914377">
              <a:buFont typeface="Arial" panose="020B0604020202020204" pitchFamily="34" charset="0"/>
              <a:buChar char="•"/>
              <a:defRPr/>
            </a:pPr>
            <a:r>
              <a:rPr lang="es-ES_tradnl"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Económico</a:t>
            </a:r>
            <a:r>
              <a:rPr lang="es-ES_tradnl"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 se refiere a tasas de interés, tipos de cambio,  inflación y cambios que puedan incidir en el desempeño de la economía</a:t>
            </a:r>
          </a:p>
          <a:p>
            <a:pPr marL="228589" indent="-228589" algn="just" defTabSz="914377">
              <a:buFont typeface="Arial" panose="020B0604020202020204" pitchFamily="34" charset="0"/>
              <a:buChar char="•"/>
              <a:defRPr/>
            </a:pPr>
            <a:r>
              <a:rPr lang="es-ES_tradnl"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Social/Cultural: </a:t>
            </a:r>
            <a:r>
              <a:rPr lang="es-ES_tradnl"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demografía,  nivel de educación y  seguridad, responsabilidad social, orden público.</a:t>
            </a:r>
          </a:p>
          <a:p>
            <a:pPr marL="228589" indent="-228589" algn="just" defTabSz="914377">
              <a:buFont typeface="Arial" panose="020B0604020202020204" pitchFamily="34" charset="0"/>
              <a:buChar char="•"/>
              <a:defRPr/>
            </a:pPr>
            <a:r>
              <a:rPr lang="es-ES_tradnl"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Tecnológico: </a:t>
            </a:r>
            <a:r>
              <a:rPr lang="es-CO"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avances en tecnología, acceso a sistemas de información externos, gobierno en línea</a:t>
            </a:r>
          </a:p>
          <a:p>
            <a:pPr marL="228589" indent="-228589" algn="just" defTabSz="914377">
              <a:buFont typeface="Arial" panose="020B0604020202020204" pitchFamily="34" charset="0"/>
              <a:buChar char="•"/>
              <a:defRPr/>
            </a:pPr>
            <a:r>
              <a:rPr lang="es-ES_tradnl"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Ambiental: </a:t>
            </a:r>
            <a:r>
              <a:rPr lang="es-ES_tradnl"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relacionado con el comportamiento del medio ambiente, factores ecológicos y climáticos, catástrofes naturales, desarrollo sostenible. </a:t>
            </a:r>
          </a:p>
          <a:p>
            <a:pPr marL="228589" indent="-228589" algn="just" defTabSz="914377">
              <a:buFont typeface="Arial" panose="020B0604020202020204" pitchFamily="34" charset="0"/>
              <a:buChar char="•"/>
              <a:defRPr/>
            </a:pPr>
            <a:r>
              <a:rPr lang="es-ES_tradnl"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Legal: </a:t>
            </a:r>
            <a:r>
              <a:rPr lang="es-ES_tradnl" sz="14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incluye marco normativo en cuanto a gestión pública, impuestos, laboral,  ambiental y comercial.</a:t>
            </a:r>
          </a:p>
        </p:txBody>
      </p:sp>
    </p:spTree>
    <p:extLst>
      <p:ext uri="{BB962C8B-B14F-4D97-AF65-F5344CB8AC3E}">
        <p14:creationId xmlns:p14="http://schemas.microsoft.com/office/powerpoint/2010/main" val="3876809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Título 1">
            <a:extLst>
              <a:ext uri="{FF2B5EF4-FFF2-40B4-BE49-F238E27FC236}">
                <a16:creationId xmlns:a16="http://schemas.microsoft.com/office/drawing/2014/main" id="{EAF2E971-F0AC-75E2-E363-A17E5DC6F349}"/>
              </a:ext>
            </a:extLst>
          </p:cNvPr>
          <p:cNvSpPr txBox="1">
            <a:spLocks/>
          </p:cNvSpPr>
          <p:nvPr/>
        </p:nvSpPr>
        <p:spPr>
          <a:xfrm>
            <a:off x="1692442" y="1063301"/>
            <a:ext cx="8807116" cy="132556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b="1" u="sng">
                <a:latin typeface="Helvetica Neue" panose="02000503000000020004" pitchFamily="2" charset="0"/>
                <a:ea typeface="Helvetica Neue" panose="02000503000000020004" pitchFamily="2" charset="0"/>
                <a:cs typeface="Helvetica Neue" panose="02000503000000020004" pitchFamily="2" charset="0"/>
              </a:rPr>
              <a:t>FACTORES INTERNOS</a:t>
            </a:r>
            <a:endParaRPr lang="es-CO" b="1" u="sng" dirty="0">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 name="Título 1">
            <a:extLst>
              <a:ext uri="{FF2B5EF4-FFF2-40B4-BE49-F238E27FC236}">
                <a16:creationId xmlns:a16="http://schemas.microsoft.com/office/drawing/2014/main" id="{C1D14AF6-716B-12A4-B057-2A1E25763D5F}"/>
              </a:ext>
            </a:extLst>
          </p:cNvPr>
          <p:cNvSpPr txBox="1">
            <a:spLocks/>
          </p:cNvSpPr>
          <p:nvPr/>
        </p:nvSpPr>
        <p:spPr>
          <a:xfrm>
            <a:off x="1663904" y="2472325"/>
            <a:ext cx="3489158" cy="1325562"/>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lgn="ctr"/>
            <a:r>
              <a:rPr lang="es-MX" sz="3200" b="1" dirty="0">
                <a:solidFill>
                  <a:schemeClr val="accent6">
                    <a:lumMod val="60000"/>
                    <a:lumOff val="40000"/>
                  </a:schemeClr>
                </a:solidFill>
                <a:latin typeface="Helvetica Neue" panose="02000503000000020004" pitchFamily="2" charset="0"/>
                <a:ea typeface="Helvetica Neue" panose="02000503000000020004" pitchFamily="2" charset="0"/>
                <a:cs typeface="Helvetica Neue" panose="02000503000000020004" pitchFamily="2" charset="0"/>
              </a:rPr>
              <a:t>FORTALEZAS</a:t>
            </a:r>
            <a:endParaRPr lang="es-CO" sz="3200" b="1" dirty="0">
              <a:solidFill>
                <a:schemeClr val="accent6">
                  <a:lumMod val="60000"/>
                  <a:lumOff val="40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pic>
        <p:nvPicPr>
          <p:cNvPr id="4" name="Gráfico 3">
            <a:extLst>
              <a:ext uri="{FF2B5EF4-FFF2-40B4-BE49-F238E27FC236}">
                <a16:creationId xmlns:a16="http://schemas.microsoft.com/office/drawing/2014/main" id="{C0195FED-5798-09DD-5B3B-73A5DA60FB63}"/>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b="29589"/>
          <a:stretch/>
        </p:blipFill>
        <p:spPr>
          <a:xfrm>
            <a:off x="1840838" y="3704336"/>
            <a:ext cx="3135290" cy="2061576"/>
          </a:xfrm>
          <a:prstGeom prst="rect">
            <a:avLst/>
          </a:prstGeom>
        </p:spPr>
      </p:pic>
      <p:sp>
        <p:nvSpPr>
          <p:cNvPr id="6" name="Título 1">
            <a:extLst>
              <a:ext uri="{FF2B5EF4-FFF2-40B4-BE49-F238E27FC236}">
                <a16:creationId xmlns:a16="http://schemas.microsoft.com/office/drawing/2014/main" id="{C0D7CFA9-277F-C0E8-9B09-5730DE255EE0}"/>
              </a:ext>
            </a:extLst>
          </p:cNvPr>
          <p:cNvSpPr txBox="1">
            <a:spLocks/>
          </p:cNvSpPr>
          <p:nvPr/>
        </p:nvSpPr>
        <p:spPr>
          <a:xfrm>
            <a:off x="6537161" y="2472325"/>
            <a:ext cx="3962397" cy="1325562"/>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lgn="ctr"/>
            <a:r>
              <a:rPr lang="es-MX" sz="3200" b="1" dirty="0">
                <a:solidFill>
                  <a:schemeClr val="accent5">
                    <a:lumMod val="60000"/>
                    <a:lumOff val="40000"/>
                  </a:schemeClr>
                </a:solidFill>
                <a:latin typeface="Helvetica Neue" panose="02000503000000020004" pitchFamily="2" charset="0"/>
                <a:ea typeface="Helvetica Neue" panose="02000503000000020004" pitchFamily="2" charset="0"/>
                <a:cs typeface="Helvetica Neue" panose="02000503000000020004" pitchFamily="2" charset="0"/>
              </a:rPr>
              <a:t>DEBILIDADES</a:t>
            </a:r>
            <a:endParaRPr lang="es-CO" sz="3200" b="1" dirty="0">
              <a:solidFill>
                <a:schemeClr val="accent5">
                  <a:lumMod val="60000"/>
                  <a:lumOff val="40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pic>
        <p:nvPicPr>
          <p:cNvPr id="7" name="Gráfico 6">
            <a:extLst>
              <a:ext uri="{FF2B5EF4-FFF2-40B4-BE49-F238E27FC236}">
                <a16:creationId xmlns:a16="http://schemas.microsoft.com/office/drawing/2014/main" id="{B8C1B0F0-0CD3-A33B-DA65-D7294BB4F56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379378" y="3639363"/>
            <a:ext cx="2191522" cy="2191522"/>
          </a:xfrm>
          <a:prstGeom prst="rect">
            <a:avLst/>
          </a:prstGeom>
        </p:spPr>
      </p:pic>
    </p:spTree>
    <p:extLst>
      <p:ext uri="{BB962C8B-B14F-4D97-AF65-F5344CB8AC3E}">
        <p14:creationId xmlns:p14="http://schemas.microsoft.com/office/powerpoint/2010/main" val="41808910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4"/>
          <a:stretch>
            <a:fillRect/>
          </a:stretch>
        </p:blipFill>
        <p:spPr>
          <a:xfrm>
            <a:off x="10995132" y="209999"/>
            <a:ext cx="722206" cy="575813"/>
          </a:xfrm>
          <a:prstGeom prst="rect">
            <a:avLst/>
          </a:prstGeom>
        </p:spPr>
      </p:pic>
      <p:sp>
        <p:nvSpPr>
          <p:cNvPr id="2" name="CuadroTexto 1">
            <a:extLst>
              <a:ext uri="{FF2B5EF4-FFF2-40B4-BE49-F238E27FC236}">
                <a16:creationId xmlns:a16="http://schemas.microsoft.com/office/drawing/2014/main" id="{F445FEAB-7EA4-909D-3C32-05E23920E361}"/>
              </a:ext>
            </a:extLst>
          </p:cNvPr>
          <p:cNvSpPr txBox="1"/>
          <p:nvPr/>
        </p:nvSpPr>
        <p:spPr>
          <a:xfrm>
            <a:off x="-8" y="309107"/>
            <a:ext cx="12001125" cy="1138773"/>
          </a:xfrm>
          <a:prstGeom prst="rect">
            <a:avLst/>
          </a:prstGeom>
          <a:noFill/>
        </p:spPr>
        <p:txBody>
          <a:bodyPr wrap="square" rtlCol="0">
            <a:spAutoFit/>
          </a:bodyPr>
          <a:lstStyle/>
          <a:p>
            <a:pPr algn="ctr"/>
            <a:r>
              <a:rPr lang="es-MX" sz="3600" b="1"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MANO DE OBRA</a:t>
            </a:r>
          </a:p>
          <a:p>
            <a:pPr algn="ctr"/>
            <a:r>
              <a:rPr lang="es-MX" sz="3200" b="1" dirty="0">
                <a:solidFill>
                  <a:schemeClr val="bg1">
                    <a:lumMod val="65000"/>
                  </a:schemeClr>
                </a:solidFill>
                <a:latin typeface="Helvetica Neue" panose="02000503000000020004" pitchFamily="2" charset="0"/>
                <a:ea typeface="Helvetica Neue" panose="02000503000000020004" pitchFamily="2" charset="0"/>
                <a:cs typeface="Helvetica Neue" panose="02000503000000020004" pitchFamily="2" charset="0"/>
              </a:rPr>
              <a:t>Factor Interno</a:t>
            </a:r>
          </a:p>
        </p:txBody>
      </p:sp>
      <p:sp>
        <p:nvSpPr>
          <p:cNvPr id="3" name="Rectángulo 2">
            <a:extLst>
              <a:ext uri="{FF2B5EF4-FFF2-40B4-BE49-F238E27FC236}">
                <a16:creationId xmlns:a16="http://schemas.microsoft.com/office/drawing/2014/main" id="{B2E01937-DDBA-A6D3-82A6-C0047F959BBD}"/>
              </a:ext>
            </a:extLst>
          </p:cNvPr>
          <p:cNvSpPr/>
          <p:nvPr/>
        </p:nvSpPr>
        <p:spPr>
          <a:xfrm>
            <a:off x="0" y="1695389"/>
            <a:ext cx="6000563" cy="485444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accent6">
                  <a:lumMod val="60000"/>
                  <a:lumOff val="40000"/>
                </a:schemeClr>
              </a:solidFill>
            </a:endParaRPr>
          </a:p>
        </p:txBody>
      </p:sp>
      <p:sp>
        <p:nvSpPr>
          <p:cNvPr id="4" name="Rectángulo 3">
            <a:extLst>
              <a:ext uri="{FF2B5EF4-FFF2-40B4-BE49-F238E27FC236}">
                <a16:creationId xmlns:a16="http://schemas.microsoft.com/office/drawing/2014/main" id="{1AC6B76A-52AD-4917-7E4C-33D227BABD42}"/>
              </a:ext>
            </a:extLst>
          </p:cNvPr>
          <p:cNvSpPr/>
          <p:nvPr/>
        </p:nvSpPr>
        <p:spPr>
          <a:xfrm>
            <a:off x="6095999" y="1695388"/>
            <a:ext cx="6000563" cy="485851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 name="CuadroTexto 5">
            <a:extLst>
              <a:ext uri="{FF2B5EF4-FFF2-40B4-BE49-F238E27FC236}">
                <a16:creationId xmlns:a16="http://schemas.microsoft.com/office/drawing/2014/main" id="{DDC17D92-86D3-AA40-360D-7922DC52E627}"/>
              </a:ext>
            </a:extLst>
          </p:cNvPr>
          <p:cNvSpPr txBox="1"/>
          <p:nvPr/>
        </p:nvSpPr>
        <p:spPr>
          <a:xfrm>
            <a:off x="208085" y="1987873"/>
            <a:ext cx="6000555"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FORTALEZAS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7" name="CuadroTexto 6">
            <a:extLst>
              <a:ext uri="{FF2B5EF4-FFF2-40B4-BE49-F238E27FC236}">
                <a16:creationId xmlns:a16="http://schemas.microsoft.com/office/drawing/2014/main" id="{C7E208E3-C4DE-9181-2117-643A576046E0}"/>
              </a:ext>
            </a:extLst>
          </p:cNvPr>
          <p:cNvSpPr txBox="1"/>
          <p:nvPr/>
        </p:nvSpPr>
        <p:spPr>
          <a:xfrm>
            <a:off x="6289866" y="1924953"/>
            <a:ext cx="5940001"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DEBILIDADES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cxnSp>
        <p:nvCxnSpPr>
          <p:cNvPr id="8" name="Conector recto 7">
            <a:extLst>
              <a:ext uri="{FF2B5EF4-FFF2-40B4-BE49-F238E27FC236}">
                <a16:creationId xmlns:a16="http://schemas.microsoft.com/office/drawing/2014/main" id="{C5315152-5648-C780-E0BC-97046885686A}"/>
              </a:ext>
            </a:extLst>
          </p:cNvPr>
          <p:cNvCxnSpPr>
            <a:cxnSpLocks/>
          </p:cNvCxnSpPr>
          <p:nvPr/>
        </p:nvCxnSpPr>
        <p:spPr>
          <a:xfrm>
            <a:off x="6095992" y="1612952"/>
            <a:ext cx="0" cy="4938494"/>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CuadroTexto 8">
            <a:extLst>
              <a:ext uri="{FF2B5EF4-FFF2-40B4-BE49-F238E27FC236}">
                <a16:creationId xmlns:a16="http://schemas.microsoft.com/office/drawing/2014/main" id="{9972C993-DE86-C03C-92F3-F137D4902B6C}"/>
              </a:ext>
            </a:extLst>
          </p:cNvPr>
          <p:cNvSpPr txBox="1"/>
          <p:nvPr/>
        </p:nvSpPr>
        <p:spPr>
          <a:xfrm>
            <a:off x="196459" y="2777340"/>
            <a:ext cx="5482377" cy="3585469"/>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Experiencia en función de formación y trayectoria.</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Trabajo bajo presión y capacidad de soportar las situaciones.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Conocimiento – trayectoria.</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Disposición para ayudar.</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Trabajo en equipo - trabajo colaborativo.</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Cumplimiento de compromisos.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Personal con capacidades, conocimientos y actitudes que facilitan ajustarse a los cambios y mejoras.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Se cuenta con mecanismos de control y seguimiento para el cumplimiento de planes, estrategias y metas.</a:t>
            </a:r>
          </a:p>
        </p:txBody>
      </p:sp>
      <p:sp>
        <p:nvSpPr>
          <p:cNvPr id="10" name="CuadroTexto 9">
            <a:extLst>
              <a:ext uri="{FF2B5EF4-FFF2-40B4-BE49-F238E27FC236}">
                <a16:creationId xmlns:a16="http://schemas.microsoft.com/office/drawing/2014/main" id="{0DBF3CCE-C298-AD8A-B3D6-9CA8F03DEE3D}"/>
              </a:ext>
            </a:extLst>
          </p:cNvPr>
          <p:cNvSpPr txBox="1"/>
          <p:nvPr/>
        </p:nvSpPr>
        <p:spPr>
          <a:xfrm>
            <a:off x="6157512" y="2427835"/>
            <a:ext cx="5940000" cy="4226670"/>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Fuga de conocimiento por la rotación de personal y contratistas.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Nivel reducido de planta de personal.</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Planta de personal insuficiente.</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Inflexibilidad.</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Desarticulación.</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Individualismo (dificultad para trabajar en equipo).</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Falta de capacitación, inducción y entrenamiento .</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Dependencia alta de personal contratado.</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Fricciones planta / contrato.</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Clima laboral desfavorable para los misionales.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Planta de personal insuficiente.</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Inestabilidad laboral.</a:t>
            </a:r>
          </a:p>
        </p:txBody>
      </p:sp>
      <p:pic>
        <p:nvPicPr>
          <p:cNvPr id="11" name="Gráfico 10">
            <a:extLst>
              <a:ext uri="{FF2B5EF4-FFF2-40B4-BE49-F238E27FC236}">
                <a16:creationId xmlns:a16="http://schemas.microsoft.com/office/drawing/2014/main" id="{12B23F30-9314-BDF6-80CB-DD2A63E888F3}"/>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589"/>
          <a:stretch/>
        </p:blipFill>
        <p:spPr>
          <a:xfrm>
            <a:off x="905859" y="1741179"/>
            <a:ext cx="1112074" cy="731232"/>
          </a:xfrm>
          <a:prstGeom prst="rect">
            <a:avLst/>
          </a:prstGeom>
        </p:spPr>
      </p:pic>
      <p:pic>
        <p:nvPicPr>
          <p:cNvPr id="12" name="Gráfico 11">
            <a:extLst>
              <a:ext uri="{FF2B5EF4-FFF2-40B4-BE49-F238E27FC236}">
                <a16:creationId xmlns:a16="http://schemas.microsoft.com/office/drawing/2014/main" id="{6F90C9A9-9463-E616-7896-15874C7E782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337084" y="1741179"/>
            <a:ext cx="731232" cy="731232"/>
          </a:xfrm>
          <a:prstGeom prst="rect">
            <a:avLst/>
          </a:prstGeom>
        </p:spPr>
      </p:pic>
    </p:spTree>
    <p:extLst>
      <p:ext uri="{BB962C8B-B14F-4D97-AF65-F5344CB8AC3E}">
        <p14:creationId xmlns:p14="http://schemas.microsoft.com/office/powerpoint/2010/main" val="3582607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CuadroTexto 1">
            <a:extLst>
              <a:ext uri="{FF2B5EF4-FFF2-40B4-BE49-F238E27FC236}">
                <a16:creationId xmlns:a16="http://schemas.microsoft.com/office/drawing/2014/main" id="{73EB476E-5418-E006-6C72-9F31FF42A576}"/>
              </a:ext>
            </a:extLst>
          </p:cNvPr>
          <p:cNvSpPr txBox="1"/>
          <p:nvPr/>
        </p:nvSpPr>
        <p:spPr>
          <a:xfrm>
            <a:off x="0" y="304320"/>
            <a:ext cx="12191999" cy="1138773"/>
          </a:xfrm>
          <a:prstGeom prst="rect">
            <a:avLst/>
          </a:prstGeom>
          <a:noFill/>
        </p:spPr>
        <p:txBody>
          <a:bodyPr wrap="square" rtlCol="0">
            <a:spAutoFit/>
          </a:bodyPr>
          <a:lstStyle/>
          <a:p>
            <a:pPr algn="ctr"/>
            <a:r>
              <a:rPr lang="es-MX" sz="3600" b="1"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MAQUINARIA</a:t>
            </a:r>
          </a:p>
          <a:p>
            <a:pPr algn="ctr"/>
            <a:r>
              <a:rPr lang="es-MX" sz="3200" b="1" dirty="0">
                <a:solidFill>
                  <a:schemeClr val="bg1">
                    <a:lumMod val="65000"/>
                  </a:schemeClr>
                </a:solidFill>
                <a:latin typeface="Helvetica Neue" panose="02000503000000020004" pitchFamily="2" charset="0"/>
                <a:ea typeface="Helvetica Neue" panose="02000503000000020004" pitchFamily="2" charset="0"/>
                <a:cs typeface="Helvetica Neue" panose="02000503000000020004" pitchFamily="2" charset="0"/>
              </a:rPr>
              <a:t>Factor Interno</a:t>
            </a:r>
          </a:p>
        </p:txBody>
      </p:sp>
      <p:sp>
        <p:nvSpPr>
          <p:cNvPr id="3" name="Rectángulo 2">
            <a:extLst>
              <a:ext uri="{FF2B5EF4-FFF2-40B4-BE49-F238E27FC236}">
                <a16:creationId xmlns:a16="http://schemas.microsoft.com/office/drawing/2014/main" id="{C667E2BA-9F25-0B72-7066-64755ECF452D}"/>
              </a:ext>
            </a:extLst>
          </p:cNvPr>
          <p:cNvSpPr/>
          <p:nvPr/>
        </p:nvSpPr>
        <p:spPr>
          <a:xfrm>
            <a:off x="0" y="1695389"/>
            <a:ext cx="5868761" cy="485422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 name="Rectángulo 3">
            <a:extLst>
              <a:ext uri="{FF2B5EF4-FFF2-40B4-BE49-F238E27FC236}">
                <a16:creationId xmlns:a16="http://schemas.microsoft.com/office/drawing/2014/main" id="{C269B67E-AFE7-A392-D820-5D3B11A95F46}"/>
              </a:ext>
            </a:extLst>
          </p:cNvPr>
          <p:cNvSpPr/>
          <p:nvPr/>
        </p:nvSpPr>
        <p:spPr>
          <a:xfrm>
            <a:off x="6095999" y="1695388"/>
            <a:ext cx="5868761" cy="4858292"/>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 name="CuadroTexto 5">
            <a:extLst>
              <a:ext uri="{FF2B5EF4-FFF2-40B4-BE49-F238E27FC236}">
                <a16:creationId xmlns:a16="http://schemas.microsoft.com/office/drawing/2014/main" id="{25334E28-8217-4FCE-DDD3-83F959BA12A7}"/>
              </a:ext>
            </a:extLst>
          </p:cNvPr>
          <p:cNvSpPr txBox="1"/>
          <p:nvPr/>
        </p:nvSpPr>
        <p:spPr>
          <a:xfrm>
            <a:off x="227197" y="1961828"/>
            <a:ext cx="6095992"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FORTALEZAS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7" name="CuadroTexto 6">
            <a:extLst>
              <a:ext uri="{FF2B5EF4-FFF2-40B4-BE49-F238E27FC236}">
                <a16:creationId xmlns:a16="http://schemas.microsoft.com/office/drawing/2014/main" id="{F4880EC5-EFDB-AC2D-3841-3E74FC70C084}"/>
              </a:ext>
            </a:extLst>
          </p:cNvPr>
          <p:cNvSpPr txBox="1"/>
          <p:nvPr/>
        </p:nvSpPr>
        <p:spPr>
          <a:xfrm>
            <a:off x="6384714" y="1961827"/>
            <a:ext cx="6034475"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DEBILIDADES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9" name="CuadroTexto 8">
            <a:extLst>
              <a:ext uri="{FF2B5EF4-FFF2-40B4-BE49-F238E27FC236}">
                <a16:creationId xmlns:a16="http://schemas.microsoft.com/office/drawing/2014/main" id="{8C035B48-B9B4-4E24-CE4B-EFD707BF70B5}"/>
              </a:ext>
            </a:extLst>
          </p:cNvPr>
          <p:cNvSpPr txBox="1"/>
          <p:nvPr/>
        </p:nvSpPr>
        <p:spPr>
          <a:xfrm>
            <a:off x="227197" y="3613263"/>
            <a:ext cx="5569573" cy="1018997"/>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Mesa de servicios.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Actualización sistemas de información.</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Aplicativos que optimizan los procesos del área.</a:t>
            </a:r>
          </a:p>
        </p:txBody>
      </p:sp>
      <p:sp>
        <p:nvSpPr>
          <p:cNvPr id="10" name="CuadroTexto 9">
            <a:extLst>
              <a:ext uri="{FF2B5EF4-FFF2-40B4-BE49-F238E27FC236}">
                <a16:creationId xmlns:a16="http://schemas.microsoft.com/office/drawing/2014/main" id="{3FBB4AC8-48F9-CA7E-E0B6-C3EB43613A1F}"/>
              </a:ext>
            </a:extLst>
          </p:cNvPr>
          <p:cNvSpPr txBox="1"/>
          <p:nvPr/>
        </p:nvSpPr>
        <p:spPr>
          <a:xfrm>
            <a:off x="6323189" y="3240752"/>
            <a:ext cx="5641571" cy="1660198"/>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Sistemas de información e infraestructura tecnológica deficientes.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Falta dimensionamiento en capacidades tecnológicas.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No hay aplicativos para el análisis de información.</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No hay sistema de información integrado.</a:t>
            </a:r>
          </a:p>
        </p:txBody>
      </p:sp>
      <p:pic>
        <p:nvPicPr>
          <p:cNvPr id="11" name="Gráfico 10">
            <a:extLst>
              <a:ext uri="{FF2B5EF4-FFF2-40B4-BE49-F238E27FC236}">
                <a16:creationId xmlns:a16="http://schemas.microsoft.com/office/drawing/2014/main" id="{92D608A7-1D10-351C-1FC2-800B8597814A}"/>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b="29589"/>
          <a:stretch/>
        </p:blipFill>
        <p:spPr>
          <a:xfrm>
            <a:off x="1072533" y="1773957"/>
            <a:ext cx="1129761" cy="742862"/>
          </a:xfrm>
          <a:prstGeom prst="rect">
            <a:avLst/>
          </a:prstGeom>
        </p:spPr>
      </p:pic>
      <p:pic>
        <p:nvPicPr>
          <p:cNvPr id="12" name="Gráfico 11">
            <a:extLst>
              <a:ext uri="{FF2B5EF4-FFF2-40B4-BE49-F238E27FC236}">
                <a16:creationId xmlns:a16="http://schemas.microsoft.com/office/drawing/2014/main" id="{BAFABD12-7651-24A6-2DB8-40DC4F7C033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395722" y="1773957"/>
            <a:ext cx="741600" cy="741600"/>
          </a:xfrm>
          <a:prstGeom prst="rect">
            <a:avLst/>
          </a:prstGeom>
        </p:spPr>
      </p:pic>
    </p:spTree>
    <p:extLst>
      <p:ext uri="{BB962C8B-B14F-4D97-AF65-F5344CB8AC3E}">
        <p14:creationId xmlns:p14="http://schemas.microsoft.com/office/powerpoint/2010/main" val="3176353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CuadroTexto 1">
            <a:extLst>
              <a:ext uri="{FF2B5EF4-FFF2-40B4-BE49-F238E27FC236}">
                <a16:creationId xmlns:a16="http://schemas.microsoft.com/office/drawing/2014/main" id="{2B38150C-7C0E-3AFC-A6F2-6327501E002C}"/>
              </a:ext>
            </a:extLst>
          </p:cNvPr>
          <p:cNvSpPr txBox="1"/>
          <p:nvPr/>
        </p:nvSpPr>
        <p:spPr>
          <a:xfrm>
            <a:off x="-8" y="314587"/>
            <a:ext cx="12191999" cy="1138773"/>
          </a:xfrm>
          <a:prstGeom prst="rect">
            <a:avLst/>
          </a:prstGeom>
          <a:noFill/>
        </p:spPr>
        <p:txBody>
          <a:bodyPr wrap="square" rtlCol="0">
            <a:spAutoFit/>
          </a:bodyPr>
          <a:lstStyle/>
          <a:p>
            <a:pPr algn="ctr"/>
            <a:r>
              <a:rPr lang="es-MX" sz="3600" b="1"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MATERIALES</a:t>
            </a:r>
          </a:p>
          <a:p>
            <a:pPr algn="ctr"/>
            <a:r>
              <a:rPr lang="es-MX" sz="3200" b="1" dirty="0">
                <a:solidFill>
                  <a:schemeClr val="bg1">
                    <a:lumMod val="65000"/>
                  </a:schemeClr>
                </a:solidFill>
                <a:latin typeface="Helvetica Neue" panose="02000503000000020004" pitchFamily="2" charset="0"/>
                <a:ea typeface="Helvetica Neue" panose="02000503000000020004" pitchFamily="2" charset="0"/>
                <a:cs typeface="Helvetica Neue" panose="02000503000000020004" pitchFamily="2" charset="0"/>
              </a:rPr>
              <a:t>Factor Interno</a:t>
            </a:r>
          </a:p>
        </p:txBody>
      </p:sp>
      <p:sp>
        <p:nvSpPr>
          <p:cNvPr id="3" name="Rectángulo 2">
            <a:extLst>
              <a:ext uri="{FF2B5EF4-FFF2-40B4-BE49-F238E27FC236}">
                <a16:creationId xmlns:a16="http://schemas.microsoft.com/office/drawing/2014/main" id="{6A9E6A2A-79CD-E141-0ADF-8128447CD6F7}"/>
              </a:ext>
            </a:extLst>
          </p:cNvPr>
          <p:cNvSpPr/>
          <p:nvPr/>
        </p:nvSpPr>
        <p:spPr>
          <a:xfrm>
            <a:off x="1" y="1695389"/>
            <a:ext cx="5899542" cy="484396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 name="Rectángulo 3">
            <a:extLst>
              <a:ext uri="{FF2B5EF4-FFF2-40B4-BE49-F238E27FC236}">
                <a16:creationId xmlns:a16="http://schemas.microsoft.com/office/drawing/2014/main" id="{E00ED015-A14C-7C43-2DFE-5AACC7F2CC42}"/>
              </a:ext>
            </a:extLst>
          </p:cNvPr>
          <p:cNvSpPr/>
          <p:nvPr/>
        </p:nvSpPr>
        <p:spPr>
          <a:xfrm>
            <a:off x="6096000" y="1695388"/>
            <a:ext cx="5899542" cy="484802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 name="CuadroTexto 5">
            <a:extLst>
              <a:ext uri="{FF2B5EF4-FFF2-40B4-BE49-F238E27FC236}">
                <a16:creationId xmlns:a16="http://schemas.microsoft.com/office/drawing/2014/main" id="{FAA8BEB8-8813-A013-8F5E-2BF371D4482D}"/>
              </a:ext>
            </a:extLst>
          </p:cNvPr>
          <p:cNvSpPr txBox="1"/>
          <p:nvPr/>
        </p:nvSpPr>
        <p:spPr>
          <a:xfrm>
            <a:off x="352870" y="1948751"/>
            <a:ext cx="6095992"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FORTALEZAS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7" name="CuadroTexto 6">
            <a:extLst>
              <a:ext uri="{FF2B5EF4-FFF2-40B4-BE49-F238E27FC236}">
                <a16:creationId xmlns:a16="http://schemas.microsoft.com/office/drawing/2014/main" id="{9210A377-8DB5-AD04-0BDF-E216E047163E}"/>
              </a:ext>
            </a:extLst>
          </p:cNvPr>
          <p:cNvSpPr txBox="1"/>
          <p:nvPr/>
        </p:nvSpPr>
        <p:spPr>
          <a:xfrm>
            <a:off x="6448862" y="1960707"/>
            <a:ext cx="6034475"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DEBILIDADES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8" name="CuadroTexto 7">
            <a:extLst>
              <a:ext uri="{FF2B5EF4-FFF2-40B4-BE49-F238E27FC236}">
                <a16:creationId xmlns:a16="http://schemas.microsoft.com/office/drawing/2014/main" id="{FD7A6588-5464-277B-7DE1-AF71E265DA21}"/>
              </a:ext>
            </a:extLst>
          </p:cNvPr>
          <p:cNvSpPr txBox="1"/>
          <p:nvPr/>
        </p:nvSpPr>
        <p:spPr>
          <a:xfrm>
            <a:off x="196459" y="3795412"/>
            <a:ext cx="5569573" cy="379463"/>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Tener una infraestructura propia</a:t>
            </a:r>
            <a:r>
              <a:rPr lang="es-MX" sz="1600" dirty="0">
                <a:solidFill>
                  <a:schemeClr val="tx1">
                    <a:lumMod val="85000"/>
                    <a:lumOff val="15000"/>
                  </a:schemeClr>
                </a:solidFill>
              </a:rPr>
              <a:t>.</a:t>
            </a:r>
          </a:p>
        </p:txBody>
      </p:sp>
      <p:sp>
        <p:nvSpPr>
          <p:cNvPr id="9" name="CuadroTexto 8">
            <a:extLst>
              <a:ext uri="{FF2B5EF4-FFF2-40B4-BE49-F238E27FC236}">
                <a16:creationId xmlns:a16="http://schemas.microsoft.com/office/drawing/2014/main" id="{B75E573D-7183-9F20-0ED8-16D2996DEEB1}"/>
              </a:ext>
            </a:extLst>
          </p:cNvPr>
          <p:cNvSpPr txBox="1"/>
          <p:nvPr/>
        </p:nvSpPr>
        <p:spPr>
          <a:xfrm>
            <a:off x="6353970" y="3795412"/>
            <a:ext cx="5641571" cy="379463"/>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Limitación de espacio físico.</a:t>
            </a:r>
          </a:p>
        </p:txBody>
      </p:sp>
      <p:pic>
        <p:nvPicPr>
          <p:cNvPr id="10" name="Gráfico 9">
            <a:extLst>
              <a:ext uri="{FF2B5EF4-FFF2-40B4-BE49-F238E27FC236}">
                <a16:creationId xmlns:a16="http://schemas.microsoft.com/office/drawing/2014/main" id="{B6DC28D0-15D8-E077-C32F-B37E5349958E}"/>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b="29589"/>
          <a:stretch/>
        </p:blipFill>
        <p:spPr>
          <a:xfrm>
            <a:off x="1073493" y="1808784"/>
            <a:ext cx="1127842" cy="741600"/>
          </a:xfrm>
          <a:prstGeom prst="rect">
            <a:avLst/>
          </a:prstGeom>
        </p:spPr>
      </p:pic>
      <p:pic>
        <p:nvPicPr>
          <p:cNvPr id="11" name="Gráfico 10">
            <a:extLst>
              <a:ext uri="{FF2B5EF4-FFF2-40B4-BE49-F238E27FC236}">
                <a16:creationId xmlns:a16="http://schemas.microsoft.com/office/drawing/2014/main" id="{F4FE3A94-72A1-A134-D9BE-E628DE05E11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61315" y="1820108"/>
            <a:ext cx="742862" cy="742862"/>
          </a:xfrm>
          <a:prstGeom prst="rect">
            <a:avLst/>
          </a:prstGeom>
        </p:spPr>
      </p:pic>
    </p:spTree>
    <p:extLst>
      <p:ext uri="{BB962C8B-B14F-4D97-AF65-F5344CB8AC3E}">
        <p14:creationId xmlns:p14="http://schemas.microsoft.com/office/powerpoint/2010/main" val="9641523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CuadroTexto 1">
            <a:extLst>
              <a:ext uri="{FF2B5EF4-FFF2-40B4-BE49-F238E27FC236}">
                <a16:creationId xmlns:a16="http://schemas.microsoft.com/office/drawing/2014/main" id="{2A16211E-8E9E-321E-0D5E-84FE5626B167}"/>
              </a:ext>
            </a:extLst>
          </p:cNvPr>
          <p:cNvSpPr txBox="1"/>
          <p:nvPr/>
        </p:nvSpPr>
        <p:spPr>
          <a:xfrm>
            <a:off x="0" y="155196"/>
            <a:ext cx="12191999" cy="1482457"/>
          </a:xfrm>
          <a:prstGeom prst="rect">
            <a:avLst/>
          </a:prstGeom>
          <a:noFill/>
        </p:spPr>
        <p:txBody>
          <a:bodyPr wrap="square" rtlCol="0">
            <a:spAutoFit/>
          </a:bodyPr>
          <a:lstStyle/>
          <a:p>
            <a:pPr algn="ctr">
              <a:lnSpc>
                <a:spcPts val="3500"/>
              </a:lnSpc>
            </a:pPr>
            <a:r>
              <a:rPr lang="es-MX" sz="3600" b="1"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MEDICIÓN E</a:t>
            </a:r>
          </a:p>
          <a:p>
            <a:pPr algn="ctr">
              <a:lnSpc>
                <a:spcPts val="3500"/>
              </a:lnSpc>
            </a:pPr>
            <a:r>
              <a:rPr lang="es-MX" sz="3600" b="1"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INSPECCIÓN</a:t>
            </a:r>
          </a:p>
          <a:p>
            <a:pPr algn="ctr"/>
            <a:r>
              <a:rPr lang="es-MX" sz="3200" b="1" dirty="0">
                <a:solidFill>
                  <a:schemeClr val="bg1">
                    <a:lumMod val="65000"/>
                  </a:schemeClr>
                </a:solidFill>
                <a:latin typeface="Helvetica Neue" panose="02000503000000020004" pitchFamily="2" charset="0"/>
                <a:ea typeface="Helvetica Neue" panose="02000503000000020004" pitchFamily="2" charset="0"/>
                <a:cs typeface="Helvetica Neue" panose="02000503000000020004" pitchFamily="2" charset="0"/>
              </a:rPr>
              <a:t>Factor Interno</a:t>
            </a:r>
          </a:p>
        </p:txBody>
      </p:sp>
      <p:sp>
        <p:nvSpPr>
          <p:cNvPr id="3" name="Rectángulo 2">
            <a:extLst>
              <a:ext uri="{FF2B5EF4-FFF2-40B4-BE49-F238E27FC236}">
                <a16:creationId xmlns:a16="http://schemas.microsoft.com/office/drawing/2014/main" id="{CB9E72EB-EFC7-6108-73FA-D616C852D6C8}"/>
              </a:ext>
            </a:extLst>
          </p:cNvPr>
          <p:cNvSpPr/>
          <p:nvPr/>
        </p:nvSpPr>
        <p:spPr>
          <a:xfrm>
            <a:off x="0" y="1695389"/>
            <a:ext cx="5964921" cy="481110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 name="Rectángulo 3">
            <a:extLst>
              <a:ext uri="{FF2B5EF4-FFF2-40B4-BE49-F238E27FC236}">
                <a16:creationId xmlns:a16="http://schemas.microsoft.com/office/drawing/2014/main" id="{BD434A9D-B5B0-EE09-61FC-026F79498AB1}"/>
              </a:ext>
            </a:extLst>
          </p:cNvPr>
          <p:cNvSpPr/>
          <p:nvPr/>
        </p:nvSpPr>
        <p:spPr>
          <a:xfrm>
            <a:off x="6095999" y="1695388"/>
            <a:ext cx="5964921" cy="481514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 name="CuadroTexto 5">
            <a:extLst>
              <a:ext uri="{FF2B5EF4-FFF2-40B4-BE49-F238E27FC236}">
                <a16:creationId xmlns:a16="http://schemas.microsoft.com/office/drawing/2014/main" id="{8BF986F0-4604-DB1B-5954-1F5E9D9C784A}"/>
              </a:ext>
            </a:extLst>
          </p:cNvPr>
          <p:cNvSpPr txBox="1"/>
          <p:nvPr/>
        </p:nvSpPr>
        <p:spPr>
          <a:xfrm>
            <a:off x="255096" y="1960708"/>
            <a:ext cx="6095992"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FORTALEZAS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7" name="CuadroTexto 6">
            <a:extLst>
              <a:ext uri="{FF2B5EF4-FFF2-40B4-BE49-F238E27FC236}">
                <a16:creationId xmlns:a16="http://schemas.microsoft.com/office/drawing/2014/main" id="{85C83EF2-254A-AECB-83AC-28ADFA2A84DB}"/>
              </a:ext>
            </a:extLst>
          </p:cNvPr>
          <p:cNvSpPr txBox="1"/>
          <p:nvPr/>
        </p:nvSpPr>
        <p:spPr>
          <a:xfrm>
            <a:off x="6351088" y="1960708"/>
            <a:ext cx="6034475"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DEBILIDADES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9" name="CuadroTexto 8">
            <a:extLst>
              <a:ext uri="{FF2B5EF4-FFF2-40B4-BE49-F238E27FC236}">
                <a16:creationId xmlns:a16="http://schemas.microsoft.com/office/drawing/2014/main" id="{0FF6410E-8790-88DE-282B-DFCE8FB6509E}"/>
              </a:ext>
            </a:extLst>
          </p:cNvPr>
          <p:cNvSpPr txBox="1"/>
          <p:nvPr/>
        </p:nvSpPr>
        <p:spPr>
          <a:xfrm>
            <a:off x="196459" y="3526365"/>
            <a:ext cx="5569573" cy="1018997"/>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Se cuenta con mecanismos de control y seguimiento para el cumplimiento de planes, estrategias y metas.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Seguimiento y aplicación de procedimientos.</a:t>
            </a:r>
          </a:p>
        </p:txBody>
      </p:sp>
      <p:sp>
        <p:nvSpPr>
          <p:cNvPr id="10" name="CuadroTexto 9">
            <a:extLst>
              <a:ext uri="{FF2B5EF4-FFF2-40B4-BE49-F238E27FC236}">
                <a16:creationId xmlns:a16="http://schemas.microsoft.com/office/drawing/2014/main" id="{282CFE6A-B3DB-8A8C-8BEB-18C05EAA1939}"/>
              </a:ext>
            </a:extLst>
          </p:cNvPr>
          <p:cNvSpPr txBox="1"/>
          <p:nvPr/>
        </p:nvSpPr>
        <p:spPr>
          <a:xfrm>
            <a:off x="6351088" y="3686666"/>
            <a:ext cx="5641571" cy="698396"/>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Información muy centralizada.</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Sin sistema de indicadores.</a:t>
            </a:r>
          </a:p>
        </p:txBody>
      </p:sp>
      <p:pic>
        <p:nvPicPr>
          <p:cNvPr id="11" name="Gráfico 10">
            <a:extLst>
              <a:ext uri="{FF2B5EF4-FFF2-40B4-BE49-F238E27FC236}">
                <a16:creationId xmlns:a16="http://schemas.microsoft.com/office/drawing/2014/main" id="{7F06E5CB-32EB-BC35-8E2A-B8C0102C098C}"/>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b="29589"/>
          <a:stretch/>
        </p:blipFill>
        <p:spPr>
          <a:xfrm>
            <a:off x="1072533" y="1812997"/>
            <a:ext cx="1129761" cy="742862"/>
          </a:xfrm>
          <a:prstGeom prst="rect">
            <a:avLst/>
          </a:prstGeom>
        </p:spPr>
      </p:pic>
      <p:pic>
        <p:nvPicPr>
          <p:cNvPr id="12" name="Gráfico 11">
            <a:extLst>
              <a:ext uri="{FF2B5EF4-FFF2-40B4-BE49-F238E27FC236}">
                <a16:creationId xmlns:a16="http://schemas.microsoft.com/office/drawing/2014/main" id="{57890C7F-8946-5ABA-421D-F47BB6510C2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23621" y="1820109"/>
            <a:ext cx="742862" cy="742862"/>
          </a:xfrm>
          <a:prstGeom prst="rect">
            <a:avLst/>
          </a:prstGeom>
        </p:spPr>
      </p:pic>
    </p:spTree>
    <p:extLst>
      <p:ext uri="{BB962C8B-B14F-4D97-AF65-F5344CB8AC3E}">
        <p14:creationId xmlns:p14="http://schemas.microsoft.com/office/powerpoint/2010/main" val="3012951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109;p3">
            <a:extLst>
              <a:ext uri="{FF2B5EF4-FFF2-40B4-BE49-F238E27FC236}">
                <a16:creationId xmlns:a16="http://schemas.microsoft.com/office/drawing/2014/main" id="{51703654-C9D0-44BF-0DBB-186803C90A63}"/>
              </a:ext>
            </a:extLst>
          </p:cNvPr>
          <p:cNvSpPr txBox="1">
            <a:spLocks noGrp="1"/>
          </p:cNvSpPr>
          <p:nvPr>
            <p:ph type="ctrTitle"/>
          </p:nvPr>
        </p:nvSpPr>
        <p:spPr>
          <a:xfrm>
            <a:off x="571785" y="1316795"/>
            <a:ext cx="2807368" cy="586288"/>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Helvetica Neue"/>
              <a:buNone/>
            </a:pPr>
            <a:r>
              <a:rPr lang="es-ES" sz="3500" b="1" dirty="0"/>
              <a:t>Contenido</a:t>
            </a:r>
            <a:endParaRPr sz="3500" b="1" dirty="0">
              <a:latin typeface="Helvetica Neue"/>
              <a:ea typeface="Helvetica Neue"/>
              <a:cs typeface="Helvetica Neue"/>
              <a:sym typeface="Helvetica Neue"/>
            </a:endParaRPr>
          </a:p>
        </p:txBody>
      </p:sp>
      <p:sp>
        <p:nvSpPr>
          <p:cNvPr id="3" name="Google Shape;110;p3">
            <a:extLst>
              <a:ext uri="{FF2B5EF4-FFF2-40B4-BE49-F238E27FC236}">
                <a16:creationId xmlns:a16="http://schemas.microsoft.com/office/drawing/2014/main" id="{44D92B00-639F-785B-462E-C983CE9A6407}"/>
              </a:ext>
            </a:extLst>
          </p:cNvPr>
          <p:cNvSpPr txBox="1">
            <a:spLocks noGrp="1"/>
          </p:cNvSpPr>
          <p:nvPr>
            <p:ph type="subTitle" idx="1"/>
          </p:nvPr>
        </p:nvSpPr>
        <p:spPr>
          <a:xfrm>
            <a:off x="1469572" y="2448719"/>
            <a:ext cx="9884228" cy="165576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400"/>
              <a:buNone/>
            </a:pPr>
            <a:r>
              <a:rPr lang="es-ES" sz="2700" dirty="0"/>
              <a:t>01. Normativa</a:t>
            </a:r>
          </a:p>
          <a:p>
            <a:pPr marL="0" lvl="0" indent="0" algn="l" rtl="0">
              <a:lnSpc>
                <a:spcPct val="90000"/>
              </a:lnSpc>
              <a:spcBef>
                <a:spcPts val="0"/>
              </a:spcBef>
              <a:spcAft>
                <a:spcPts val="0"/>
              </a:spcAft>
              <a:buClr>
                <a:schemeClr val="dk1"/>
              </a:buClr>
              <a:buSzPts val="2400"/>
              <a:buNone/>
            </a:pPr>
            <a:r>
              <a:rPr lang="es-ES" sz="2700" dirty="0"/>
              <a:t>02. Política Orientada por Misiones</a:t>
            </a:r>
          </a:p>
          <a:p>
            <a:pPr marL="0" lvl="0" indent="0" algn="l" rtl="0">
              <a:lnSpc>
                <a:spcPct val="90000"/>
              </a:lnSpc>
              <a:spcBef>
                <a:spcPts val="0"/>
              </a:spcBef>
              <a:spcAft>
                <a:spcPts val="0"/>
              </a:spcAft>
              <a:buClr>
                <a:schemeClr val="dk1"/>
              </a:buClr>
              <a:buSzPts val="2400"/>
              <a:buNone/>
            </a:pPr>
            <a:r>
              <a:rPr lang="es-ES" sz="2700" dirty="0"/>
              <a:t>03. Plan de trabajo</a:t>
            </a:r>
          </a:p>
          <a:p>
            <a:pPr marL="0" lvl="0" indent="0" algn="l" rtl="0">
              <a:lnSpc>
                <a:spcPct val="90000"/>
              </a:lnSpc>
              <a:spcBef>
                <a:spcPts val="0"/>
              </a:spcBef>
              <a:spcAft>
                <a:spcPts val="0"/>
              </a:spcAft>
              <a:buClr>
                <a:schemeClr val="dk1"/>
              </a:buClr>
              <a:buSzPts val="2400"/>
              <a:buNone/>
            </a:pPr>
            <a:r>
              <a:rPr lang="es-ES" sz="2700" dirty="0"/>
              <a:t>04. Análisis de Contexto</a:t>
            </a:r>
          </a:p>
          <a:p>
            <a:pPr marL="0" lvl="0" indent="0" algn="l" rtl="0">
              <a:lnSpc>
                <a:spcPct val="90000"/>
              </a:lnSpc>
              <a:spcBef>
                <a:spcPts val="0"/>
              </a:spcBef>
              <a:spcAft>
                <a:spcPts val="0"/>
              </a:spcAft>
              <a:buClr>
                <a:schemeClr val="dk1"/>
              </a:buClr>
              <a:buSzPts val="2400"/>
              <a:buNone/>
            </a:pPr>
            <a:r>
              <a:rPr lang="es-ES" sz="2700" dirty="0"/>
              <a:t>05. Plan de Acción Institucional y Plan Estratégico Institucional</a:t>
            </a:r>
          </a:p>
          <a:p>
            <a:pPr marL="0" lvl="0" indent="0" algn="l" rtl="0">
              <a:lnSpc>
                <a:spcPct val="90000"/>
              </a:lnSpc>
              <a:spcBef>
                <a:spcPts val="0"/>
              </a:spcBef>
              <a:spcAft>
                <a:spcPts val="0"/>
              </a:spcAft>
              <a:buClr>
                <a:schemeClr val="dk1"/>
              </a:buClr>
              <a:buSzPts val="2400"/>
              <a:buNone/>
            </a:pPr>
            <a:r>
              <a:rPr lang="es-ES" sz="2700" dirty="0"/>
              <a:t>06. Articulación Minciencias con el Plan Nacional de Desarrollo</a:t>
            </a:r>
          </a:p>
          <a:p>
            <a:pPr marL="0" lvl="0" indent="0" algn="l" rtl="0">
              <a:lnSpc>
                <a:spcPct val="90000"/>
              </a:lnSpc>
              <a:spcBef>
                <a:spcPts val="0"/>
              </a:spcBef>
              <a:spcAft>
                <a:spcPts val="0"/>
              </a:spcAft>
              <a:buClr>
                <a:schemeClr val="dk1"/>
              </a:buClr>
              <a:buSzPts val="2400"/>
              <a:buNone/>
            </a:pPr>
            <a:r>
              <a:rPr lang="es-ES" sz="2700" dirty="0"/>
              <a:t>07. Articulación Minciencias con la Ley No. 2294</a:t>
            </a:r>
          </a:p>
          <a:p>
            <a:pPr marL="0" lvl="0" indent="0" algn="l" rtl="0">
              <a:lnSpc>
                <a:spcPct val="90000"/>
              </a:lnSpc>
              <a:spcBef>
                <a:spcPts val="0"/>
              </a:spcBef>
              <a:spcAft>
                <a:spcPts val="0"/>
              </a:spcAft>
              <a:buClr>
                <a:schemeClr val="dk1"/>
              </a:buClr>
              <a:buSzPts val="2400"/>
              <a:buNone/>
            </a:pPr>
            <a:r>
              <a:rPr lang="es-ES" sz="2700" dirty="0"/>
              <a:t>08. Articulación con el Plan Plurianual de Inversiones</a:t>
            </a:r>
            <a:endParaRPr sz="2700" dirty="0"/>
          </a:p>
        </p:txBody>
      </p:sp>
    </p:spTree>
    <p:extLst>
      <p:ext uri="{BB962C8B-B14F-4D97-AF65-F5344CB8AC3E}">
        <p14:creationId xmlns:p14="http://schemas.microsoft.com/office/powerpoint/2010/main" val="41475622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CuadroTexto 1">
            <a:extLst>
              <a:ext uri="{FF2B5EF4-FFF2-40B4-BE49-F238E27FC236}">
                <a16:creationId xmlns:a16="http://schemas.microsoft.com/office/drawing/2014/main" id="{239C03C0-9148-7CFA-C92D-A380D120B733}"/>
              </a:ext>
            </a:extLst>
          </p:cNvPr>
          <p:cNvSpPr txBox="1"/>
          <p:nvPr/>
        </p:nvSpPr>
        <p:spPr>
          <a:xfrm>
            <a:off x="-8" y="155196"/>
            <a:ext cx="11984737" cy="1482457"/>
          </a:xfrm>
          <a:prstGeom prst="rect">
            <a:avLst/>
          </a:prstGeom>
          <a:noFill/>
        </p:spPr>
        <p:txBody>
          <a:bodyPr wrap="square" rtlCol="0">
            <a:spAutoFit/>
          </a:bodyPr>
          <a:lstStyle/>
          <a:p>
            <a:pPr algn="ctr">
              <a:lnSpc>
                <a:spcPts val="3500"/>
              </a:lnSpc>
            </a:pPr>
            <a:r>
              <a:rPr lang="es-MX" sz="3600" b="1"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MEDIOS DE</a:t>
            </a:r>
          </a:p>
          <a:p>
            <a:pPr algn="ctr">
              <a:lnSpc>
                <a:spcPts val="3500"/>
              </a:lnSpc>
            </a:pPr>
            <a:r>
              <a:rPr lang="es-MX" sz="3600" b="1"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COMUNICACIÓN</a:t>
            </a:r>
          </a:p>
          <a:p>
            <a:pPr algn="ctr"/>
            <a:r>
              <a:rPr lang="es-MX" sz="3200" b="1" dirty="0">
                <a:solidFill>
                  <a:schemeClr val="bg1">
                    <a:lumMod val="65000"/>
                  </a:schemeClr>
                </a:solidFill>
                <a:latin typeface="Helvetica Neue" panose="02000503000000020004" pitchFamily="2" charset="0"/>
                <a:ea typeface="Helvetica Neue" panose="02000503000000020004" pitchFamily="2" charset="0"/>
                <a:cs typeface="Helvetica Neue" panose="02000503000000020004" pitchFamily="2" charset="0"/>
              </a:rPr>
              <a:t>Factor Interno</a:t>
            </a:r>
          </a:p>
        </p:txBody>
      </p:sp>
      <p:sp>
        <p:nvSpPr>
          <p:cNvPr id="3" name="Rectángulo 2">
            <a:extLst>
              <a:ext uri="{FF2B5EF4-FFF2-40B4-BE49-F238E27FC236}">
                <a16:creationId xmlns:a16="http://schemas.microsoft.com/office/drawing/2014/main" id="{541514E7-72A7-E771-6BF5-D837AE03AC67}"/>
              </a:ext>
            </a:extLst>
          </p:cNvPr>
          <p:cNvSpPr/>
          <p:nvPr/>
        </p:nvSpPr>
        <p:spPr>
          <a:xfrm>
            <a:off x="0" y="1695389"/>
            <a:ext cx="5992369" cy="481110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 name="Rectángulo 3">
            <a:extLst>
              <a:ext uri="{FF2B5EF4-FFF2-40B4-BE49-F238E27FC236}">
                <a16:creationId xmlns:a16="http://schemas.microsoft.com/office/drawing/2014/main" id="{6FBD7385-AAEF-EE95-DDA6-2B089FCEE110}"/>
              </a:ext>
            </a:extLst>
          </p:cNvPr>
          <p:cNvSpPr/>
          <p:nvPr/>
        </p:nvSpPr>
        <p:spPr>
          <a:xfrm>
            <a:off x="6095999" y="1695388"/>
            <a:ext cx="5992369" cy="481514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 name="CuadroTexto 5">
            <a:extLst>
              <a:ext uri="{FF2B5EF4-FFF2-40B4-BE49-F238E27FC236}">
                <a16:creationId xmlns:a16="http://schemas.microsoft.com/office/drawing/2014/main" id="{3D086D87-5E32-36D0-DBBF-FB53247A6A85}"/>
              </a:ext>
            </a:extLst>
          </p:cNvPr>
          <p:cNvSpPr txBox="1"/>
          <p:nvPr/>
        </p:nvSpPr>
        <p:spPr>
          <a:xfrm>
            <a:off x="255096" y="2006488"/>
            <a:ext cx="5992361"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FORTALEZAS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7" name="CuadroTexto 6">
            <a:extLst>
              <a:ext uri="{FF2B5EF4-FFF2-40B4-BE49-F238E27FC236}">
                <a16:creationId xmlns:a16="http://schemas.microsoft.com/office/drawing/2014/main" id="{53FE78EC-A379-9B05-EB09-905A965342D7}"/>
              </a:ext>
            </a:extLst>
          </p:cNvPr>
          <p:cNvSpPr txBox="1"/>
          <p:nvPr/>
        </p:nvSpPr>
        <p:spPr>
          <a:xfrm>
            <a:off x="6425945" y="1948752"/>
            <a:ext cx="5931890"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DEBILIDADES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9" name="CuadroTexto 8">
            <a:extLst>
              <a:ext uri="{FF2B5EF4-FFF2-40B4-BE49-F238E27FC236}">
                <a16:creationId xmlns:a16="http://schemas.microsoft.com/office/drawing/2014/main" id="{E05C6AB0-9EB7-FDDF-8FB4-17519C213654}"/>
              </a:ext>
            </a:extLst>
          </p:cNvPr>
          <p:cNvSpPr txBox="1"/>
          <p:nvPr/>
        </p:nvSpPr>
        <p:spPr>
          <a:xfrm>
            <a:off x="199341" y="3205764"/>
            <a:ext cx="5474891" cy="1661865"/>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Inicio de un relacionamiento con medios.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Información y socialización de los servicios prestados por el ministerio.</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Necesidades identificadas dentro de la funcionalidad de la entidad</a:t>
            </a:r>
          </a:p>
        </p:txBody>
      </p:sp>
      <p:sp>
        <p:nvSpPr>
          <p:cNvPr id="10" name="CuadroTexto 9">
            <a:extLst>
              <a:ext uri="{FF2B5EF4-FFF2-40B4-BE49-F238E27FC236}">
                <a16:creationId xmlns:a16="http://schemas.microsoft.com/office/drawing/2014/main" id="{87B3150D-0C53-46D3-24F2-4BEF44436A93}"/>
              </a:ext>
            </a:extLst>
          </p:cNvPr>
          <p:cNvSpPr txBox="1"/>
          <p:nvPr/>
        </p:nvSpPr>
        <p:spPr>
          <a:xfrm>
            <a:off x="6295341" y="3370852"/>
            <a:ext cx="5545665" cy="1020664"/>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No se tienen recursos para implementar nuevas tecnologías.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Comunicación interna insuficiente.</a:t>
            </a:r>
          </a:p>
        </p:txBody>
      </p:sp>
      <p:pic>
        <p:nvPicPr>
          <p:cNvPr id="11" name="Gráfico 10">
            <a:extLst>
              <a:ext uri="{FF2B5EF4-FFF2-40B4-BE49-F238E27FC236}">
                <a16:creationId xmlns:a16="http://schemas.microsoft.com/office/drawing/2014/main" id="{33F81700-2BDF-AAAB-518B-8DB15B928D44}"/>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b="29589"/>
          <a:stretch/>
        </p:blipFill>
        <p:spPr>
          <a:xfrm>
            <a:off x="889738" y="1808153"/>
            <a:ext cx="1110555" cy="730233"/>
          </a:xfrm>
          <a:prstGeom prst="rect">
            <a:avLst/>
          </a:prstGeom>
        </p:spPr>
      </p:pic>
      <p:pic>
        <p:nvPicPr>
          <p:cNvPr id="12" name="Gráfico 11">
            <a:extLst>
              <a:ext uri="{FF2B5EF4-FFF2-40B4-BE49-F238E27FC236}">
                <a16:creationId xmlns:a16="http://schemas.microsoft.com/office/drawing/2014/main" id="{782AAA8F-2C62-7728-9B82-2AD4C3D070D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06888" y="1785958"/>
            <a:ext cx="730233" cy="730233"/>
          </a:xfrm>
          <a:prstGeom prst="rect">
            <a:avLst/>
          </a:prstGeom>
        </p:spPr>
      </p:pic>
    </p:spTree>
    <p:extLst>
      <p:ext uri="{BB962C8B-B14F-4D97-AF65-F5344CB8AC3E}">
        <p14:creationId xmlns:p14="http://schemas.microsoft.com/office/powerpoint/2010/main" val="1647957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4"/>
          <a:stretch>
            <a:fillRect/>
          </a:stretch>
        </p:blipFill>
        <p:spPr>
          <a:xfrm>
            <a:off x="10995132" y="209999"/>
            <a:ext cx="722206" cy="575813"/>
          </a:xfrm>
          <a:prstGeom prst="rect">
            <a:avLst/>
          </a:prstGeom>
        </p:spPr>
      </p:pic>
      <p:sp>
        <p:nvSpPr>
          <p:cNvPr id="14" name="CuadroTexto 13">
            <a:extLst>
              <a:ext uri="{FF2B5EF4-FFF2-40B4-BE49-F238E27FC236}">
                <a16:creationId xmlns:a16="http://schemas.microsoft.com/office/drawing/2014/main" id="{CFCB0591-66B8-0664-06BE-F21AD5D5F050}"/>
              </a:ext>
            </a:extLst>
          </p:cNvPr>
          <p:cNvSpPr txBox="1"/>
          <p:nvPr/>
        </p:nvSpPr>
        <p:spPr>
          <a:xfrm>
            <a:off x="0" y="313029"/>
            <a:ext cx="12191999" cy="1138773"/>
          </a:xfrm>
          <a:prstGeom prst="rect">
            <a:avLst/>
          </a:prstGeom>
          <a:noFill/>
        </p:spPr>
        <p:txBody>
          <a:bodyPr wrap="square" rtlCol="0">
            <a:spAutoFit/>
          </a:bodyPr>
          <a:lstStyle/>
          <a:p>
            <a:pPr algn="ctr"/>
            <a:r>
              <a:rPr lang="es-MX" sz="3600" b="1"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MÉTODO</a:t>
            </a:r>
          </a:p>
          <a:p>
            <a:pPr algn="ctr"/>
            <a:r>
              <a:rPr lang="es-MX" sz="3200" b="1" dirty="0">
                <a:solidFill>
                  <a:schemeClr val="bg1">
                    <a:lumMod val="65000"/>
                  </a:schemeClr>
                </a:solidFill>
                <a:latin typeface="Helvetica Neue" panose="02000503000000020004" pitchFamily="2" charset="0"/>
                <a:ea typeface="Helvetica Neue" panose="02000503000000020004" pitchFamily="2" charset="0"/>
                <a:cs typeface="Helvetica Neue" panose="02000503000000020004" pitchFamily="2" charset="0"/>
              </a:rPr>
              <a:t>Factor Interno</a:t>
            </a:r>
          </a:p>
        </p:txBody>
      </p:sp>
      <p:sp>
        <p:nvSpPr>
          <p:cNvPr id="15" name="Rectángulo 14">
            <a:extLst>
              <a:ext uri="{FF2B5EF4-FFF2-40B4-BE49-F238E27FC236}">
                <a16:creationId xmlns:a16="http://schemas.microsoft.com/office/drawing/2014/main" id="{F85BF68F-F242-4323-A5DF-CA748A4836DC}"/>
              </a:ext>
            </a:extLst>
          </p:cNvPr>
          <p:cNvSpPr/>
          <p:nvPr/>
        </p:nvSpPr>
        <p:spPr>
          <a:xfrm>
            <a:off x="0" y="1695388"/>
            <a:ext cx="5961065" cy="484958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6" name="Rectángulo 15">
            <a:extLst>
              <a:ext uri="{FF2B5EF4-FFF2-40B4-BE49-F238E27FC236}">
                <a16:creationId xmlns:a16="http://schemas.microsoft.com/office/drawing/2014/main" id="{3410986B-7F89-166B-00B1-635D83CBE34E}"/>
              </a:ext>
            </a:extLst>
          </p:cNvPr>
          <p:cNvSpPr/>
          <p:nvPr/>
        </p:nvSpPr>
        <p:spPr>
          <a:xfrm>
            <a:off x="6095999" y="1695388"/>
            <a:ext cx="6034473" cy="4849583"/>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7" name="CuadroTexto 16">
            <a:extLst>
              <a:ext uri="{FF2B5EF4-FFF2-40B4-BE49-F238E27FC236}">
                <a16:creationId xmlns:a16="http://schemas.microsoft.com/office/drawing/2014/main" id="{8F1FEBE1-97B1-7BD1-035A-833CAE83DC0C}"/>
              </a:ext>
            </a:extLst>
          </p:cNvPr>
          <p:cNvSpPr txBox="1"/>
          <p:nvPr/>
        </p:nvSpPr>
        <p:spPr>
          <a:xfrm>
            <a:off x="257978" y="1944466"/>
            <a:ext cx="6095992"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FORTALEZAS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18" name="CuadroTexto 17">
            <a:extLst>
              <a:ext uri="{FF2B5EF4-FFF2-40B4-BE49-F238E27FC236}">
                <a16:creationId xmlns:a16="http://schemas.microsoft.com/office/drawing/2014/main" id="{9AF422CC-F632-4F8E-3B85-47459B27512E}"/>
              </a:ext>
            </a:extLst>
          </p:cNvPr>
          <p:cNvSpPr txBox="1"/>
          <p:nvPr/>
        </p:nvSpPr>
        <p:spPr>
          <a:xfrm>
            <a:off x="6611948" y="1912640"/>
            <a:ext cx="6034475"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DEBILIDADES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20" name="CuadroTexto 19">
            <a:extLst>
              <a:ext uri="{FF2B5EF4-FFF2-40B4-BE49-F238E27FC236}">
                <a16:creationId xmlns:a16="http://schemas.microsoft.com/office/drawing/2014/main" id="{4CFFAFAA-486C-FA93-9269-C78E23DBBFB9}"/>
              </a:ext>
            </a:extLst>
          </p:cNvPr>
          <p:cNvSpPr txBox="1"/>
          <p:nvPr/>
        </p:nvSpPr>
        <p:spPr>
          <a:xfrm>
            <a:off x="196459" y="2439035"/>
            <a:ext cx="5513359" cy="4226670"/>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Capacidad de soportar las situaciones.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Historia en reconstrucción.</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La existencia de programas con importante legitimidad social y apropiación</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Instrumentos de participación reconocidos por el SNCTEI.</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Formatos que apoyan el funcionamiento de la entidad y desarrollo de actividades de sus colaboradores.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Interés institucional por brindar información de calidad a grupos de valor y ciudadanos.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Planeación institucional incorporando áreas administrativas y misionales.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Revisión y actualización de lineamientos.</a:t>
            </a:r>
          </a:p>
        </p:txBody>
      </p:sp>
      <p:sp>
        <p:nvSpPr>
          <p:cNvPr id="21" name="CuadroTexto 20">
            <a:extLst>
              <a:ext uri="{FF2B5EF4-FFF2-40B4-BE49-F238E27FC236}">
                <a16:creationId xmlns:a16="http://schemas.microsoft.com/office/drawing/2014/main" id="{B5F5A4D3-6849-C679-1A13-BA20AEA800EE}"/>
              </a:ext>
            </a:extLst>
          </p:cNvPr>
          <p:cNvSpPr txBox="1"/>
          <p:nvPr/>
        </p:nvSpPr>
        <p:spPr>
          <a:xfrm>
            <a:off x="6353970" y="2561419"/>
            <a:ext cx="5641571" cy="3906069"/>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Procesos internos muy complejos.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Incoherencia.</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Burocracia excesiva.</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Sin innovación institucional .</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Criterios no unificados .</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No hay articulación e integración entre las áreas.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Ausencia de alianzas con entidades nacionales e internacionales.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Desconocimiento de ejemplos claros de propiedad intelectual.</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Poco tiempo para analizar, implementar y ejecutar la nueva alternativa en los procesos.</a:t>
            </a:r>
          </a:p>
        </p:txBody>
      </p:sp>
      <p:pic>
        <p:nvPicPr>
          <p:cNvPr id="22" name="Gráfico 21">
            <a:extLst>
              <a:ext uri="{FF2B5EF4-FFF2-40B4-BE49-F238E27FC236}">
                <a16:creationId xmlns:a16="http://schemas.microsoft.com/office/drawing/2014/main" id="{BE46E7AF-0E37-3070-6D08-120B18AD4B7C}"/>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589"/>
          <a:stretch/>
        </p:blipFill>
        <p:spPr>
          <a:xfrm>
            <a:off x="1145771" y="1758157"/>
            <a:ext cx="1129761" cy="742862"/>
          </a:xfrm>
          <a:prstGeom prst="rect">
            <a:avLst/>
          </a:prstGeom>
        </p:spPr>
      </p:pic>
      <p:pic>
        <p:nvPicPr>
          <p:cNvPr id="23" name="Gráfico 22">
            <a:extLst>
              <a:ext uri="{FF2B5EF4-FFF2-40B4-BE49-F238E27FC236}">
                <a16:creationId xmlns:a16="http://schemas.microsoft.com/office/drawing/2014/main" id="{170D33BC-ADB6-2F2B-1D0F-FD3256F5C47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699738" y="1777597"/>
            <a:ext cx="742862" cy="742862"/>
          </a:xfrm>
          <a:prstGeom prst="rect">
            <a:avLst/>
          </a:prstGeom>
        </p:spPr>
      </p:pic>
    </p:spTree>
    <p:extLst>
      <p:ext uri="{BB962C8B-B14F-4D97-AF65-F5344CB8AC3E}">
        <p14:creationId xmlns:p14="http://schemas.microsoft.com/office/powerpoint/2010/main" val="4223665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Rectángulo 1">
            <a:extLst>
              <a:ext uri="{FF2B5EF4-FFF2-40B4-BE49-F238E27FC236}">
                <a16:creationId xmlns:a16="http://schemas.microsoft.com/office/drawing/2014/main" id="{0C65262E-ECE1-B0FA-1D7A-64A5ACE1683B}"/>
              </a:ext>
            </a:extLst>
          </p:cNvPr>
          <p:cNvSpPr/>
          <p:nvPr/>
        </p:nvSpPr>
        <p:spPr>
          <a:xfrm>
            <a:off x="0" y="1695389"/>
            <a:ext cx="6034450" cy="484552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 name="Rectángulo 2">
            <a:extLst>
              <a:ext uri="{FF2B5EF4-FFF2-40B4-BE49-F238E27FC236}">
                <a16:creationId xmlns:a16="http://schemas.microsoft.com/office/drawing/2014/main" id="{05A71714-DAF4-D64D-8AC6-6F27E0B887C3}"/>
              </a:ext>
            </a:extLst>
          </p:cNvPr>
          <p:cNvSpPr/>
          <p:nvPr/>
        </p:nvSpPr>
        <p:spPr>
          <a:xfrm>
            <a:off x="6095999" y="1695388"/>
            <a:ext cx="6034450" cy="4849583"/>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 name="CuadroTexto 3">
            <a:extLst>
              <a:ext uri="{FF2B5EF4-FFF2-40B4-BE49-F238E27FC236}">
                <a16:creationId xmlns:a16="http://schemas.microsoft.com/office/drawing/2014/main" id="{18FC0CA4-8859-519F-71D1-F1B7AC189CCA}"/>
              </a:ext>
            </a:extLst>
          </p:cNvPr>
          <p:cNvSpPr txBox="1"/>
          <p:nvPr/>
        </p:nvSpPr>
        <p:spPr>
          <a:xfrm>
            <a:off x="220203" y="1948752"/>
            <a:ext cx="6095992"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FORTALEZAS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6" name="CuadroTexto 5">
            <a:extLst>
              <a:ext uri="{FF2B5EF4-FFF2-40B4-BE49-F238E27FC236}">
                <a16:creationId xmlns:a16="http://schemas.microsoft.com/office/drawing/2014/main" id="{26B3AE83-1E5A-392E-074C-FC14CEE3DF52}"/>
              </a:ext>
            </a:extLst>
          </p:cNvPr>
          <p:cNvSpPr txBox="1"/>
          <p:nvPr/>
        </p:nvSpPr>
        <p:spPr>
          <a:xfrm>
            <a:off x="6536398" y="1927969"/>
            <a:ext cx="6034475"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DEBILIDADES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8" name="CuadroTexto 7">
            <a:extLst>
              <a:ext uri="{FF2B5EF4-FFF2-40B4-BE49-F238E27FC236}">
                <a16:creationId xmlns:a16="http://schemas.microsoft.com/office/drawing/2014/main" id="{18C78067-1E5F-56AA-AE84-C2DAC36098C1}"/>
              </a:ext>
            </a:extLst>
          </p:cNvPr>
          <p:cNvSpPr txBox="1"/>
          <p:nvPr/>
        </p:nvSpPr>
        <p:spPr>
          <a:xfrm>
            <a:off x="196460" y="2561420"/>
            <a:ext cx="5513338" cy="3906069"/>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Diversificación fuentes de financiación.</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Difundir de manera oportuna y efectiva la información y directrices que permite orientar a los colaboradores a encaminar las actividades de CTEI.</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SGC certificado que apoya con los procedimientos en las gestiones administrativas y operativas.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Oportunidad y gestión en el cumplimiento de la normatividad bajo la responsabilidad de las áreas encargadas.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Resultado de la gestión realizada en la entidad, con el fin de tomar las decisiones de manera asertiva por parte de los directivos.</a:t>
            </a:r>
          </a:p>
        </p:txBody>
      </p:sp>
      <p:pic>
        <p:nvPicPr>
          <p:cNvPr id="9" name="Gráfico 8">
            <a:extLst>
              <a:ext uri="{FF2B5EF4-FFF2-40B4-BE49-F238E27FC236}">
                <a16:creationId xmlns:a16="http://schemas.microsoft.com/office/drawing/2014/main" id="{9D041B0D-4B94-5A51-6C58-5D848710F1BA}"/>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b="29589"/>
          <a:stretch/>
        </p:blipFill>
        <p:spPr>
          <a:xfrm>
            <a:off x="1072533" y="1761439"/>
            <a:ext cx="1129761" cy="742862"/>
          </a:xfrm>
          <a:prstGeom prst="rect">
            <a:avLst/>
          </a:prstGeom>
        </p:spPr>
      </p:pic>
      <p:pic>
        <p:nvPicPr>
          <p:cNvPr id="10" name="Gráfico 9">
            <a:extLst>
              <a:ext uri="{FF2B5EF4-FFF2-40B4-BE49-F238E27FC236}">
                <a16:creationId xmlns:a16="http://schemas.microsoft.com/office/drawing/2014/main" id="{D4E43ABE-10DE-C5AF-3960-2F57B32821D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85312" y="1787370"/>
            <a:ext cx="742862" cy="742862"/>
          </a:xfrm>
          <a:prstGeom prst="rect">
            <a:avLst/>
          </a:prstGeom>
        </p:spPr>
      </p:pic>
      <p:sp>
        <p:nvSpPr>
          <p:cNvPr id="11" name="CuadroTexto 10">
            <a:extLst>
              <a:ext uri="{FF2B5EF4-FFF2-40B4-BE49-F238E27FC236}">
                <a16:creationId xmlns:a16="http://schemas.microsoft.com/office/drawing/2014/main" id="{AB2B8468-16B2-177F-EC8E-FC0315F43D03}"/>
              </a:ext>
            </a:extLst>
          </p:cNvPr>
          <p:cNvSpPr txBox="1"/>
          <p:nvPr/>
        </p:nvSpPr>
        <p:spPr>
          <a:xfrm>
            <a:off x="0" y="313029"/>
            <a:ext cx="12191999" cy="1138773"/>
          </a:xfrm>
          <a:prstGeom prst="rect">
            <a:avLst/>
          </a:prstGeom>
          <a:noFill/>
        </p:spPr>
        <p:txBody>
          <a:bodyPr wrap="square" rtlCol="0">
            <a:spAutoFit/>
          </a:bodyPr>
          <a:lstStyle/>
          <a:p>
            <a:pPr algn="ctr"/>
            <a:r>
              <a:rPr lang="es-MX" sz="3600" b="1"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MÉTODO</a:t>
            </a:r>
          </a:p>
          <a:p>
            <a:pPr algn="ctr"/>
            <a:r>
              <a:rPr lang="es-MX" sz="3200" b="1" dirty="0">
                <a:solidFill>
                  <a:schemeClr val="bg1">
                    <a:lumMod val="65000"/>
                  </a:schemeClr>
                </a:solidFill>
                <a:latin typeface="Helvetica Neue" panose="02000503000000020004" pitchFamily="2" charset="0"/>
                <a:ea typeface="Helvetica Neue" panose="02000503000000020004" pitchFamily="2" charset="0"/>
                <a:cs typeface="Helvetica Neue" panose="02000503000000020004" pitchFamily="2" charset="0"/>
              </a:rPr>
              <a:t>Factor Interno</a:t>
            </a:r>
          </a:p>
        </p:txBody>
      </p:sp>
    </p:spTree>
    <p:extLst>
      <p:ext uri="{BB962C8B-B14F-4D97-AF65-F5344CB8AC3E}">
        <p14:creationId xmlns:p14="http://schemas.microsoft.com/office/powerpoint/2010/main" val="29769227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4"/>
          <a:stretch>
            <a:fillRect/>
          </a:stretch>
        </p:blipFill>
        <p:spPr>
          <a:xfrm>
            <a:off x="10995132" y="209999"/>
            <a:ext cx="722206" cy="575813"/>
          </a:xfrm>
          <a:prstGeom prst="rect">
            <a:avLst/>
          </a:prstGeom>
        </p:spPr>
      </p:pic>
      <p:sp>
        <p:nvSpPr>
          <p:cNvPr id="2" name="CuadroTexto 1">
            <a:extLst>
              <a:ext uri="{FF2B5EF4-FFF2-40B4-BE49-F238E27FC236}">
                <a16:creationId xmlns:a16="http://schemas.microsoft.com/office/drawing/2014/main" id="{E1C56346-CBC2-44B0-85DC-B2CC9D57655D}"/>
              </a:ext>
            </a:extLst>
          </p:cNvPr>
          <p:cNvSpPr txBox="1"/>
          <p:nvPr/>
        </p:nvSpPr>
        <p:spPr>
          <a:xfrm>
            <a:off x="-8" y="313029"/>
            <a:ext cx="12191999" cy="1138773"/>
          </a:xfrm>
          <a:prstGeom prst="rect">
            <a:avLst/>
          </a:prstGeom>
          <a:noFill/>
        </p:spPr>
        <p:txBody>
          <a:bodyPr wrap="square" rtlCol="0">
            <a:spAutoFit/>
          </a:bodyPr>
          <a:lstStyle/>
          <a:p>
            <a:pPr algn="ctr"/>
            <a:r>
              <a:rPr lang="es-MX" sz="3600" b="1"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MONEY</a:t>
            </a:r>
          </a:p>
          <a:p>
            <a:pPr algn="ctr"/>
            <a:r>
              <a:rPr lang="es-MX" sz="3200" b="1" dirty="0">
                <a:solidFill>
                  <a:schemeClr val="bg1">
                    <a:lumMod val="65000"/>
                  </a:schemeClr>
                </a:solidFill>
                <a:latin typeface="Helvetica Neue" panose="02000503000000020004" pitchFamily="2" charset="0"/>
                <a:ea typeface="Helvetica Neue" panose="02000503000000020004" pitchFamily="2" charset="0"/>
                <a:cs typeface="Helvetica Neue" panose="02000503000000020004" pitchFamily="2" charset="0"/>
              </a:rPr>
              <a:t>Factor Interno</a:t>
            </a:r>
          </a:p>
        </p:txBody>
      </p:sp>
      <p:sp>
        <p:nvSpPr>
          <p:cNvPr id="3" name="Rectángulo 2">
            <a:extLst>
              <a:ext uri="{FF2B5EF4-FFF2-40B4-BE49-F238E27FC236}">
                <a16:creationId xmlns:a16="http://schemas.microsoft.com/office/drawing/2014/main" id="{CB264814-DAEA-4E21-8787-647CEC47DF7B}"/>
              </a:ext>
            </a:extLst>
          </p:cNvPr>
          <p:cNvSpPr/>
          <p:nvPr/>
        </p:nvSpPr>
        <p:spPr>
          <a:xfrm>
            <a:off x="0" y="1695389"/>
            <a:ext cx="6034470" cy="475628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 name="Rectángulo 3">
            <a:extLst>
              <a:ext uri="{FF2B5EF4-FFF2-40B4-BE49-F238E27FC236}">
                <a16:creationId xmlns:a16="http://schemas.microsoft.com/office/drawing/2014/main" id="{FDA03E3F-3C63-4BF5-8353-9F5C397434C4}"/>
              </a:ext>
            </a:extLst>
          </p:cNvPr>
          <p:cNvSpPr/>
          <p:nvPr/>
        </p:nvSpPr>
        <p:spPr>
          <a:xfrm>
            <a:off x="6095999" y="1695388"/>
            <a:ext cx="6034470" cy="476027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 name="CuadroTexto 5">
            <a:extLst>
              <a:ext uri="{FF2B5EF4-FFF2-40B4-BE49-F238E27FC236}">
                <a16:creationId xmlns:a16="http://schemas.microsoft.com/office/drawing/2014/main" id="{D11D0A7A-581E-40B9-83A3-70904B969EB7}"/>
              </a:ext>
            </a:extLst>
          </p:cNvPr>
          <p:cNvSpPr txBox="1"/>
          <p:nvPr/>
        </p:nvSpPr>
        <p:spPr>
          <a:xfrm>
            <a:off x="255085" y="1927592"/>
            <a:ext cx="6095992"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FORTALEZAS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7" name="CuadroTexto 6">
            <a:extLst>
              <a:ext uri="{FF2B5EF4-FFF2-40B4-BE49-F238E27FC236}">
                <a16:creationId xmlns:a16="http://schemas.microsoft.com/office/drawing/2014/main" id="{22F9A0B3-50D7-46F4-9EBA-31E1D6872569}"/>
              </a:ext>
            </a:extLst>
          </p:cNvPr>
          <p:cNvSpPr txBox="1"/>
          <p:nvPr/>
        </p:nvSpPr>
        <p:spPr>
          <a:xfrm>
            <a:off x="6469913" y="1918146"/>
            <a:ext cx="6034475"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DEBILIDADES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11" name="CuadroTexto 10">
            <a:extLst>
              <a:ext uri="{FF2B5EF4-FFF2-40B4-BE49-F238E27FC236}">
                <a16:creationId xmlns:a16="http://schemas.microsoft.com/office/drawing/2014/main" id="{6E96D7BD-F966-4F0B-82AD-0022F12D0B92}"/>
              </a:ext>
            </a:extLst>
          </p:cNvPr>
          <p:cNvSpPr txBox="1"/>
          <p:nvPr/>
        </p:nvSpPr>
        <p:spPr>
          <a:xfrm>
            <a:off x="142063" y="2505200"/>
            <a:ext cx="5641547" cy="4225003"/>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Regalías y beneficios tributarios.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Convenios de cooperación (FFJC).</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Fondo FIS.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La entidad cada vigencia realiza un ejercicio de planeación y programación de conformidad con la misión, programas del ministerio y necesidades con el fin de contar con los recursos en el presupuesto asignado a la entidad.</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Realizar seguimiento periódico a la ejecución, a fin de garantizar una correcta y eficiente ejecución de los recursos asignados.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Organización y conocimiento en la gestión de impuestos.</a:t>
            </a:r>
          </a:p>
        </p:txBody>
      </p:sp>
      <p:sp>
        <p:nvSpPr>
          <p:cNvPr id="13" name="CuadroTexto 12">
            <a:extLst>
              <a:ext uri="{FF2B5EF4-FFF2-40B4-BE49-F238E27FC236}">
                <a16:creationId xmlns:a16="http://schemas.microsoft.com/office/drawing/2014/main" id="{3BCED2FC-D5C4-40C2-8EAC-861D811418E1}"/>
              </a:ext>
            </a:extLst>
          </p:cNvPr>
          <p:cNvSpPr txBox="1"/>
          <p:nvPr/>
        </p:nvSpPr>
        <p:spPr>
          <a:xfrm>
            <a:off x="6351080" y="3686666"/>
            <a:ext cx="5641571" cy="1018997"/>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Somos el Ministerio con menos presupuesto.</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Recursos bajos de funcionamiento (Operación ministerio)</a:t>
            </a:r>
          </a:p>
        </p:txBody>
      </p:sp>
      <p:pic>
        <p:nvPicPr>
          <p:cNvPr id="12" name="Gráfico 11">
            <a:extLst>
              <a:ext uri="{FF2B5EF4-FFF2-40B4-BE49-F238E27FC236}">
                <a16:creationId xmlns:a16="http://schemas.microsoft.com/office/drawing/2014/main" id="{C7C3FA7C-07D3-44C0-B836-1D316FCA2CD7}"/>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589"/>
          <a:stretch/>
        </p:blipFill>
        <p:spPr>
          <a:xfrm>
            <a:off x="1072533" y="1748285"/>
            <a:ext cx="1129761" cy="742862"/>
          </a:xfrm>
          <a:prstGeom prst="rect">
            <a:avLst/>
          </a:prstGeom>
        </p:spPr>
      </p:pic>
      <p:pic>
        <p:nvPicPr>
          <p:cNvPr id="14" name="Gráfico 13">
            <a:extLst>
              <a:ext uri="{FF2B5EF4-FFF2-40B4-BE49-F238E27FC236}">
                <a16:creationId xmlns:a16="http://schemas.microsoft.com/office/drawing/2014/main" id="{D9187C47-806E-45E5-A5E3-CE0B6156050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555064" y="1787608"/>
            <a:ext cx="742862" cy="742862"/>
          </a:xfrm>
          <a:prstGeom prst="rect">
            <a:avLst/>
          </a:prstGeom>
        </p:spPr>
      </p:pic>
    </p:spTree>
    <p:extLst>
      <p:ext uri="{BB962C8B-B14F-4D97-AF65-F5344CB8AC3E}">
        <p14:creationId xmlns:p14="http://schemas.microsoft.com/office/powerpoint/2010/main" val="14904587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Título 1">
            <a:extLst>
              <a:ext uri="{FF2B5EF4-FFF2-40B4-BE49-F238E27FC236}">
                <a16:creationId xmlns:a16="http://schemas.microsoft.com/office/drawing/2014/main" id="{A5301B0D-EF72-46C8-BC92-A743313420A1}"/>
              </a:ext>
            </a:extLst>
          </p:cNvPr>
          <p:cNvSpPr txBox="1">
            <a:spLocks/>
          </p:cNvSpPr>
          <p:nvPr/>
        </p:nvSpPr>
        <p:spPr>
          <a:xfrm>
            <a:off x="0" y="1087364"/>
            <a:ext cx="12192000" cy="132556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b="1" u="sng">
                <a:solidFill>
                  <a:schemeClr val="tx1">
                    <a:lumMod val="75000"/>
                    <a:lumOff val="25000"/>
                  </a:schemeClr>
                </a:solidFill>
              </a:rPr>
              <a:t>FACTORES EXTERNOS</a:t>
            </a:r>
            <a:endParaRPr lang="es-CO" b="1" u="sng" dirty="0">
              <a:solidFill>
                <a:schemeClr val="tx1">
                  <a:lumMod val="75000"/>
                  <a:lumOff val="25000"/>
                </a:schemeClr>
              </a:solidFill>
            </a:endParaRPr>
          </a:p>
        </p:txBody>
      </p:sp>
      <p:sp>
        <p:nvSpPr>
          <p:cNvPr id="3" name="Título 1">
            <a:extLst>
              <a:ext uri="{FF2B5EF4-FFF2-40B4-BE49-F238E27FC236}">
                <a16:creationId xmlns:a16="http://schemas.microsoft.com/office/drawing/2014/main" id="{6E0ABAA1-5F8F-ECC8-3BBE-8B46DC8884D7}"/>
              </a:ext>
            </a:extLst>
          </p:cNvPr>
          <p:cNvSpPr txBox="1">
            <a:spLocks/>
          </p:cNvSpPr>
          <p:nvPr/>
        </p:nvSpPr>
        <p:spPr>
          <a:xfrm>
            <a:off x="-1" y="2636946"/>
            <a:ext cx="6191791" cy="1325562"/>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lgn="ctr"/>
            <a:r>
              <a:rPr lang="es-MX" sz="3200" b="1" dirty="0">
                <a:solidFill>
                  <a:schemeClr val="accent2">
                    <a:lumMod val="60000"/>
                    <a:lumOff val="40000"/>
                  </a:schemeClr>
                </a:solidFill>
                <a:latin typeface="+mj-lt"/>
              </a:rPr>
              <a:t>OPORTUNIDADES</a:t>
            </a:r>
            <a:endParaRPr lang="es-CO" sz="3200" b="1" dirty="0">
              <a:solidFill>
                <a:schemeClr val="accent2">
                  <a:lumMod val="60000"/>
                  <a:lumOff val="40000"/>
                </a:schemeClr>
              </a:solidFill>
              <a:latin typeface="+mj-lt"/>
            </a:endParaRPr>
          </a:p>
        </p:txBody>
      </p:sp>
      <p:sp>
        <p:nvSpPr>
          <p:cNvPr id="4" name="Título 1">
            <a:extLst>
              <a:ext uri="{FF2B5EF4-FFF2-40B4-BE49-F238E27FC236}">
                <a16:creationId xmlns:a16="http://schemas.microsoft.com/office/drawing/2014/main" id="{53BE1872-E58F-AD16-522A-A140E4859B82}"/>
              </a:ext>
            </a:extLst>
          </p:cNvPr>
          <p:cNvSpPr txBox="1">
            <a:spLocks/>
          </p:cNvSpPr>
          <p:nvPr/>
        </p:nvSpPr>
        <p:spPr>
          <a:xfrm>
            <a:off x="6191790" y="2635415"/>
            <a:ext cx="6000210" cy="1325562"/>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lgn="ctr"/>
            <a:r>
              <a:rPr lang="es-MX" sz="3200" b="1" dirty="0">
                <a:solidFill>
                  <a:schemeClr val="accent4">
                    <a:lumMod val="60000"/>
                    <a:lumOff val="40000"/>
                  </a:schemeClr>
                </a:solidFill>
                <a:latin typeface="+mj-lt"/>
              </a:rPr>
              <a:t>AMENAZAS</a:t>
            </a:r>
            <a:endParaRPr lang="es-CO" sz="3200" b="1" dirty="0">
              <a:solidFill>
                <a:schemeClr val="accent4">
                  <a:lumMod val="60000"/>
                  <a:lumOff val="40000"/>
                </a:schemeClr>
              </a:solidFill>
              <a:latin typeface="+mj-lt"/>
            </a:endParaRPr>
          </a:p>
        </p:txBody>
      </p:sp>
      <p:pic>
        <p:nvPicPr>
          <p:cNvPr id="6" name="Gráfico 5">
            <a:extLst>
              <a:ext uri="{FF2B5EF4-FFF2-40B4-BE49-F238E27FC236}">
                <a16:creationId xmlns:a16="http://schemas.microsoft.com/office/drawing/2014/main" id="{9FEAE2B5-421E-3FA7-4BBD-A9E9FBB02A0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65106" y="4025950"/>
            <a:ext cx="2061576" cy="2061576"/>
          </a:xfrm>
          <a:prstGeom prst="rect">
            <a:avLst/>
          </a:prstGeom>
        </p:spPr>
      </p:pic>
      <p:pic>
        <p:nvPicPr>
          <p:cNvPr id="7" name="Gráfico 6">
            <a:extLst>
              <a:ext uri="{FF2B5EF4-FFF2-40B4-BE49-F238E27FC236}">
                <a16:creationId xmlns:a16="http://schemas.microsoft.com/office/drawing/2014/main" id="{2DC1EFE8-F0F4-7DC7-2244-1EEE2040A1E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56907" y="4025950"/>
            <a:ext cx="1985788" cy="1985788"/>
          </a:xfrm>
          <a:prstGeom prst="rect">
            <a:avLst/>
          </a:prstGeom>
        </p:spPr>
      </p:pic>
      <p:cxnSp>
        <p:nvCxnSpPr>
          <p:cNvPr id="8" name="Conector recto 7">
            <a:extLst>
              <a:ext uri="{FF2B5EF4-FFF2-40B4-BE49-F238E27FC236}">
                <a16:creationId xmlns:a16="http://schemas.microsoft.com/office/drawing/2014/main" id="{3C3089AE-3FEA-F97A-4BEA-09FAE8FCE29A}"/>
              </a:ext>
            </a:extLst>
          </p:cNvPr>
          <p:cNvCxnSpPr/>
          <p:nvPr/>
        </p:nvCxnSpPr>
        <p:spPr>
          <a:xfrm flipV="1">
            <a:off x="6191794" y="3196046"/>
            <a:ext cx="0" cy="3309257"/>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92238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CuadroTexto 1">
            <a:extLst>
              <a:ext uri="{FF2B5EF4-FFF2-40B4-BE49-F238E27FC236}">
                <a16:creationId xmlns:a16="http://schemas.microsoft.com/office/drawing/2014/main" id="{AA6B5684-CFAE-07EB-B5B2-6DA93BF6A736}"/>
              </a:ext>
            </a:extLst>
          </p:cNvPr>
          <p:cNvSpPr txBox="1"/>
          <p:nvPr/>
        </p:nvSpPr>
        <p:spPr>
          <a:xfrm>
            <a:off x="0" y="295613"/>
            <a:ext cx="12021313" cy="1138773"/>
          </a:xfrm>
          <a:prstGeom prst="rect">
            <a:avLst/>
          </a:prstGeom>
          <a:noFill/>
        </p:spPr>
        <p:txBody>
          <a:bodyPr wrap="square" rtlCol="0">
            <a:spAutoFit/>
          </a:bodyPr>
          <a:lstStyle/>
          <a:p>
            <a:pPr algn="ctr"/>
            <a:r>
              <a:rPr lang="es-MX" sz="3600" b="1"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AMBIENTAL</a:t>
            </a:r>
          </a:p>
          <a:p>
            <a:pPr algn="ctr"/>
            <a:r>
              <a:rPr lang="es-MX" sz="3200" b="1" dirty="0">
                <a:solidFill>
                  <a:schemeClr val="bg1">
                    <a:lumMod val="65000"/>
                  </a:schemeClr>
                </a:solidFill>
                <a:latin typeface="Helvetica Neue" panose="02000503000000020004" pitchFamily="2" charset="0"/>
                <a:ea typeface="Helvetica Neue" panose="02000503000000020004" pitchFamily="2" charset="0"/>
                <a:cs typeface="Helvetica Neue" panose="02000503000000020004" pitchFamily="2" charset="0"/>
              </a:rPr>
              <a:t>Factor Externo</a:t>
            </a:r>
          </a:p>
        </p:txBody>
      </p:sp>
      <p:sp>
        <p:nvSpPr>
          <p:cNvPr id="3" name="Rectángulo 2">
            <a:extLst>
              <a:ext uri="{FF2B5EF4-FFF2-40B4-BE49-F238E27FC236}">
                <a16:creationId xmlns:a16="http://schemas.microsoft.com/office/drawing/2014/main" id="{0C411D7A-A0BE-63EF-699F-3709794C9E37}"/>
              </a:ext>
            </a:extLst>
          </p:cNvPr>
          <p:cNvSpPr/>
          <p:nvPr/>
        </p:nvSpPr>
        <p:spPr>
          <a:xfrm>
            <a:off x="0" y="1695388"/>
            <a:ext cx="6010657" cy="4847651"/>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accent2">
                  <a:lumMod val="60000"/>
                  <a:lumOff val="40000"/>
                </a:schemeClr>
              </a:solidFill>
            </a:endParaRPr>
          </a:p>
        </p:txBody>
      </p:sp>
      <p:sp>
        <p:nvSpPr>
          <p:cNvPr id="4" name="Rectángulo 3">
            <a:extLst>
              <a:ext uri="{FF2B5EF4-FFF2-40B4-BE49-F238E27FC236}">
                <a16:creationId xmlns:a16="http://schemas.microsoft.com/office/drawing/2014/main" id="{26C1E2CB-5CF7-E18E-B360-DD6F2C4758B9}"/>
              </a:ext>
            </a:extLst>
          </p:cNvPr>
          <p:cNvSpPr/>
          <p:nvPr/>
        </p:nvSpPr>
        <p:spPr>
          <a:xfrm>
            <a:off x="6095999" y="1695388"/>
            <a:ext cx="6010657" cy="4851716"/>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 name="CuadroTexto 5">
            <a:extLst>
              <a:ext uri="{FF2B5EF4-FFF2-40B4-BE49-F238E27FC236}">
                <a16:creationId xmlns:a16="http://schemas.microsoft.com/office/drawing/2014/main" id="{4B1360A0-DDAD-3733-DB93-3CD0DD626344}"/>
              </a:ext>
            </a:extLst>
          </p:cNvPr>
          <p:cNvSpPr txBox="1"/>
          <p:nvPr/>
        </p:nvSpPr>
        <p:spPr>
          <a:xfrm>
            <a:off x="255096" y="2026689"/>
            <a:ext cx="6010649"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OPORTUNIDADES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7" name="CuadroTexto 6">
            <a:extLst>
              <a:ext uri="{FF2B5EF4-FFF2-40B4-BE49-F238E27FC236}">
                <a16:creationId xmlns:a16="http://schemas.microsoft.com/office/drawing/2014/main" id="{2C2607F9-5A76-BAD7-3748-0D6776D3633F}"/>
              </a:ext>
            </a:extLst>
          </p:cNvPr>
          <p:cNvSpPr txBox="1"/>
          <p:nvPr/>
        </p:nvSpPr>
        <p:spPr>
          <a:xfrm>
            <a:off x="6494674" y="2026690"/>
            <a:ext cx="5949993"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AMENAZAS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9" name="CuadroTexto 8">
            <a:extLst>
              <a:ext uri="{FF2B5EF4-FFF2-40B4-BE49-F238E27FC236}">
                <a16:creationId xmlns:a16="http://schemas.microsoft.com/office/drawing/2014/main" id="{8D50C85A-D12F-6CA3-A61B-0095B69093A6}"/>
              </a:ext>
            </a:extLst>
          </p:cNvPr>
          <p:cNvSpPr txBox="1"/>
          <p:nvPr/>
        </p:nvSpPr>
        <p:spPr>
          <a:xfrm>
            <a:off x="199342" y="3711071"/>
            <a:ext cx="5491600" cy="1020664"/>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Debido al cambio climático, impulsa a la ciencia a desarrollar procesos e investigaciones como energía sostenible de acorde al tema medioambiental.</a:t>
            </a:r>
          </a:p>
        </p:txBody>
      </p:sp>
      <p:sp>
        <p:nvSpPr>
          <p:cNvPr id="10" name="CuadroTexto 9">
            <a:extLst>
              <a:ext uri="{FF2B5EF4-FFF2-40B4-BE49-F238E27FC236}">
                <a16:creationId xmlns:a16="http://schemas.microsoft.com/office/drawing/2014/main" id="{A635DDFD-D0B9-82B3-98AD-32294C2BB3F5}"/>
              </a:ext>
            </a:extLst>
          </p:cNvPr>
          <p:cNvSpPr txBox="1"/>
          <p:nvPr/>
        </p:nvSpPr>
        <p:spPr>
          <a:xfrm>
            <a:off x="6351089" y="3391304"/>
            <a:ext cx="5562590" cy="1661865"/>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Cambio climático que afecte alguna de las misiones estratégicas del Ministerio.</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Generación de nuevas pandemias.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Desastres naturales por contaminación global.</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Producción masiva de desechos.</a:t>
            </a:r>
          </a:p>
        </p:txBody>
      </p:sp>
      <p:pic>
        <p:nvPicPr>
          <p:cNvPr id="11" name="Gráfico 10">
            <a:extLst>
              <a:ext uri="{FF2B5EF4-FFF2-40B4-BE49-F238E27FC236}">
                <a16:creationId xmlns:a16="http://schemas.microsoft.com/office/drawing/2014/main" id="{7013E83D-061C-7160-6103-891DC7A1F32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328795" y="1861358"/>
            <a:ext cx="893805" cy="893805"/>
          </a:xfrm>
          <a:prstGeom prst="rect">
            <a:avLst/>
          </a:prstGeom>
        </p:spPr>
      </p:pic>
      <p:pic>
        <p:nvPicPr>
          <p:cNvPr id="12" name="Gráfico 11">
            <a:extLst>
              <a:ext uri="{FF2B5EF4-FFF2-40B4-BE49-F238E27FC236}">
                <a16:creationId xmlns:a16="http://schemas.microsoft.com/office/drawing/2014/main" id="{F259A8F5-2C13-4AAD-7F15-CEBB6E560D2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4603" y="1747190"/>
            <a:ext cx="1006375" cy="1006375"/>
          </a:xfrm>
          <a:prstGeom prst="rect">
            <a:avLst/>
          </a:prstGeom>
        </p:spPr>
      </p:pic>
    </p:spTree>
    <p:extLst>
      <p:ext uri="{BB962C8B-B14F-4D97-AF65-F5344CB8AC3E}">
        <p14:creationId xmlns:p14="http://schemas.microsoft.com/office/powerpoint/2010/main" val="33927281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CuadroTexto 1">
            <a:extLst>
              <a:ext uri="{FF2B5EF4-FFF2-40B4-BE49-F238E27FC236}">
                <a16:creationId xmlns:a16="http://schemas.microsoft.com/office/drawing/2014/main" id="{60EF4E58-B99E-200D-FF86-A14C6F344DA4}"/>
              </a:ext>
            </a:extLst>
          </p:cNvPr>
          <p:cNvSpPr txBox="1"/>
          <p:nvPr/>
        </p:nvSpPr>
        <p:spPr>
          <a:xfrm>
            <a:off x="1" y="269486"/>
            <a:ext cx="12191999" cy="1138773"/>
          </a:xfrm>
          <a:prstGeom prst="rect">
            <a:avLst/>
          </a:prstGeom>
          <a:noFill/>
        </p:spPr>
        <p:txBody>
          <a:bodyPr wrap="square" rtlCol="0">
            <a:spAutoFit/>
          </a:bodyPr>
          <a:lstStyle/>
          <a:p>
            <a:pPr algn="ctr"/>
            <a:r>
              <a:rPr lang="es-MX" sz="3600" b="1"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ECONÓMICO</a:t>
            </a:r>
          </a:p>
          <a:p>
            <a:pPr algn="ctr"/>
            <a:r>
              <a:rPr lang="es-MX" sz="3200" b="1" dirty="0">
                <a:solidFill>
                  <a:schemeClr val="bg1">
                    <a:lumMod val="65000"/>
                  </a:schemeClr>
                </a:solidFill>
                <a:latin typeface="Helvetica Neue" panose="02000503000000020004" pitchFamily="2" charset="0"/>
                <a:ea typeface="Helvetica Neue" panose="02000503000000020004" pitchFamily="2" charset="0"/>
                <a:cs typeface="Helvetica Neue" panose="02000503000000020004" pitchFamily="2" charset="0"/>
              </a:rPr>
              <a:t>Factor Externo</a:t>
            </a:r>
          </a:p>
        </p:txBody>
      </p:sp>
      <p:sp>
        <p:nvSpPr>
          <p:cNvPr id="3" name="Rectángulo 2">
            <a:extLst>
              <a:ext uri="{FF2B5EF4-FFF2-40B4-BE49-F238E27FC236}">
                <a16:creationId xmlns:a16="http://schemas.microsoft.com/office/drawing/2014/main" id="{86078850-5E2B-842E-B81F-7A315D3DCD10}"/>
              </a:ext>
            </a:extLst>
          </p:cNvPr>
          <p:cNvSpPr/>
          <p:nvPr/>
        </p:nvSpPr>
        <p:spPr>
          <a:xfrm>
            <a:off x="0" y="1695389"/>
            <a:ext cx="6016745" cy="4747152"/>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schemeClr val="accent2">
                  <a:lumMod val="60000"/>
                  <a:lumOff val="40000"/>
                </a:schemeClr>
              </a:solidFill>
            </a:endParaRPr>
          </a:p>
        </p:txBody>
      </p:sp>
      <p:sp>
        <p:nvSpPr>
          <p:cNvPr id="4" name="Rectángulo 3">
            <a:extLst>
              <a:ext uri="{FF2B5EF4-FFF2-40B4-BE49-F238E27FC236}">
                <a16:creationId xmlns:a16="http://schemas.microsoft.com/office/drawing/2014/main" id="{2459C55E-3939-4E59-6B2D-976C8D66F1B1}"/>
              </a:ext>
            </a:extLst>
          </p:cNvPr>
          <p:cNvSpPr/>
          <p:nvPr/>
        </p:nvSpPr>
        <p:spPr>
          <a:xfrm>
            <a:off x="6095999" y="1695388"/>
            <a:ext cx="6016745" cy="475113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 name="CuadroTexto 5">
            <a:extLst>
              <a:ext uri="{FF2B5EF4-FFF2-40B4-BE49-F238E27FC236}">
                <a16:creationId xmlns:a16="http://schemas.microsoft.com/office/drawing/2014/main" id="{99031457-DFBF-5591-AF0A-6CCF826EB724}"/>
              </a:ext>
            </a:extLst>
          </p:cNvPr>
          <p:cNvSpPr txBox="1"/>
          <p:nvPr/>
        </p:nvSpPr>
        <p:spPr>
          <a:xfrm>
            <a:off x="255095" y="1992816"/>
            <a:ext cx="6095992"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OPORTUNIDADES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7" name="CuadroTexto 6">
            <a:extLst>
              <a:ext uri="{FF2B5EF4-FFF2-40B4-BE49-F238E27FC236}">
                <a16:creationId xmlns:a16="http://schemas.microsoft.com/office/drawing/2014/main" id="{BA468FC1-9CFE-E1A0-C97F-C741BF7D6979}"/>
              </a:ext>
            </a:extLst>
          </p:cNvPr>
          <p:cNvSpPr txBox="1"/>
          <p:nvPr/>
        </p:nvSpPr>
        <p:spPr>
          <a:xfrm>
            <a:off x="6606182" y="1992816"/>
            <a:ext cx="6034475"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AMENAZAS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9" name="CuadroTexto 8">
            <a:extLst>
              <a:ext uri="{FF2B5EF4-FFF2-40B4-BE49-F238E27FC236}">
                <a16:creationId xmlns:a16="http://schemas.microsoft.com/office/drawing/2014/main" id="{5D7CBF17-2786-8A10-B15E-A3EE218FB94E}"/>
              </a:ext>
            </a:extLst>
          </p:cNvPr>
          <p:cNvSpPr txBox="1"/>
          <p:nvPr/>
        </p:nvSpPr>
        <p:spPr>
          <a:xfrm>
            <a:off x="199341" y="4030838"/>
            <a:ext cx="5569573" cy="389658"/>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rPr>
              <a:t>Presupuesto / adición de recursos</a:t>
            </a:r>
          </a:p>
        </p:txBody>
      </p:sp>
      <p:sp>
        <p:nvSpPr>
          <p:cNvPr id="10" name="CuadroTexto 9">
            <a:extLst>
              <a:ext uri="{FF2B5EF4-FFF2-40B4-BE49-F238E27FC236}">
                <a16:creationId xmlns:a16="http://schemas.microsoft.com/office/drawing/2014/main" id="{C9AC048E-8442-87D4-4281-B439D461128E}"/>
              </a:ext>
            </a:extLst>
          </p:cNvPr>
          <p:cNvSpPr txBox="1"/>
          <p:nvPr/>
        </p:nvSpPr>
        <p:spPr>
          <a:xfrm>
            <a:off x="6331976" y="2454481"/>
            <a:ext cx="5641571" cy="4015330"/>
          </a:xfrm>
          <a:prstGeom prst="rect">
            <a:avLst/>
          </a:prstGeom>
          <a:noFill/>
        </p:spPr>
        <p:txBody>
          <a:bodyPr wrap="square" rtlCol="0">
            <a:spAutoFit/>
          </a:bodyPr>
          <a:lstStyle/>
          <a:p>
            <a:pPr marL="285750" indent="-285750">
              <a:lnSpc>
                <a:spcPts val="2200"/>
              </a:lnSpc>
              <a:buFont typeface="Arial" panose="020B0604020202020204" pitchFamily="34" charset="0"/>
              <a:buChar char="•"/>
            </a:pPr>
            <a:r>
              <a:rPr lang="es-MX" sz="1500" dirty="0">
                <a:solidFill>
                  <a:schemeClr val="tx1">
                    <a:lumMod val="85000"/>
                    <a:lumOff val="15000"/>
                  </a:schemeClr>
                </a:solidFill>
              </a:rPr>
              <a:t>Recursos que no son suficientes.</a:t>
            </a:r>
          </a:p>
          <a:p>
            <a:pPr marL="285750" indent="-285750">
              <a:lnSpc>
                <a:spcPts val="2200"/>
              </a:lnSpc>
              <a:buFont typeface="Arial" panose="020B0604020202020204" pitchFamily="34" charset="0"/>
              <a:buChar char="•"/>
            </a:pPr>
            <a:r>
              <a:rPr lang="es-MX" sz="1500" dirty="0">
                <a:solidFill>
                  <a:schemeClr val="tx1">
                    <a:lumMod val="85000"/>
                    <a:lumOff val="15000"/>
                  </a:schemeClr>
                </a:solidFill>
              </a:rPr>
              <a:t>Reconocimiento del Ministerio como actor principal de la política de CTEI.</a:t>
            </a:r>
          </a:p>
          <a:p>
            <a:pPr marL="285750" indent="-285750">
              <a:lnSpc>
                <a:spcPts val="2200"/>
              </a:lnSpc>
              <a:buFont typeface="Arial" panose="020B0604020202020204" pitchFamily="34" charset="0"/>
              <a:buChar char="•"/>
            </a:pPr>
            <a:r>
              <a:rPr lang="es-MX" sz="1500" dirty="0">
                <a:solidFill>
                  <a:schemeClr val="tx1">
                    <a:lumMod val="85000"/>
                    <a:lumOff val="15000"/>
                  </a:schemeClr>
                </a:solidFill>
              </a:rPr>
              <a:t>Incertidumbre en economía BIO.</a:t>
            </a:r>
          </a:p>
          <a:p>
            <a:pPr marL="285750" indent="-285750">
              <a:lnSpc>
                <a:spcPts val="2200"/>
              </a:lnSpc>
              <a:buFont typeface="Arial" panose="020B0604020202020204" pitchFamily="34" charset="0"/>
              <a:buChar char="•"/>
            </a:pPr>
            <a:r>
              <a:rPr lang="es-MX" sz="1500" dirty="0">
                <a:solidFill>
                  <a:schemeClr val="tx1">
                    <a:lumMod val="85000"/>
                    <a:lumOff val="15000"/>
                  </a:schemeClr>
                </a:solidFill>
              </a:rPr>
              <a:t>Falta de líneas de fomento a las actividades de CTEI.</a:t>
            </a:r>
          </a:p>
          <a:p>
            <a:pPr marL="285750" indent="-285750">
              <a:lnSpc>
                <a:spcPts val="2200"/>
              </a:lnSpc>
              <a:buFont typeface="Arial" panose="020B0604020202020204" pitchFamily="34" charset="0"/>
              <a:buChar char="•"/>
            </a:pPr>
            <a:r>
              <a:rPr lang="es-MX" sz="1500" dirty="0">
                <a:solidFill>
                  <a:schemeClr val="tx1">
                    <a:lumMod val="85000"/>
                    <a:lumOff val="15000"/>
                  </a:schemeClr>
                </a:solidFill>
              </a:rPr>
              <a:t>Tasas de interés.</a:t>
            </a:r>
          </a:p>
          <a:p>
            <a:pPr marL="285750" indent="-285750">
              <a:lnSpc>
                <a:spcPts val="2200"/>
              </a:lnSpc>
              <a:buFont typeface="Arial" panose="020B0604020202020204" pitchFamily="34" charset="0"/>
              <a:buChar char="•"/>
            </a:pPr>
            <a:r>
              <a:rPr lang="es-MX" sz="1500" dirty="0">
                <a:solidFill>
                  <a:schemeClr val="tx1">
                    <a:lumMod val="85000"/>
                    <a:lumOff val="15000"/>
                  </a:schemeClr>
                </a:solidFill>
              </a:rPr>
              <a:t>Índice de riesgo país.</a:t>
            </a:r>
          </a:p>
          <a:p>
            <a:pPr marL="285750" indent="-285750">
              <a:lnSpc>
                <a:spcPts val="2200"/>
              </a:lnSpc>
              <a:buFont typeface="Arial" panose="020B0604020202020204" pitchFamily="34" charset="0"/>
              <a:buChar char="•"/>
            </a:pPr>
            <a:r>
              <a:rPr lang="es-MX" sz="1500" dirty="0">
                <a:solidFill>
                  <a:schemeClr val="tx1">
                    <a:lumMod val="85000"/>
                    <a:lumOff val="15000"/>
                  </a:schemeClr>
                </a:solidFill>
              </a:rPr>
              <a:t>Desmonte de incentivos para CTEI.</a:t>
            </a:r>
          </a:p>
          <a:p>
            <a:pPr marL="285750" indent="-285750">
              <a:lnSpc>
                <a:spcPts val="2200"/>
              </a:lnSpc>
              <a:buFont typeface="Arial" panose="020B0604020202020204" pitchFamily="34" charset="0"/>
              <a:buChar char="•"/>
            </a:pPr>
            <a:r>
              <a:rPr lang="es-MX" sz="1500" dirty="0">
                <a:solidFill>
                  <a:schemeClr val="tx1">
                    <a:lumMod val="85000"/>
                    <a:lumOff val="15000"/>
                  </a:schemeClr>
                </a:solidFill>
              </a:rPr>
              <a:t>Insuficiencia de recursos.</a:t>
            </a:r>
          </a:p>
          <a:p>
            <a:pPr marL="285750" indent="-285750">
              <a:lnSpc>
                <a:spcPts val="2200"/>
              </a:lnSpc>
              <a:buFont typeface="Arial" panose="020B0604020202020204" pitchFamily="34" charset="0"/>
              <a:buChar char="•"/>
            </a:pPr>
            <a:r>
              <a:rPr lang="es-MX" sz="1500" dirty="0">
                <a:solidFill>
                  <a:schemeClr val="tx1">
                    <a:lumMod val="85000"/>
                    <a:lumOff val="15000"/>
                  </a:schemeClr>
                </a:solidFill>
              </a:rPr>
              <a:t>Desabastecimiento, incumplimiento de ejecución contractual.</a:t>
            </a:r>
          </a:p>
          <a:p>
            <a:pPr marL="285750" indent="-285750">
              <a:lnSpc>
                <a:spcPts val="2200"/>
              </a:lnSpc>
              <a:buFont typeface="Arial" panose="020B0604020202020204" pitchFamily="34" charset="0"/>
              <a:buChar char="•"/>
            </a:pPr>
            <a:r>
              <a:rPr lang="es-MX" sz="1500" dirty="0">
                <a:solidFill>
                  <a:schemeClr val="tx1">
                    <a:lumMod val="85000"/>
                    <a:lumOff val="15000"/>
                  </a:schemeClr>
                </a:solidFill>
              </a:rPr>
              <a:t>Instituciones que ofertan becas.</a:t>
            </a:r>
          </a:p>
          <a:p>
            <a:pPr marL="285750" indent="-285750">
              <a:lnSpc>
                <a:spcPts val="2200"/>
              </a:lnSpc>
              <a:buFont typeface="Arial" panose="020B0604020202020204" pitchFamily="34" charset="0"/>
              <a:buChar char="•"/>
            </a:pPr>
            <a:r>
              <a:rPr lang="es-MX" sz="1500" dirty="0">
                <a:solidFill>
                  <a:schemeClr val="tx1">
                    <a:lumMod val="85000"/>
                    <a:lumOff val="15000"/>
                  </a:schemeClr>
                </a:solidFill>
              </a:rPr>
              <a:t>Monopolios - patentes – TI.</a:t>
            </a:r>
          </a:p>
          <a:p>
            <a:pPr marL="285750" indent="-285750">
              <a:lnSpc>
                <a:spcPts val="2200"/>
              </a:lnSpc>
              <a:buFont typeface="Arial" panose="020B0604020202020204" pitchFamily="34" charset="0"/>
              <a:buChar char="•"/>
            </a:pPr>
            <a:r>
              <a:rPr lang="es-MX" sz="1500" dirty="0">
                <a:solidFill>
                  <a:schemeClr val="tx1">
                    <a:lumMod val="85000"/>
                    <a:lumOff val="15000"/>
                  </a:schemeClr>
                </a:solidFill>
              </a:rPr>
              <a:t>Falta abarcar la totalidad de las regiones con la oferta institucional.</a:t>
            </a:r>
          </a:p>
        </p:txBody>
      </p:sp>
      <p:pic>
        <p:nvPicPr>
          <p:cNvPr id="11" name="Gráfico 10">
            <a:extLst>
              <a:ext uri="{FF2B5EF4-FFF2-40B4-BE49-F238E27FC236}">
                <a16:creationId xmlns:a16="http://schemas.microsoft.com/office/drawing/2014/main" id="{589CA847-89E7-6338-ABE9-1F779E3BFFD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0159" y="1755441"/>
            <a:ext cx="1020664" cy="1020664"/>
          </a:xfrm>
          <a:prstGeom prst="rect">
            <a:avLst/>
          </a:prstGeom>
        </p:spPr>
      </p:pic>
      <p:pic>
        <p:nvPicPr>
          <p:cNvPr id="12" name="Gráfico 11">
            <a:extLst>
              <a:ext uri="{FF2B5EF4-FFF2-40B4-BE49-F238E27FC236}">
                <a16:creationId xmlns:a16="http://schemas.microsoft.com/office/drawing/2014/main" id="{694056BD-1DBB-DA99-0ABA-56C3F48E961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04984" y="1715117"/>
            <a:ext cx="907200" cy="907200"/>
          </a:xfrm>
          <a:prstGeom prst="rect">
            <a:avLst/>
          </a:prstGeom>
        </p:spPr>
      </p:pic>
    </p:spTree>
    <p:extLst>
      <p:ext uri="{BB962C8B-B14F-4D97-AF65-F5344CB8AC3E}">
        <p14:creationId xmlns:p14="http://schemas.microsoft.com/office/powerpoint/2010/main" val="8444959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CuadroTexto 1">
            <a:extLst>
              <a:ext uri="{FF2B5EF4-FFF2-40B4-BE49-F238E27FC236}">
                <a16:creationId xmlns:a16="http://schemas.microsoft.com/office/drawing/2014/main" id="{E1C56346-CBC2-44B0-85DC-B2CC9D57655D}"/>
              </a:ext>
            </a:extLst>
          </p:cNvPr>
          <p:cNvSpPr txBox="1"/>
          <p:nvPr/>
        </p:nvSpPr>
        <p:spPr>
          <a:xfrm>
            <a:off x="-8" y="295612"/>
            <a:ext cx="12191999" cy="1138773"/>
          </a:xfrm>
          <a:prstGeom prst="rect">
            <a:avLst/>
          </a:prstGeom>
          <a:noFill/>
        </p:spPr>
        <p:txBody>
          <a:bodyPr wrap="square" rtlCol="0">
            <a:spAutoFit/>
          </a:bodyPr>
          <a:lstStyle/>
          <a:p>
            <a:pPr algn="ctr"/>
            <a:r>
              <a:rPr lang="es-MX" sz="3600" b="1"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LEGAL</a:t>
            </a:r>
          </a:p>
          <a:p>
            <a:pPr algn="ctr"/>
            <a:r>
              <a:rPr lang="es-MX" sz="3200" b="1" dirty="0">
                <a:solidFill>
                  <a:schemeClr val="bg1">
                    <a:lumMod val="65000"/>
                  </a:schemeClr>
                </a:solidFill>
                <a:latin typeface="Helvetica Neue" panose="02000503000000020004" pitchFamily="2" charset="0"/>
                <a:ea typeface="Helvetica Neue" panose="02000503000000020004" pitchFamily="2" charset="0"/>
                <a:cs typeface="Helvetica Neue" panose="02000503000000020004" pitchFamily="2" charset="0"/>
              </a:rPr>
              <a:t>Factor Externo</a:t>
            </a:r>
          </a:p>
        </p:txBody>
      </p:sp>
      <p:sp>
        <p:nvSpPr>
          <p:cNvPr id="3" name="Rectángulo 2">
            <a:extLst>
              <a:ext uri="{FF2B5EF4-FFF2-40B4-BE49-F238E27FC236}">
                <a16:creationId xmlns:a16="http://schemas.microsoft.com/office/drawing/2014/main" id="{CB264814-DAEA-4E21-8787-647CEC47DF7B}"/>
              </a:ext>
            </a:extLst>
          </p:cNvPr>
          <p:cNvSpPr/>
          <p:nvPr/>
        </p:nvSpPr>
        <p:spPr>
          <a:xfrm>
            <a:off x="30759" y="1695388"/>
            <a:ext cx="5896656" cy="486292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 name="Rectángulo 3">
            <a:extLst>
              <a:ext uri="{FF2B5EF4-FFF2-40B4-BE49-F238E27FC236}">
                <a16:creationId xmlns:a16="http://schemas.microsoft.com/office/drawing/2014/main" id="{FDA03E3F-3C63-4BF5-8353-9F5C397434C4}"/>
              </a:ext>
            </a:extLst>
          </p:cNvPr>
          <p:cNvSpPr/>
          <p:nvPr/>
        </p:nvSpPr>
        <p:spPr>
          <a:xfrm>
            <a:off x="6095999" y="1695388"/>
            <a:ext cx="5896656" cy="4867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 name="CuadroTexto 5">
            <a:extLst>
              <a:ext uri="{FF2B5EF4-FFF2-40B4-BE49-F238E27FC236}">
                <a16:creationId xmlns:a16="http://schemas.microsoft.com/office/drawing/2014/main" id="{D11D0A7A-581E-40B9-83A3-70904B969EB7}"/>
              </a:ext>
            </a:extLst>
          </p:cNvPr>
          <p:cNvSpPr txBox="1"/>
          <p:nvPr/>
        </p:nvSpPr>
        <p:spPr>
          <a:xfrm>
            <a:off x="278593" y="2034470"/>
            <a:ext cx="6095992"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OPORTUNIDADES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7" name="CuadroTexto 6">
            <a:extLst>
              <a:ext uri="{FF2B5EF4-FFF2-40B4-BE49-F238E27FC236}">
                <a16:creationId xmlns:a16="http://schemas.microsoft.com/office/drawing/2014/main" id="{22F9A0B3-50D7-46F4-9EBA-31E1D6872569}"/>
              </a:ext>
            </a:extLst>
          </p:cNvPr>
          <p:cNvSpPr txBox="1"/>
          <p:nvPr/>
        </p:nvSpPr>
        <p:spPr>
          <a:xfrm>
            <a:off x="6622411" y="2034471"/>
            <a:ext cx="6034475"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AMENAZAS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11" name="CuadroTexto 10">
            <a:extLst>
              <a:ext uri="{FF2B5EF4-FFF2-40B4-BE49-F238E27FC236}">
                <a16:creationId xmlns:a16="http://schemas.microsoft.com/office/drawing/2014/main" id="{6E96D7BD-F966-4F0B-82AD-0022F12D0B92}"/>
              </a:ext>
            </a:extLst>
          </p:cNvPr>
          <p:cNvSpPr txBox="1"/>
          <p:nvPr/>
        </p:nvSpPr>
        <p:spPr>
          <a:xfrm>
            <a:off x="199341" y="3852367"/>
            <a:ext cx="5569573" cy="700063"/>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Buenas prácticas certificadas.</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Control en la contratación y la ejecución de los recursos.</a:t>
            </a:r>
          </a:p>
        </p:txBody>
      </p:sp>
      <p:sp>
        <p:nvSpPr>
          <p:cNvPr id="13" name="CuadroTexto 12">
            <a:extLst>
              <a:ext uri="{FF2B5EF4-FFF2-40B4-BE49-F238E27FC236}">
                <a16:creationId xmlns:a16="http://schemas.microsoft.com/office/drawing/2014/main" id="{3BCED2FC-D5C4-40C2-8EAC-861D811418E1}"/>
              </a:ext>
            </a:extLst>
          </p:cNvPr>
          <p:cNvSpPr txBox="1"/>
          <p:nvPr/>
        </p:nvSpPr>
        <p:spPr>
          <a:xfrm>
            <a:off x="6374585" y="3458270"/>
            <a:ext cx="5641571" cy="1477456"/>
          </a:xfrm>
          <a:prstGeom prst="rect">
            <a:avLst/>
          </a:prstGeom>
          <a:noFill/>
        </p:spPr>
        <p:txBody>
          <a:bodyPr wrap="square" rtlCol="0">
            <a:spAutoFit/>
          </a:bodyPr>
          <a:lstStyle/>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Limitación para extender capacidad institucional.</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Limitantes en la contratación por ley de garantías.</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Altos impuestos que desincentivan la inversión.</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Incertidumbre ante las reformas que plantea el gobierno nacional.</a:t>
            </a:r>
          </a:p>
        </p:txBody>
      </p:sp>
      <p:pic>
        <p:nvPicPr>
          <p:cNvPr id="8" name="Gráfico 7">
            <a:extLst>
              <a:ext uri="{FF2B5EF4-FFF2-40B4-BE49-F238E27FC236}">
                <a16:creationId xmlns:a16="http://schemas.microsoft.com/office/drawing/2014/main" id="{CB31B88F-D5CE-9E31-856E-6A4CEE51744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07431" y="1752304"/>
            <a:ext cx="1026000" cy="1026000"/>
          </a:xfrm>
          <a:prstGeom prst="rect">
            <a:avLst/>
          </a:prstGeom>
        </p:spPr>
      </p:pic>
      <p:pic>
        <p:nvPicPr>
          <p:cNvPr id="9" name="Gráfico 8">
            <a:extLst>
              <a:ext uri="{FF2B5EF4-FFF2-40B4-BE49-F238E27FC236}">
                <a16:creationId xmlns:a16="http://schemas.microsoft.com/office/drawing/2014/main" id="{F4E63EB9-E78E-B2E8-D167-EA402D3950F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14292" y="1811704"/>
            <a:ext cx="907200" cy="907200"/>
          </a:xfrm>
          <a:prstGeom prst="rect">
            <a:avLst/>
          </a:prstGeom>
        </p:spPr>
      </p:pic>
    </p:spTree>
    <p:extLst>
      <p:ext uri="{BB962C8B-B14F-4D97-AF65-F5344CB8AC3E}">
        <p14:creationId xmlns:p14="http://schemas.microsoft.com/office/powerpoint/2010/main" val="22299994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Rectángulo 1">
            <a:extLst>
              <a:ext uri="{FF2B5EF4-FFF2-40B4-BE49-F238E27FC236}">
                <a16:creationId xmlns:a16="http://schemas.microsoft.com/office/drawing/2014/main" id="{E16C7905-8B89-1845-EEC0-BC0E536B9757}"/>
              </a:ext>
            </a:extLst>
          </p:cNvPr>
          <p:cNvSpPr/>
          <p:nvPr/>
        </p:nvSpPr>
        <p:spPr>
          <a:xfrm>
            <a:off x="0" y="1695389"/>
            <a:ext cx="5964905" cy="476542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 name="Rectángulo 2">
            <a:extLst>
              <a:ext uri="{FF2B5EF4-FFF2-40B4-BE49-F238E27FC236}">
                <a16:creationId xmlns:a16="http://schemas.microsoft.com/office/drawing/2014/main" id="{7782AF39-DC90-7ED1-C199-DE75E64A417F}"/>
              </a:ext>
            </a:extLst>
          </p:cNvPr>
          <p:cNvSpPr/>
          <p:nvPr/>
        </p:nvSpPr>
        <p:spPr>
          <a:xfrm>
            <a:off x="6095999" y="1695388"/>
            <a:ext cx="5964905" cy="476942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 name="CuadroTexto 3">
            <a:extLst>
              <a:ext uri="{FF2B5EF4-FFF2-40B4-BE49-F238E27FC236}">
                <a16:creationId xmlns:a16="http://schemas.microsoft.com/office/drawing/2014/main" id="{1F4CEFF4-DA00-2BB6-7A87-38781C242227}"/>
              </a:ext>
            </a:extLst>
          </p:cNvPr>
          <p:cNvSpPr txBox="1"/>
          <p:nvPr/>
        </p:nvSpPr>
        <p:spPr>
          <a:xfrm>
            <a:off x="269168" y="1989122"/>
            <a:ext cx="6095992"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OPORTUNIDADES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6" name="CuadroTexto 5">
            <a:extLst>
              <a:ext uri="{FF2B5EF4-FFF2-40B4-BE49-F238E27FC236}">
                <a16:creationId xmlns:a16="http://schemas.microsoft.com/office/drawing/2014/main" id="{FA3F074E-895E-7652-8FB5-1399CB891DF1}"/>
              </a:ext>
            </a:extLst>
          </p:cNvPr>
          <p:cNvSpPr txBox="1"/>
          <p:nvPr/>
        </p:nvSpPr>
        <p:spPr>
          <a:xfrm>
            <a:off x="6634328" y="2034471"/>
            <a:ext cx="6034475"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AMENAZAS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8" name="CuadroTexto 7">
            <a:extLst>
              <a:ext uri="{FF2B5EF4-FFF2-40B4-BE49-F238E27FC236}">
                <a16:creationId xmlns:a16="http://schemas.microsoft.com/office/drawing/2014/main" id="{5952CC04-3B2F-DB07-07F2-685E00DF4F31}"/>
              </a:ext>
            </a:extLst>
          </p:cNvPr>
          <p:cNvSpPr txBox="1"/>
          <p:nvPr/>
        </p:nvSpPr>
        <p:spPr>
          <a:xfrm>
            <a:off x="227215" y="3854621"/>
            <a:ext cx="5569573" cy="698396"/>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Nuevos lineamientos del gobierno.</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Impulsar convocatorias.</a:t>
            </a:r>
          </a:p>
        </p:txBody>
      </p:sp>
      <p:sp>
        <p:nvSpPr>
          <p:cNvPr id="9" name="CuadroTexto 8">
            <a:extLst>
              <a:ext uri="{FF2B5EF4-FFF2-40B4-BE49-F238E27FC236}">
                <a16:creationId xmlns:a16="http://schemas.microsoft.com/office/drawing/2014/main" id="{BED069DD-C42F-2718-542E-F2067474C797}"/>
              </a:ext>
            </a:extLst>
          </p:cNvPr>
          <p:cNvSpPr txBox="1"/>
          <p:nvPr/>
        </p:nvSpPr>
        <p:spPr>
          <a:xfrm>
            <a:off x="6262130" y="2518823"/>
            <a:ext cx="5520249" cy="4018280"/>
          </a:xfrm>
          <a:prstGeom prst="rect">
            <a:avLst/>
          </a:prstGeom>
          <a:noFill/>
        </p:spPr>
        <p:txBody>
          <a:bodyPr wrap="square" rtlCol="0">
            <a:spAutoFit/>
          </a:bodyPr>
          <a:lstStyle/>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Falta de artículos de política sectorial.</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Falta de relacionamiento con sectores y actores estratégicos</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Falta de conocimiento y de la dimensión del papel del CTEI para el desarrollo del país.</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Ver al ministerio como un botín político.</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Falta de claridad en la misionalidad y falta de coordinación institucional.</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Falta de respaldo político y económico para la transformación.</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Importancia del sector de CTEI en la toma de decisiones</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Falsa idea que somos competencia, genera competencia / rivalidad.</a:t>
            </a:r>
          </a:p>
        </p:txBody>
      </p:sp>
      <p:sp>
        <p:nvSpPr>
          <p:cNvPr id="10" name="CuadroTexto 9">
            <a:extLst>
              <a:ext uri="{FF2B5EF4-FFF2-40B4-BE49-F238E27FC236}">
                <a16:creationId xmlns:a16="http://schemas.microsoft.com/office/drawing/2014/main" id="{E85A8486-C4D5-9BF9-9ABB-262CF85D94E2}"/>
              </a:ext>
            </a:extLst>
          </p:cNvPr>
          <p:cNvSpPr txBox="1"/>
          <p:nvPr/>
        </p:nvSpPr>
        <p:spPr>
          <a:xfrm>
            <a:off x="-8" y="295612"/>
            <a:ext cx="12191999" cy="1138773"/>
          </a:xfrm>
          <a:prstGeom prst="rect">
            <a:avLst/>
          </a:prstGeom>
          <a:noFill/>
        </p:spPr>
        <p:txBody>
          <a:bodyPr wrap="square" rtlCol="0">
            <a:spAutoFit/>
          </a:bodyPr>
          <a:lstStyle/>
          <a:p>
            <a:pPr algn="ctr"/>
            <a:r>
              <a:rPr lang="es-MX" sz="3600" b="1"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POLÍTICO</a:t>
            </a:r>
          </a:p>
          <a:p>
            <a:pPr algn="ctr"/>
            <a:r>
              <a:rPr lang="es-MX" sz="3200" b="1" dirty="0">
                <a:solidFill>
                  <a:schemeClr val="bg1">
                    <a:lumMod val="65000"/>
                  </a:schemeClr>
                </a:solidFill>
                <a:latin typeface="Helvetica Neue" panose="02000503000000020004" pitchFamily="2" charset="0"/>
                <a:ea typeface="Helvetica Neue" panose="02000503000000020004" pitchFamily="2" charset="0"/>
                <a:cs typeface="Helvetica Neue" panose="02000503000000020004" pitchFamily="2" charset="0"/>
              </a:rPr>
              <a:t>Factor Externo</a:t>
            </a:r>
          </a:p>
        </p:txBody>
      </p:sp>
      <p:pic>
        <p:nvPicPr>
          <p:cNvPr id="11" name="Gráfico 10">
            <a:extLst>
              <a:ext uri="{FF2B5EF4-FFF2-40B4-BE49-F238E27FC236}">
                <a16:creationId xmlns:a16="http://schemas.microsoft.com/office/drawing/2014/main" id="{A5FECF94-84FA-9951-F7C3-E7C8F6FB069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5557" y="1752304"/>
            <a:ext cx="1026000" cy="1026000"/>
          </a:xfrm>
          <a:prstGeom prst="rect">
            <a:avLst/>
          </a:prstGeom>
        </p:spPr>
      </p:pic>
      <p:pic>
        <p:nvPicPr>
          <p:cNvPr id="12" name="Gráfico 11">
            <a:extLst>
              <a:ext uri="{FF2B5EF4-FFF2-40B4-BE49-F238E27FC236}">
                <a16:creationId xmlns:a16="http://schemas.microsoft.com/office/drawing/2014/main" id="{FEE0E627-8397-F6B7-1D48-A21013011CC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830852" y="1743283"/>
            <a:ext cx="907200" cy="907200"/>
          </a:xfrm>
          <a:prstGeom prst="rect">
            <a:avLst/>
          </a:prstGeom>
        </p:spPr>
      </p:pic>
    </p:spTree>
    <p:extLst>
      <p:ext uri="{BB962C8B-B14F-4D97-AF65-F5344CB8AC3E}">
        <p14:creationId xmlns:p14="http://schemas.microsoft.com/office/powerpoint/2010/main" val="39287512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Rectángulo 1">
            <a:extLst>
              <a:ext uri="{FF2B5EF4-FFF2-40B4-BE49-F238E27FC236}">
                <a16:creationId xmlns:a16="http://schemas.microsoft.com/office/drawing/2014/main" id="{BC781763-8C3E-3261-CF20-EE95B89F9573}"/>
              </a:ext>
            </a:extLst>
          </p:cNvPr>
          <p:cNvSpPr/>
          <p:nvPr/>
        </p:nvSpPr>
        <p:spPr>
          <a:xfrm>
            <a:off x="141518" y="1695388"/>
            <a:ext cx="5838007" cy="475585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 name="Rectángulo 2">
            <a:extLst>
              <a:ext uri="{FF2B5EF4-FFF2-40B4-BE49-F238E27FC236}">
                <a16:creationId xmlns:a16="http://schemas.microsoft.com/office/drawing/2014/main" id="{9CBE2B5A-FCA6-6CC2-5463-97328FDF7DF3}"/>
              </a:ext>
            </a:extLst>
          </p:cNvPr>
          <p:cNvSpPr/>
          <p:nvPr/>
        </p:nvSpPr>
        <p:spPr>
          <a:xfrm>
            <a:off x="6237509" y="1695388"/>
            <a:ext cx="5838007" cy="4759841"/>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 name="CuadroTexto 3">
            <a:extLst>
              <a:ext uri="{FF2B5EF4-FFF2-40B4-BE49-F238E27FC236}">
                <a16:creationId xmlns:a16="http://schemas.microsoft.com/office/drawing/2014/main" id="{B7718343-5318-C1AD-A8A9-6C29105D5C11}"/>
              </a:ext>
            </a:extLst>
          </p:cNvPr>
          <p:cNvSpPr txBox="1"/>
          <p:nvPr/>
        </p:nvSpPr>
        <p:spPr>
          <a:xfrm>
            <a:off x="257978" y="1984743"/>
            <a:ext cx="6095992"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OPORTUNIDADES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6" name="CuadroTexto 5">
            <a:extLst>
              <a:ext uri="{FF2B5EF4-FFF2-40B4-BE49-F238E27FC236}">
                <a16:creationId xmlns:a16="http://schemas.microsoft.com/office/drawing/2014/main" id="{CAD8788F-7FAF-C756-5BD9-5B41951E78C9}"/>
              </a:ext>
            </a:extLst>
          </p:cNvPr>
          <p:cNvSpPr txBox="1"/>
          <p:nvPr/>
        </p:nvSpPr>
        <p:spPr>
          <a:xfrm>
            <a:off x="6611948" y="1977496"/>
            <a:ext cx="6034475"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AMENAZAS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cxnSp>
        <p:nvCxnSpPr>
          <p:cNvPr id="7" name="Conector recto 6">
            <a:extLst>
              <a:ext uri="{FF2B5EF4-FFF2-40B4-BE49-F238E27FC236}">
                <a16:creationId xmlns:a16="http://schemas.microsoft.com/office/drawing/2014/main" id="{AC5280B4-4A95-B3B7-343E-2D55A85455AD}"/>
              </a:ext>
            </a:extLst>
          </p:cNvPr>
          <p:cNvCxnSpPr>
            <a:cxnSpLocks/>
          </p:cNvCxnSpPr>
          <p:nvPr/>
        </p:nvCxnSpPr>
        <p:spPr>
          <a:xfrm flipH="1">
            <a:off x="6095992" y="1544386"/>
            <a:ext cx="8" cy="5158418"/>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CuadroTexto 7">
            <a:extLst>
              <a:ext uri="{FF2B5EF4-FFF2-40B4-BE49-F238E27FC236}">
                <a16:creationId xmlns:a16="http://schemas.microsoft.com/office/drawing/2014/main" id="{350C32A3-6419-7B10-F54B-437C2EC09EE7}"/>
              </a:ext>
            </a:extLst>
          </p:cNvPr>
          <p:cNvSpPr txBox="1"/>
          <p:nvPr/>
        </p:nvSpPr>
        <p:spPr>
          <a:xfrm>
            <a:off x="6408366" y="3104499"/>
            <a:ext cx="5641571" cy="2605970"/>
          </a:xfrm>
          <a:prstGeom prst="rect">
            <a:avLst/>
          </a:prstGeom>
          <a:noFill/>
        </p:spPr>
        <p:txBody>
          <a:bodyPr wrap="square" rtlCol="0">
            <a:spAutoFit/>
          </a:bodyPr>
          <a:lstStyle/>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Falta visibilidad como cabeza del sector para dar lineamiento al SNCTEI.</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Debilidad en los entes de control – contraloría.</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Posicionamiento - Nos siguen viendo como departamento administrativo.</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Estructura - Dependemos de otras entidades para restructurar a Minciencias que pueden tener interés de no apoyo a Minciencias por mala interpretación de las funciones de Minciencias.</a:t>
            </a:r>
          </a:p>
        </p:txBody>
      </p:sp>
      <p:sp>
        <p:nvSpPr>
          <p:cNvPr id="9" name="CuadroTexto 8">
            <a:extLst>
              <a:ext uri="{FF2B5EF4-FFF2-40B4-BE49-F238E27FC236}">
                <a16:creationId xmlns:a16="http://schemas.microsoft.com/office/drawing/2014/main" id="{C1234275-F227-CE5B-893E-F9247474BABB}"/>
              </a:ext>
            </a:extLst>
          </p:cNvPr>
          <p:cNvSpPr txBox="1"/>
          <p:nvPr/>
        </p:nvSpPr>
        <p:spPr>
          <a:xfrm>
            <a:off x="-8" y="295612"/>
            <a:ext cx="12191999" cy="1138773"/>
          </a:xfrm>
          <a:prstGeom prst="rect">
            <a:avLst/>
          </a:prstGeom>
          <a:noFill/>
        </p:spPr>
        <p:txBody>
          <a:bodyPr wrap="square" rtlCol="0">
            <a:spAutoFit/>
          </a:bodyPr>
          <a:lstStyle/>
          <a:p>
            <a:pPr algn="ctr"/>
            <a:r>
              <a:rPr lang="es-MX" sz="3600" b="1"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POLÍTICO</a:t>
            </a:r>
          </a:p>
          <a:p>
            <a:pPr algn="ctr"/>
            <a:r>
              <a:rPr lang="es-MX" sz="3200" b="1" dirty="0">
                <a:solidFill>
                  <a:schemeClr val="bg1">
                    <a:lumMod val="65000"/>
                  </a:schemeClr>
                </a:solidFill>
                <a:latin typeface="Helvetica Neue" panose="02000503000000020004" pitchFamily="2" charset="0"/>
                <a:ea typeface="Helvetica Neue" panose="02000503000000020004" pitchFamily="2" charset="0"/>
                <a:cs typeface="Helvetica Neue" panose="02000503000000020004" pitchFamily="2" charset="0"/>
              </a:rPr>
              <a:t>Factor Externo</a:t>
            </a:r>
          </a:p>
        </p:txBody>
      </p:sp>
      <p:pic>
        <p:nvPicPr>
          <p:cNvPr id="10" name="Gráfico 9">
            <a:extLst>
              <a:ext uri="{FF2B5EF4-FFF2-40B4-BE49-F238E27FC236}">
                <a16:creationId xmlns:a16="http://schemas.microsoft.com/office/drawing/2014/main" id="{15AB522E-6E8C-78EB-9FD5-3801FE81207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5557" y="1752304"/>
            <a:ext cx="1026000" cy="1026000"/>
          </a:xfrm>
          <a:prstGeom prst="rect">
            <a:avLst/>
          </a:prstGeom>
        </p:spPr>
      </p:pic>
      <p:pic>
        <p:nvPicPr>
          <p:cNvPr id="11" name="Gráfico 10">
            <a:extLst>
              <a:ext uri="{FF2B5EF4-FFF2-40B4-BE49-F238E27FC236}">
                <a16:creationId xmlns:a16="http://schemas.microsoft.com/office/drawing/2014/main" id="{39DB6B12-A1AA-5AC3-25DE-D0328F9C672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83195" y="1729646"/>
            <a:ext cx="907200" cy="907200"/>
          </a:xfrm>
          <a:prstGeom prst="rect">
            <a:avLst/>
          </a:prstGeom>
        </p:spPr>
      </p:pic>
    </p:spTree>
    <p:extLst>
      <p:ext uri="{BB962C8B-B14F-4D97-AF65-F5344CB8AC3E}">
        <p14:creationId xmlns:p14="http://schemas.microsoft.com/office/powerpoint/2010/main" val="2280207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116;p4">
            <a:extLst>
              <a:ext uri="{FF2B5EF4-FFF2-40B4-BE49-F238E27FC236}">
                <a16:creationId xmlns:a16="http://schemas.microsoft.com/office/drawing/2014/main" id="{848A98D3-3BD7-BACB-72FF-252928C12DD0}"/>
              </a:ext>
            </a:extLst>
          </p:cNvPr>
          <p:cNvSpPr txBox="1">
            <a:spLocks noGrp="1"/>
          </p:cNvSpPr>
          <p:nvPr>
            <p:ph type="ctrTitle"/>
          </p:nvPr>
        </p:nvSpPr>
        <p:spPr>
          <a:xfrm>
            <a:off x="1524000" y="2931318"/>
            <a:ext cx="9144000" cy="995363"/>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Helvetica Neue"/>
              <a:buNone/>
            </a:pPr>
            <a:r>
              <a:rPr lang="es-ES" b="1" dirty="0">
                <a:latin typeface="Helvetica Neue"/>
                <a:ea typeface="Helvetica Neue"/>
                <a:cs typeface="Helvetica Neue"/>
                <a:sym typeface="Helvetica Neue"/>
              </a:rPr>
              <a:t>Normativa</a:t>
            </a:r>
            <a:endParaRPr b="1" dirty="0">
              <a:latin typeface="Helvetica Neue"/>
              <a:ea typeface="Helvetica Neue"/>
              <a:cs typeface="Helvetica Neue"/>
              <a:sym typeface="Helvetica Neue"/>
            </a:endParaRPr>
          </a:p>
        </p:txBody>
      </p:sp>
    </p:spTree>
    <p:extLst>
      <p:ext uri="{BB962C8B-B14F-4D97-AF65-F5344CB8AC3E}">
        <p14:creationId xmlns:p14="http://schemas.microsoft.com/office/powerpoint/2010/main" val="13769707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CuadroTexto 1">
            <a:extLst>
              <a:ext uri="{FF2B5EF4-FFF2-40B4-BE49-F238E27FC236}">
                <a16:creationId xmlns:a16="http://schemas.microsoft.com/office/drawing/2014/main" id="{23E32BF2-1B88-D45F-060B-9D5AC4918663}"/>
              </a:ext>
            </a:extLst>
          </p:cNvPr>
          <p:cNvSpPr txBox="1"/>
          <p:nvPr/>
        </p:nvSpPr>
        <p:spPr>
          <a:xfrm>
            <a:off x="-1" y="341538"/>
            <a:ext cx="12191999" cy="1138773"/>
          </a:xfrm>
          <a:prstGeom prst="rect">
            <a:avLst/>
          </a:prstGeom>
          <a:noFill/>
        </p:spPr>
        <p:txBody>
          <a:bodyPr wrap="square" rtlCol="0">
            <a:spAutoFit/>
          </a:bodyPr>
          <a:lstStyle/>
          <a:p>
            <a:pPr algn="ctr"/>
            <a:r>
              <a:rPr lang="es-MX" sz="3600" b="1"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SOCIAL</a:t>
            </a:r>
          </a:p>
          <a:p>
            <a:pPr algn="ctr"/>
            <a:r>
              <a:rPr lang="es-MX" sz="3200" b="1" dirty="0">
                <a:solidFill>
                  <a:schemeClr val="bg1">
                    <a:lumMod val="65000"/>
                  </a:schemeClr>
                </a:solidFill>
                <a:latin typeface="Helvetica Neue" panose="02000503000000020004" pitchFamily="2" charset="0"/>
                <a:ea typeface="Helvetica Neue" panose="02000503000000020004" pitchFamily="2" charset="0"/>
                <a:cs typeface="Helvetica Neue" panose="02000503000000020004" pitchFamily="2" charset="0"/>
              </a:rPr>
              <a:t>Factor Externo</a:t>
            </a:r>
          </a:p>
        </p:txBody>
      </p:sp>
      <p:sp>
        <p:nvSpPr>
          <p:cNvPr id="3" name="Rectángulo 2">
            <a:extLst>
              <a:ext uri="{FF2B5EF4-FFF2-40B4-BE49-F238E27FC236}">
                <a16:creationId xmlns:a16="http://schemas.microsoft.com/office/drawing/2014/main" id="{22F3381C-FB7C-B475-9243-F51FFB7C9D17}"/>
              </a:ext>
            </a:extLst>
          </p:cNvPr>
          <p:cNvSpPr/>
          <p:nvPr/>
        </p:nvSpPr>
        <p:spPr>
          <a:xfrm>
            <a:off x="0" y="1695388"/>
            <a:ext cx="6096000" cy="5003221"/>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 name="Rectángulo 3">
            <a:extLst>
              <a:ext uri="{FF2B5EF4-FFF2-40B4-BE49-F238E27FC236}">
                <a16:creationId xmlns:a16="http://schemas.microsoft.com/office/drawing/2014/main" id="{87B1A2FE-4DF1-B0E9-FE2B-21E88DF69EA4}"/>
              </a:ext>
            </a:extLst>
          </p:cNvPr>
          <p:cNvSpPr/>
          <p:nvPr/>
        </p:nvSpPr>
        <p:spPr>
          <a:xfrm>
            <a:off x="6095999" y="1695388"/>
            <a:ext cx="6096000" cy="5007416"/>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 name="CuadroTexto 5">
            <a:extLst>
              <a:ext uri="{FF2B5EF4-FFF2-40B4-BE49-F238E27FC236}">
                <a16:creationId xmlns:a16="http://schemas.microsoft.com/office/drawing/2014/main" id="{6BDB2D95-4356-7A7D-920A-7ABF154AEDDA}"/>
              </a:ext>
            </a:extLst>
          </p:cNvPr>
          <p:cNvSpPr txBox="1"/>
          <p:nvPr/>
        </p:nvSpPr>
        <p:spPr>
          <a:xfrm>
            <a:off x="255096" y="1976916"/>
            <a:ext cx="6095992"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OPORTUNIDADES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7" name="CuadroTexto 6">
            <a:extLst>
              <a:ext uri="{FF2B5EF4-FFF2-40B4-BE49-F238E27FC236}">
                <a16:creationId xmlns:a16="http://schemas.microsoft.com/office/drawing/2014/main" id="{AD41F236-9FC9-CBC8-52A3-A8B69AB5569C}"/>
              </a:ext>
            </a:extLst>
          </p:cNvPr>
          <p:cNvSpPr txBox="1"/>
          <p:nvPr/>
        </p:nvSpPr>
        <p:spPr>
          <a:xfrm>
            <a:off x="6518466" y="1976916"/>
            <a:ext cx="6034475"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AMENAZAS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8" name="CuadroTexto 7">
            <a:extLst>
              <a:ext uri="{FF2B5EF4-FFF2-40B4-BE49-F238E27FC236}">
                <a16:creationId xmlns:a16="http://schemas.microsoft.com/office/drawing/2014/main" id="{5DE106D1-47B5-75ED-1E3A-4E27DE334781}"/>
              </a:ext>
            </a:extLst>
          </p:cNvPr>
          <p:cNvSpPr txBox="1"/>
          <p:nvPr/>
        </p:nvSpPr>
        <p:spPr>
          <a:xfrm>
            <a:off x="199341" y="3563280"/>
            <a:ext cx="5569573" cy="1660198"/>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Oferta de capacitación para el personal.</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Comunicación eficaz y oportuna con los grupos de valor.</a:t>
            </a:r>
          </a:p>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Actores SNCTEI con retroalimentación de dialogo continuo.</a:t>
            </a:r>
          </a:p>
        </p:txBody>
      </p:sp>
      <p:sp>
        <p:nvSpPr>
          <p:cNvPr id="9" name="CuadroTexto 8">
            <a:extLst>
              <a:ext uri="{FF2B5EF4-FFF2-40B4-BE49-F238E27FC236}">
                <a16:creationId xmlns:a16="http://schemas.microsoft.com/office/drawing/2014/main" id="{F273D7CF-F1B0-C796-C52B-45AC59E01F84}"/>
              </a:ext>
            </a:extLst>
          </p:cNvPr>
          <p:cNvSpPr txBox="1"/>
          <p:nvPr/>
        </p:nvSpPr>
        <p:spPr>
          <a:xfrm>
            <a:off x="6408366" y="4019457"/>
            <a:ext cx="5641571" cy="350609"/>
          </a:xfrm>
          <a:prstGeom prst="rect">
            <a:avLst/>
          </a:prstGeom>
          <a:noFill/>
        </p:spPr>
        <p:txBody>
          <a:bodyPr wrap="square" rtlCol="0">
            <a:spAutoFit/>
          </a:bodyPr>
          <a:lstStyle/>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Baja credibilidad en la gestión institucional.</a:t>
            </a:r>
          </a:p>
        </p:txBody>
      </p:sp>
      <p:pic>
        <p:nvPicPr>
          <p:cNvPr id="10" name="Gráfico 9">
            <a:extLst>
              <a:ext uri="{FF2B5EF4-FFF2-40B4-BE49-F238E27FC236}">
                <a16:creationId xmlns:a16="http://schemas.microsoft.com/office/drawing/2014/main" id="{A85FCC45-01A4-65A3-F4F3-C5EEF2D23EE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5557" y="1752304"/>
            <a:ext cx="1026000" cy="1026000"/>
          </a:xfrm>
          <a:prstGeom prst="rect">
            <a:avLst/>
          </a:prstGeom>
        </p:spPr>
      </p:pic>
      <p:pic>
        <p:nvPicPr>
          <p:cNvPr id="11" name="Gráfico 10">
            <a:extLst>
              <a:ext uri="{FF2B5EF4-FFF2-40B4-BE49-F238E27FC236}">
                <a16:creationId xmlns:a16="http://schemas.microsoft.com/office/drawing/2014/main" id="{3839341D-B115-F745-C963-BBD70C13E0B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51464" y="1728900"/>
            <a:ext cx="907200" cy="907200"/>
          </a:xfrm>
          <a:prstGeom prst="rect">
            <a:avLst/>
          </a:prstGeom>
        </p:spPr>
      </p:pic>
    </p:spTree>
    <p:extLst>
      <p:ext uri="{BB962C8B-B14F-4D97-AF65-F5344CB8AC3E}">
        <p14:creationId xmlns:p14="http://schemas.microsoft.com/office/powerpoint/2010/main" val="16435788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CuadroTexto 1">
            <a:extLst>
              <a:ext uri="{FF2B5EF4-FFF2-40B4-BE49-F238E27FC236}">
                <a16:creationId xmlns:a16="http://schemas.microsoft.com/office/drawing/2014/main" id="{42D3EB32-D91C-976E-43CE-339771D523FA}"/>
              </a:ext>
            </a:extLst>
          </p:cNvPr>
          <p:cNvSpPr txBox="1"/>
          <p:nvPr/>
        </p:nvSpPr>
        <p:spPr>
          <a:xfrm>
            <a:off x="0" y="300442"/>
            <a:ext cx="12191999" cy="1138773"/>
          </a:xfrm>
          <a:prstGeom prst="rect">
            <a:avLst/>
          </a:prstGeom>
          <a:noFill/>
        </p:spPr>
        <p:txBody>
          <a:bodyPr wrap="square" rtlCol="0">
            <a:spAutoFit/>
          </a:bodyPr>
          <a:lstStyle/>
          <a:p>
            <a:pPr algn="ctr"/>
            <a:r>
              <a:rPr lang="es-MX" sz="3600" b="1" dirty="0">
                <a:solidFill>
                  <a:schemeClr val="tx1">
                    <a:lumMod val="75000"/>
                    <a:lumOff val="25000"/>
                  </a:schemeClr>
                </a:solidFill>
                <a:latin typeface="Helvetica Neue" panose="02000503000000020004" pitchFamily="2" charset="0"/>
                <a:ea typeface="Helvetica Neue" panose="02000503000000020004" pitchFamily="2" charset="0"/>
                <a:cs typeface="Helvetica Neue" panose="02000503000000020004" pitchFamily="2" charset="0"/>
              </a:rPr>
              <a:t>TECNOLÓGICO</a:t>
            </a:r>
          </a:p>
          <a:p>
            <a:pPr algn="ctr"/>
            <a:r>
              <a:rPr lang="es-MX" sz="3200" b="1" dirty="0">
                <a:solidFill>
                  <a:schemeClr val="bg1">
                    <a:lumMod val="65000"/>
                  </a:schemeClr>
                </a:solidFill>
                <a:latin typeface="Helvetica Neue" panose="02000503000000020004" pitchFamily="2" charset="0"/>
                <a:ea typeface="Helvetica Neue" panose="02000503000000020004" pitchFamily="2" charset="0"/>
                <a:cs typeface="Helvetica Neue" panose="02000503000000020004" pitchFamily="2" charset="0"/>
              </a:rPr>
              <a:t>Factor Externo</a:t>
            </a:r>
          </a:p>
        </p:txBody>
      </p:sp>
      <p:sp>
        <p:nvSpPr>
          <p:cNvPr id="3" name="Rectángulo 2">
            <a:extLst>
              <a:ext uri="{FF2B5EF4-FFF2-40B4-BE49-F238E27FC236}">
                <a16:creationId xmlns:a16="http://schemas.microsoft.com/office/drawing/2014/main" id="{E60C5555-BC6E-AD0B-F207-F603EDA5B99E}"/>
              </a:ext>
            </a:extLst>
          </p:cNvPr>
          <p:cNvSpPr/>
          <p:nvPr/>
        </p:nvSpPr>
        <p:spPr>
          <a:xfrm>
            <a:off x="76202" y="1695388"/>
            <a:ext cx="5896657" cy="465796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 name="Rectángulo 3">
            <a:extLst>
              <a:ext uri="{FF2B5EF4-FFF2-40B4-BE49-F238E27FC236}">
                <a16:creationId xmlns:a16="http://schemas.microsoft.com/office/drawing/2014/main" id="{631B9538-DE2E-C0E1-F6B9-B7A22190850E}"/>
              </a:ext>
            </a:extLst>
          </p:cNvPr>
          <p:cNvSpPr/>
          <p:nvPr/>
        </p:nvSpPr>
        <p:spPr>
          <a:xfrm>
            <a:off x="6172201" y="1695388"/>
            <a:ext cx="5896657" cy="4661869"/>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 name="CuadroTexto 5">
            <a:extLst>
              <a:ext uri="{FF2B5EF4-FFF2-40B4-BE49-F238E27FC236}">
                <a16:creationId xmlns:a16="http://schemas.microsoft.com/office/drawing/2014/main" id="{1287A9A3-8D6E-F8E4-09C5-B1F1948C906C}"/>
              </a:ext>
            </a:extLst>
          </p:cNvPr>
          <p:cNvSpPr txBox="1"/>
          <p:nvPr/>
        </p:nvSpPr>
        <p:spPr>
          <a:xfrm>
            <a:off x="312374" y="2034470"/>
            <a:ext cx="6095992"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OPORTUNIDADES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7" name="CuadroTexto 6">
            <a:extLst>
              <a:ext uri="{FF2B5EF4-FFF2-40B4-BE49-F238E27FC236}">
                <a16:creationId xmlns:a16="http://schemas.microsoft.com/office/drawing/2014/main" id="{4354D8FC-55A3-FC5D-70C9-C5DC3A947335}"/>
              </a:ext>
            </a:extLst>
          </p:cNvPr>
          <p:cNvSpPr txBox="1"/>
          <p:nvPr/>
        </p:nvSpPr>
        <p:spPr>
          <a:xfrm>
            <a:off x="6473063" y="2034470"/>
            <a:ext cx="6034475" cy="461665"/>
          </a:xfrm>
          <a:prstGeom prst="rect">
            <a:avLst/>
          </a:prstGeom>
          <a:noFill/>
        </p:spPr>
        <p:txBody>
          <a:bodyPr wrap="square" rtlCol="0">
            <a:spAutoFit/>
          </a:bodyPr>
          <a:lstStyle/>
          <a:p>
            <a:pPr algn="ctr"/>
            <a:r>
              <a:rPr lang="es-MX"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AMENAZAS</a:t>
            </a:r>
            <a:endParaRPr lang="es-CO" sz="2400" b="1"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cxnSp>
        <p:nvCxnSpPr>
          <p:cNvPr id="8" name="Conector recto 7">
            <a:extLst>
              <a:ext uri="{FF2B5EF4-FFF2-40B4-BE49-F238E27FC236}">
                <a16:creationId xmlns:a16="http://schemas.microsoft.com/office/drawing/2014/main" id="{2E49B9B7-2E1B-4CD1-07F5-CE02B69B76BA}"/>
              </a:ext>
            </a:extLst>
          </p:cNvPr>
          <p:cNvCxnSpPr>
            <a:cxnSpLocks/>
          </p:cNvCxnSpPr>
          <p:nvPr/>
        </p:nvCxnSpPr>
        <p:spPr>
          <a:xfrm>
            <a:off x="6095992" y="1532709"/>
            <a:ext cx="0" cy="517009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CuadroTexto 8">
            <a:extLst>
              <a:ext uri="{FF2B5EF4-FFF2-40B4-BE49-F238E27FC236}">
                <a16:creationId xmlns:a16="http://schemas.microsoft.com/office/drawing/2014/main" id="{4528F256-276F-24D8-C183-61586A336DD3}"/>
              </a:ext>
            </a:extLst>
          </p:cNvPr>
          <p:cNvSpPr txBox="1"/>
          <p:nvPr/>
        </p:nvSpPr>
        <p:spPr>
          <a:xfrm>
            <a:off x="199341" y="4044181"/>
            <a:ext cx="5569573" cy="1020664"/>
          </a:xfrm>
          <a:prstGeom prst="rect">
            <a:avLst/>
          </a:prstGeom>
          <a:noFill/>
        </p:spPr>
        <p:txBody>
          <a:bodyPr wrap="square" rtlCol="0">
            <a:spAutoFit/>
          </a:bodyPr>
          <a:lstStyle/>
          <a:p>
            <a:pPr marL="285750" indent="-285750">
              <a:lnSpc>
                <a:spcPts val="25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Los actores apoyados por Minciencias están desarrollando diferentes tipos de tecnología e innovación desde diferentes ámbitos.</a:t>
            </a:r>
          </a:p>
        </p:txBody>
      </p:sp>
      <p:sp>
        <p:nvSpPr>
          <p:cNvPr id="10" name="CuadroTexto 9">
            <a:extLst>
              <a:ext uri="{FF2B5EF4-FFF2-40B4-BE49-F238E27FC236}">
                <a16:creationId xmlns:a16="http://schemas.microsoft.com/office/drawing/2014/main" id="{8445A401-0E8D-0E1A-963C-CB92A9D1942F}"/>
              </a:ext>
            </a:extLst>
          </p:cNvPr>
          <p:cNvSpPr txBox="1"/>
          <p:nvPr/>
        </p:nvSpPr>
        <p:spPr>
          <a:xfrm>
            <a:off x="6408366" y="3091390"/>
            <a:ext cx="5641571" cy="2605970"/>
          </a:xfrm>
          <a:prstGeom prst="rect">
            <a:avLst/>
          </a:prstGeom>
          <a:noFill/>
        </p:spPr>
        <p:txBody>
          <a:bodyPr wrap="square" rtlCol="0">
            <a:spAutoFit/>
          </a:bodyPr>
          <a:lstStyle/>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Redes sociales y medios de comunicación con información no confiable ni especializada sobre CTeI.</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Rezago en adopción de nuevas tecnologías.</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No se sabe cómo tecnológicamente llegar al sector productivo - por temas de habilidades del productor.</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Acceso a la tecnología.</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Cambio en la normatividad que genera ajustes en TI.</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Riesgos cibernéticos.</a:t>
            </a:r>
          </a:p>
          <a:p>
            <a:pPr marL="285750" indent="-285750">
              <a:lnSpc>
                <a:spcPts val="2200"/>
              </a:lnSpc>
              <a:buFont typeface="Arial" panose="020B0604020202020204" pitchFamily="34" charset="0"/>
              <a:buChar char="•"/>
            </a:pPr>
            <a:r>
              <a:rPr lang="es-MX" sz="1600" dirty="0">
                <a:solidFill>
                  <a:schemeClr val="tx1">
                    <a:lumMod val="85000"/>
                    <a:lumOff val="15000"/>
                  </a:schemeClr>
                </a:solidFill>
                <a:latin typeface="Helvetica Neue" panose="02000503000000020004" pitchFamily="2" charset="0"/>
                <a:ea typeface="Helvetica Neue" panose="02000503000000020004" pitchFamily="2" charset="0"/>
                <a:cs typeface="Helvetica Neue" panose="02000503000000020004" pitchFamily="2" charset="0"/>
              </a:rPr>
              <a:t>Rápida obsolescencia por avances tecnológicos</a:t>
            </a:r>
          </a:p>
        </p:txBody>
      </p:sp>
      <p:pic>
        <p:nvPicPr>
          <p:cNvPr id="11" name="Gráfico 10">
            <a:extLst>
              <a:ext uri="{FF2B5EF4-FFF2-40B4-BE49-F238E27FC236}">
                <a16:creationId xmlns:a16="http://schemas.microsoft.com/office/drawing/2014/main" id="{C2966346-8247-440F-E7D4-0B507F4DE46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39778" y="1715402"/>
            <a:ext cx="1026000" cy="1026000"/>
          </a:xfrm>
          <a:prstGeom prst="rect">
            <a:avLst/>
          </a:prstGeom>
        </p:spPr>
      </p:pic>
      <p:pic>
        <p:nvPicPr>
          <p:cNvPr id="12" name="Gráfico 11">
            <a:extLst>
              <a:ext uri="{FF2B5EF4-FFF2-40B4-BE49-F238E27FC236}">
                <a16:creationId xmlns:a16="http://schemas.microsoft.com/office/drawing/2014/main" id="{562DAAB1-9496-04F5-B510-112C1DDCAF9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51464" y="1728900"/>
            <a:ext cx="907200" cy="907200"/>
          </a:xfrm>
          <a:prstGeom prst="rect">
            <a:avLst/>
          </a:prstGeom>
        </p:spPr>
      </p:pic>
    </p:spTree>
    <p:extLst>
      <p:ext uri="{BB962C8B-B14F-4D97-AF65-F5344CB8AC3E}">
        <p14:creationId xmlns:p14="http://schemas.microsoft.com/office/powerpoint/2010/main" val="1140693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116;p4">
            <a:extLst>
              <a:ext uri="{FF2B5EF4-FFF2-40B4-BE49-F238E27FC236}">
                <a16:creationId xmlns:a16="http://schemas.microsoft.com/office/drawing/2014/main" id="{DE66C682-321E-AA54-0876-C2C7BAF060DC}"/>
              </a:ext>
            </a:extLst>
          </p:cNvPr>
          <p:cNvSpPr txBox="1">
            <a:spLocks/>
          </p:cNvSpPr>
          <p:nvPr/>
        </p:nvSpPr>
        <p:spPr>
          <a:xfrm>
            <a:off x="1524000" y="3537283"/>
            <a:ext cx="9144000" cy="995363"/>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ES" sz="5400" b="1" dirty="0"/>
              <a:t>Plan de Acción Institucional y Plan Estratégico Institucional </a:t>
            </a:r>
          </a:p>
        </p:txBody>
      </p:sp>
    </p:spTree>
    <p:extLst>
      <p:ext uri="{BB962C8B-B14F-4D97-AF65-F5344CB8AC3E}">
        <p14:creationId xmlns:p14="http://schemas.microsoft.com/office/powerpoint/2010/main" val="366510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216;p28">
            <a:extLst>
              <a:ext uri="{FF2B5EF4-FFF2-40B4-BE49-F238E27FC236}">
                <a16:creationId xmlns:a16="http://schemas.microsoft.com/office/drawing/2014/main" id="{6F694BB0-783F-07AE-2F38-499480BA21DA}"/>
              </a:ext>
            </a:extLst>
          </p:cNvPr>
          <p:cNvSpPr txBox="1">
            <a:spLocks/>
          </p:cNvSpPr>
          <p:nvPr/>
        </p:nvSpPr>
        <p:spPr>
          <a:xfrm>
            <a:off x="1182193" y="1924276"/>
            <a:ext cx="4849844" cy="2509670"/>
          </a:xfrm>
          <a:prstGeom prst="rect">
            <a:avLst/>
          </a:prstGeom>
          <a:noFill/>
          <a:ln>
            <a:noFill/>
          </a:ln>
        </p:spPr>
        <p:txBody>
          <a:bodyPr spcFirstLastPara="1" vert="horz" wrap="square" lIns="68575" tIns="34275" rIns="68575" bIns="34275"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Bef>
                <a:spcPts val="0"/>
              </a:spcBef>
              <a:buClr>
                <a:srgbClr val="FFFFFF"/>
              </a:buClr>
              <a:buSzPts val="1400"/>
              <a:buFont typeface="Work Sans SemiBold"/>
              <a:buNone/>
            </a:pPr>
            <a:br>
              <a:rPr lang="es-CO" sz="3200" b="1">
                <a:solidFill>
                  <a:srgbClr val="000000"/>
                </a:solidFill>
                <a:latin typeface="Helvetica Neue" panose="02000503000000020004" pitchFamily="2" charset="0"/>
                <a:ea typeface="Helvetica Neue" panose="02000503000000020004" pitchFamily="2" charset="0"/>
                <a:cs typeface="Helvetica Neue" panose="02000503000000020004" pitchFamily="2" charset="0"/>
              </a:rPr>
            </a:br>
            <a:endPar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 name="Google Shape;216;p28">
            <a:extLst>
              <a:ext uri="{FF2B5EF4-FFF2-40B4-BE49-F238E27FC236}">
                <a16:creationId xmlns:a16="http://schemas.microsoft.com/office/drawing/2014/main" id="{D75C117D-AD7D-2AB4-3B30-0B0F79A4941A}"/>
              </a:ext>
            </a:extLst>
          </p:cNvPr>
          <p:cNvSpPr txBox="1">
            <a:spLocks/>
          </p:cNvSpPr>
          <p:nvPr/>
        </p:nvSpPr>
        <p:spPr>
          <a:xfrm>
            <a:off x="1009556" y="1810392"/>
            <a:ext cx="3924988" cy="523221"/>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buClr>
                <a:srgbClr val="FFFFFF"/>
              </a:buClr>
              <a:buFont typeface="Work Sans SemiBold"/>
              <a:buNone/>
            </a:pPr>
            <a: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t>Programa estratégico (PE1)</a:t>
            </a:r>
            <a:b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br>
            <a:endPar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endParaRPr>
          </a:p>
        </p:txBody>
      </p:sp>
      <p:graphicFrame>
        <p:nvGraphicFramePr>
          <p:cNvPr id="4" name="Tabla 3">
            <a:extLst>
              <a:ext uri="{FF2B5EF4-FFF2-40B4-BE49-F238E27FC236}">
                <a16:creationId xmlns:a16="http://schemas.microsoft.com/office/drawing/2014/main" id="{ABAC6339-5CF5-C588-CB22-BF8437B2D960}"/>
              </a:ext>
            </a:extLst>
          </p:cNvPr>
          <p:cNvGraphicFramePr>
            <a:graphicFrameLocks noGrp="1"/>
          </p:cNvGraphicFramePr>
          <p:nvPr/>
        </p:nvGraphicFramePr>
        <p:xfrm>
          <a:off x="1009556" y="2443162"/>
          <a:ext cx="10044961" cy="714197"/>
        </p:xfrm>
        <a:graphic>
          <a:graphicData uri="http://schemas.openxmlformats.org/drawingml/2006/table">
            <a:tbl>
              <a:tblPr/>
              <a:tblGrid>
                <a:gridCol w="10044961">
                  <a:extLst>
                    <a:ext uri="{9D8B030D-6E8A-4147-A177-3AD203B41FA5}">
                      <a16:colId xmlns:a16="http://schemas.microsoft.com/office/drawing/2014/main" val="2876388936"/>
                    </a:ext>
                  </a:extLst>
                </a:gridCol>
              </a:tblGrid>
              <a:tr h="714197">
                <a:tc>
                  <a:txBody>
                    <a:bodyPr/>
                    <a:lstStyle/>
                    <a:p>
                      <a:pPr algn="ctr" fontAlgn="ct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Orientar el SNCTI mediante el diseño y evaluación de Políticas públicas en CTeI, la gestión de la gobernanza y del marco regulatorio del sector</a:t>
                      </a:r>
                      <a:endParaRPr lang="es-MX" sz="16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txBody>
                  <a:tcPr marL="9525" marR="9525" marT="9525" marB="0" anchor="ctr"/>
                </a:tc>
                <a:extLst>
                  <a:ext uri="{0D108BD9-81ED-4DB2-BD59-A6C34878D82A}">
                    <a16:rowId xmlns:a16="http://schemas.microsoft.com/office/drawing/2014/main" val="741218773"/>
                  </a:ext>
                </a:extLst>
              </a:tr>
            </a:tbl>
          </a:graphicData>
        </a:graphic>
      </p:graphicFrame>
      <p:sp>
        <p:nvSpPr>
          <p:cNvPr id="6" name="Google Shape;216;p28">
            <a:extLst>
              <a:ext uri="{FF2B5EF4-FFF2-40B4-BE49-F238E27FC236}">
                <a16:creationId xmlns:a16="http://schemas.microsoft.com/office/drawing/2014/main" id="{878DB2DB-F960-7544-D2B8-BC4B4737AC92}"/>
              </a:ext>
            </a:extLst>
          </p:cNvPr>
          <p:cNvSpPr txBox="1">
            <a:spLocks/>
          </p:cNvSpPr>
          <p:nvPr/>
        </p:nvSpPr>
        <p:spPr>
          <a:xfrm>
            <a:off x="1009556" y="3588048"/>
            <a:ext cx="3924988" cy="523221"/>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buClr>
                <a:srgbClr val="FFFFFF"/>
              </a:buClr>
              <a:buFont typeface="Work Sans SemiBold"/>
              <a:buNone/>
            </a:pPr>
            <a: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t>Programa estratégico (PE2)</a:t>
            </a:r>
            <a:b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br>
            <a:endPar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endParaRPr>
          </a:p>
        </p:txBody>
      </p:sp>
      <p:graphicFrame>
        <p:nvGraphicFramePr>
          <p:cNvPr id="7" name="Tabla 6">
            <a:extLst>
              <a:ext uri="{FF2B5EF4-FFF2-40B4-BE49-F238E27FC236}">
                <a16:creationId xmlns:a16="http://schemas.microsoft.com/office/drawing/2014/main" id="{D03AA0D3-7AD2-11B6-CD57-69DFAAEC55D8}"/>
              </a:ext>
            </a:extLst>
          </p:cNvPr>
          <p:cNvGraphicFramePr>
            <a:graphicFrameLocks noGrp="1"/>
          </p:cNvGraphicFramePr>
          <p:nvPr/>
        </p:nvGraphicFramePr>
        <p:xfrm>
          <a:off x="1009556" y="4158854"/>
          <a:ext cx="10044961" cy="384642"/>
        </p:xfrm>
        <a:graphic>
          <a:graphicData uri="http://schemas.openxmlformats.org/drawingml/2006/table">
            <a:tbl>
              <a:tblPr/>
              <a:tblGrid>
                <a:gridCol w="10044961">
                  <a:extLst>
                    <a:ext uri="{9D8B030D-6E8A-4147-A177-3AD203B41FA5}">
                      <a16:colId xmlns:a16="http://schemas.microsoft.com/office/drawing/2014/main" val="2876388936"/>
                    </a:ext>
                  </a:extLst>
                </a:gridCol>
              </a:tblGrid>
              <a:tr h="384642">
                <a:tc>
                  <a:txBody>
                    <a:bodyPr/>
                    <a:lstStyle/>
                    <a:p>
                      <a:pPr algn="ctr" fontAlgn="ct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Gestionar la financiación del SNCTI</a:t>
                      </a:r>
                      <a:endParaRPr lang="es-MX" sz="16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txBody>
                  <a:tcPr marL="9525" marR="9525" marT="9525" marB="0" anchor="ctr"/>
                </a:tc>
                <a:extLst>
                  <a:ext uri="{0D108BD9-81ED-4DB2-BD59-A6C34878D82A}">
                    <a16:rowId xmlns:a16="http://schemas.microsoft.com/office/drawing/2014/main" val="741218773"/>
                  </a:ext>
                </a:extLst>
              </a:tr>
            </a:tbl>
          </a:graphicData>
        </a:graphic>
      </p:graphicFrame>
      <p:sp>
        <p:nvSpPr>
          <p:cNvPr id="8" name="Google Shape;216;p28">
            <a:extLst>
              <a:ext uri="{FF2B5EF4-FFF2-40B4-BE49-F238E27FC236}">
                <a16:creationId xmlns:a16="http://schemas.microsoft.com/office/drawing/2014/main" id="{7D8E431B-D006-FC48-45BB-8E8F740970F3}"/>
              </a:ext>
            </a:extLst>
          </p:cNvPr>
          <p:cNvSpPr txBox="1">
            <a:spLocks/>
          </p:cNvSpPr>
          <p:nvPr/>
        </p:nvSpPr>
        <p:spPr>
          <a:xfrm>
            <a:off x="1009556" y="4955269"/>
            <a:ext cx="3924988" cy="523221"/>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buClr>
                <a:srgbClr val="FFFFFF"/>
              </a:buClr>
              <a:buFont typeface="Work Sans SemiBold"/>
              <a:buNone/>
            </a:pPr>
            <a: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t>Programa estratégico (PE3)</a:t>
            </a:r>
            <a:b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br>
            <a:endPar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endParaRPr>
          </a:p>
        </p:txBody>
      </p:sp>
      <p:graphicFrame>
        <p:nvGraphicFramePr>
          <p:cNvPr id="9" name="Tabla 8">
            <a:extLst>
              <a:ext uri="{FF2B5EF4-FFF2-40B4-BE49-F238E27FC236}">
                <a16:creationId xmlns:a16="http://schemas.microsoft.com/office/drawing/2014/main" id="{64E39AC3-BA5A-B705-F8B8-B39C144407EC}"/>
              </a:ext>
            </a:extLst>
          </p:cNvPr>
          <p:cNvGraphicFramePr>
            <a:graphicFrameLocks noGrp="1"/>
          </p:cNvGraphicFramePr>
          <p:nvPr/>
        </p:nvGraphicFramePr>
        <p:xfrm>
          <a:off x="1009555" y="5533164"/>
          <a:ext cx="10044961" cy="714197"/>
        </p:xfrm>
        <a:graphic>
          <a:graphicData uri="http://schemas.openxmlformats.org/drawingml/2006/table">
            <a:tbl>
              <a:tblPr/>
              <a:tblGrid>
                <a:gridCol w="10044961">
                  <a:extLst>
                    <a:ext uri="{9D8B030D-6E8A-4147-A177-3AD203B41FA5}">
                      <a16:colId xmlns:a16="http://schemas.microsoft.com/office/drawing/2014/main" val="2876388936"/>
                    </a:ext>
                  </a:extLst>
                </a:gridCol>
              </a:tblGrid>
              <a:tr h="714197">
                <a:tc>
                  <a:txBody>
                    <a:bodyPr/>
                    <a:lstStyle/>
                    <a:p>
                      <a:pPr algn="ctr" fontAlgn="ctr"/>
                      <a:r>
                        <a:rPr lang="es-MX" sz="1400" b="0" i="0" u="none" strike="noStrike" cap="none" dirty="0">
                          <a:solidFill>
                            <a:schemeClr val="tx2">
                              <a:lumMod val="25000"/>
                            </a:schemeClr>
                          </a:solidFill>
                          <a:latin typeface="Montserrat" pitchFamily="2" charset="77"/>
                          <a:ea typeface="+mn-ea"/>
                          <a:cs typeface="Arial"/>
                          <a:sym typeface="Arial"/>
                        </a:rPr>
                        <a:t> </a:t>
                      </a: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Incrementar las vocaciones científicas en la población infantil y juvenil, la formación de alto nivel en CTeI, y el fomento a la vinculación del capital humano en el SNCTI; para contribuir a la sostenibilidad ambiental, económica y al bienestar social</a:t>
                      </a:r>
                      <a:endParaRPr lang="es-MX" sz="16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txBody>
                  <a:tcPr marL="9525" marR="9525" marT="9525" marB="0" anchor="ctr"/>
                </a:tc>
                <a:extLst>
                  <a:ext uri="{0D108BD9-81ED-4DB2-BD59-A6C34878D82A}">
                    <a16:rowId xmlns:a16="http://schemas.microsoft.com/office/drawing/2014/main" val="741218773"/>
                  </a:ext>
                </a:extLst>
              </a:tr>
            </a:tbl>
          </a:graphicData>
        </a:graphic>
      </p:graphicFrame>
      <p:sp>
        <p:nvSpPr>
          <p:cNvPr id="10" name="CuadroTexto 9">
            <a:extLst>
              <a:ext uri="{FF2B5EF4-FFF2-40B4-BE49-F238E27FC236}">
                <a16:creationId xmlns:a16="http://schemas.microsoft.com/office/drawing/2014/main" id="{331A76C6-1470-4014-40B6-C25FEF3EB416}"/>
              </a:ext>
            </a:extLst>
          </p:cNvPr>
          <p:cNvSpPr txBox="1"/>
          <p:nvPr/>
        </p:nvSpPr>
        <p:spPr>
          <a:xfrm>
            <a:off x="1009555" y="991509"/>
            <a:ext cx="6096000" cy="307777"/>
          </a:xfrm>
          <a:prstGeom prst="rect">
            <a:avLst/>
          </a:prstGeom>
          <a:noFill/>
        </p:spPr>
        <p:txBody>
          <a:bodyPr wrap="square">
            <a:spAutoFit/>
          </a:bodyPr>
          <a:lstStyle/>
          <a:p>
            <a:r>
              <a:rPr lang="es-CO"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sym typeface="Work Sans Light"/>
              </a:rPr>
              <a:t>PEI – PAI Ministerio</a:t>
            </a:r>
            <a:endParaRPr lang="es-CO" dirty="0">
              <a:latin typeface="Helvetica Neue" panose="0200050300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30770628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216;p28">
            <a:extLst>
              <a:ext uri="{FF2B5EF4-FFF2-40B4-BE49-F238E27FC236}">
                <a16:creationId xmlns:a16="http://schemas.microsoft.com/office/drawing/2014/main" id="{D746A5AB-E3EF-0223-4694-8E861299630E}"/>
              </a:ext>
            </a:extLst>
          </p:cNvPr>
          <p:cNvSpPr txBox="1">
            <a:spLocks/>
          </p:cNvSpPr>
          <p:nvPr/>
        </p:nvSpPr>
        <p:spPr>
          <a:xfrm>
            <a:off x="1086500" y="1851873"/>
            <a:ext cx="4849844" cy="2509670"/>
          </a:xfrm>
          <a:prstGeom prst="rect">
            <a:avLst/>
          </a:prstGeom>
          <a:noFill/>
          <a:ln>
            <a:noFill/>
          </a:ln>
        </p:spPr>
        <p:txBody>
          <a:bodyPr spcFirstLastPara="1" vert="horz" wrap="square" lIns="68575" tIns="34275" rIns="68575" bIns="34275"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Bef>
                <a:spcPts val="0"/>
              </a:spcBef>
              <a:buClr>
                <a:srgbClr val="FFFFFF"/>
              </a:buClr>
              <a:buSzPts val="1400"/>
              <a:buFont typeface="Work Sans SemiBold"/>
              <a:buNone/>
            </a:pPr>
            <a:br>
              <a:rPr lang="es-CO" sz="3200" b="1">
                <a:solidFill>
                  <a:srgbClr val="000000"/>
                </a:solidFill>
                <a:latin typeface="Helvetica Neue" panose="02000503000000020004" pitchFamily="2" charset="0"/>
                <a:ea typeface="Helvetica Neue" panose="02000503000000020004" pitchFamily="2" charset="0"/>
                <a:cs typeface="Helvetica Neue" panose="02000503000000020004" pitchFamily="2" charset="0"/>
              </a:rPr>
            </a:br>
            <a:endPar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 name="Google Shape;216;p28">
            <a:extLst>
              <a:ext uri="{FF2B5EF4-FFF2-40B4-BE49-F238E27FC236}">
                <a16:creationId xmlns:a16="http://schemas.microsoft.com/office/drawing/2014/main" id="{72D4C553-7BC6-29B2-828F-6EC759E006E2}"/>
              </a:ext>
            </a:extLst>
          </p:cNvPr>
          <p:cNvSpPr txBox="1">
            <a:spLocks/>
          </p:cNvSpPr>
          <p:nvPr/>
        </p:nvSpPr>
        <p:spPr>
          <a:xfrm>
            <a:off x="913863" y="1737989"/>
            <a:ext cx="3924988" cy="523221"/>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buClr>
                <a:srgbClr val="FFFFFF"/>
              </a:buClr>
              <a:buFont typeface="Work Sans SemiBold"/>
              <a:buNone/>
            </a:pPr>
            <a: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t>Programa estratégico (PE4)</a:t>
            </a:r>
            <a:b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br>
            <a:endPar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endParaRPr>
          </a:p>
        </p:txBody>
      </p:sp>
      <p:graphicFrame>
        <p:nvGraphicFramePr>
          <p:cNvPr id="4" name="Tabla 3">
            <a:extLst>
              <a:ext uri="{FF2B5EF4-FFF2-40B4-BE49-F238E27FC236}">
                <a16:creationId xmlns:a16="http://schemas.microsoft.com/office/drawing/2014/main" id="{5409A7BB-5EA5-5066-465F-1A6EF2DCF722}"/>
              </a:ext>
            </a:extLst>
          </p:cNvPr>
          <p:cNvGraphicFramePr>
            <a:graphicFrameLocks noGrp="1"/>
          </p:cNvGraphicFramePr>
          <p:nvPr/>
        </p:nvGraphicFramePr>
        <p:xfrm>
          <a:off x="913863" y="2261210"/>
          <a:ext cx="10044961" cy="714197"/>
        </p:xfrm>
        <a:graphic>
          <a:graphicData uri="http://schemas.openxmlformats.org/drawingml/2006/table">
            <a:tbl>
              <a:tblPr/>
              <a:tblGrid>
                <a:gridCol w="10044961">
                  <a:extLst>
                    <a:ext uri="{9D8B030D-6E8A-4147-A177-3AD203B41FA5}">
                      <a16:colId xmlns:a16="http://schemas.microsoft.com/office/drawing/2014/main" val="2876388936"/>
                    </a:ext>
                  </a:extLst>
                </a:gridCol>
              </a:tblGrid>
              <a:tr h="714197">
                <a:tc>
                  <a:txBody>
                    <a:bodyPr/>
                    <a:lstStyle/>
                    <a:p>
                      <a:pPr algn="ctr" fontAlgn="ct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 Fomentar la capacidad de generación de conocimiento científico y tecnológico, el reconocimiento, el fortalecimiento de la infraestructura científica y tecnológica, de los actores del SNCTI y las capacidades de las Instituciones Generadoras de Conocimiento y de las entidades de soporte para aumentar la calidad e impacto del conocimiento en la sociedad</a:t>
                      </a:r>
                      <a:endParaRPr lang="es-MX" sz="16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txBody>
                  <a:tcPr marL="9525" marR="9525" marT="9525" marB="0" anchor="ctr"/>
                </a:tc>
                <a:extLst>
                  <a:ext uri="{0D108BD9-81ED-4DB2-BD59-A6C34878D82A}">
                    <a16:rowId xmlns:a16="http://schemas.microsoft.com/office/drawing/2014/main" val="741218773"/>
                  </a:ext>
                </a:extLst>
              </a:tr>
            </a:tbl>
          </a:graphicData>
        </a:graphic>
      </p:graphicFrame>
      <p:sp>
        <p:nvSpPr>
          <p:cNvPr id="6" name="Google Shape;216;p28">
            <a:extLst>
              <a:ext uri="{FF2B5EF4-FFF2-40B4-BE49-F238E27FC236}">
                <a16:creationId xmlns:a16="http://schemas.microsoft.com/office/drawing/2014/main" id="{F27EF3EF-5AE1-8A36-1CB1-87595A3FE31F}"/>
              </a:ext>
            </a:extLst>
          </p:cNvPr>
          <p:cNvSpPr txBox="1">
            <a:spLocks/>
          </p:cNvSpPr>
          <p:nvPr/>
        </p:nvSpPr>
        <p:spPr>
          <a:xfrm>
            <a:off x="913863" y="3563230"/>
            <a:ext cx="3924988" cy="523221"/>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buClr>
                <a:srgbClr val="FFFFFF"/>
              </a:buClr>
              <a:buFont typeface="Work Sans SemiBold"/>
              <a:buNone/>
            </a:pPr>
            <a: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t>Programa estratégico (PE5)</a:t>
            </a:r>
            <a:b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br>
            <a:endPar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endParaRPr>
          </a:p>
        </p:txBody>
      </p:sp>
      <p:graphicFrame>
        <p:nvGraphicFramePr>
          <p:cNvPr id="7" name="Tabla 6">
            <a:extLst>
              <a:ext uri="{FF2B5EF4-FFF2-40B4-BE49-F238E27FC236}">
                <a16:creationId xmlns:a16="http://schemas.microsoft.com/office/drawing/2014/main" id="{617AD2C1-7E89-F543-3EB7-BAC2A2791038}"/>
              </a:ext>
            </a:extLst>
          </p:cNvPr>
          <p:cNvGraphicFramePr>
            <a:graphicFrameLocks noGrp="1"/>
          </p:cNvGraphicFramePr>
          <p:nvPr/>
        </p:nvGraphicFramePr>
        <p:xfrm>
          <a:off x="913863" y="4086451"/>
          <a:ext cx="10044961" cy="436245"/>
        </p:xfrm>
        <a:graphic>
          <a:graphicData uri="http://schemas.openxmlformats.org/drawingml/2006/table">
            <a:tbl>
              <a:tblPr/>
              <a:tblGrid>
                <a:gridCol w="10044961">
                  <a:extLst>
                    <a:ext uri="{9D8B030D-6E8A-4147-A177-3AD203B41FA5}">
                      <a16:colId xmlns:a16="http://schemas.microsoft.com/office/drawing/2014/main" val="2876388936"/>
                    </a:ext>
                  </a:extLst>
                </a:gridCol>
              </a:tblGrid>
              <a:tr h="384642">
                <a:tc>
                  <a:txBody>
                    <a:bodyPr/>
                    <a:lstStyle/>
                    <a:p>
                      <a:pPr algn="ctr" fontAlgn="ct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Mejorar las capacidades para la transferencia de conocimiento y tecnología, con el fin de incrementar los niveles de productividad del país aportando a la reindustrialización en los retos priorizados</a:t>
                      </a:r>
                    </a:p>
                  </a:txBody>
                  <a:tcPr marL="9525" marR="9525" marT="9525" marB="0" anchor="ctr"/>
                </a:tc>
                <a:extLst>
                  <a:ext uri="{0D108BD9-81ED-4DB2-BD59-A6C34878D82A}">
                    <a16:rowId xmlns:a16="http://schemas.microsoft.com/office/drawing/2014/main" val="741218773"/>
                  </a:ext>
                </a:extLst>
              </a:tr>
            </a:tbl>
          </a:graphicData>
        </a:graphic>
      </p:graphicFrame>
      <p:sp>
        <p:nvSpPr>
          <p:cNvPr id="8" name="Google Shape;216;p28">
            <a:extLst>
              <a:ext uri="{FF2B5EF4-FFF2-40B4-BE49-F238E27FC236}">
                <a16:creationId xmlns:a16="http://schemas.microsoft.com/office/drawing/2014/main" id="{92991B37-CBA8-EE03-1574-67934AD6DB40}"/>
              </a:ext>
            </a:extLst>
          </p:cNvPr>
          <p:cNvSpPr txBox="1">
            <a:spLocks/>
          </p:cNvSpPr>
          <p:nvPr/>
        </p:nvSpPr>
        <p:spPr>
          <a:xfrm>
            <a:off x="913863" y="4961751"/>
            <a:ext cx="3924988" cy="523221"/>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buClr>
                <a:srgbClr val="FFFFFF"/>
              </a:buClr>
              <a:buFont typeface="Work Sans SemiBold"/>
              <a:buNone/>
            </a:pPr>
            <a: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t>Programa estratégico (PE6)</a:t>
            </a:r>
            <a:b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br>
            <a:endPar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endParaRPr>
          </a:p>
        </p:txBody>
      </p:sp>
      <p:graphicFrame>
        <p:nvGraphicFramePr>
          <p:cNvPr id="9" name="Tabla 8">
            <a:extLst>
              <a:ext uri="{FF2B5EF4-FFF2-40B4-BE49-F238E27FC236}">
                <a16:creationId xmlns:a16="http://schemas.microsoft.com/office/drawing/2014/main" id="{4D80A9B9-16AA-1303-9110-B51BD574E420}"/>
              </a:ext>
            </a:extLst>
          </p:cNvPr>
          <p:cNvGraphicFramePr>
            <a:graphicFrameLocks noGrp="1"/>
          </p:cNvGraphicFramePr>
          <p:nvPr/>
        </p:nvGraphicFramePr>
        <p:xfrm>
          <a:off x="913863" y="5553814"/>
          <a:ext cx="10044961" cy="714197"/>
        </p:xfrm>
        <a:graphic>
          <a:graphicData uri="http://schemas.openxmlformats.org/drawingml/2006/table">
            <a:tbl>
              <a:tblPr/>
              <a:tblGrid>
                <a:gridCol w="10044961">
                  <a:extLst>
                    <a:ext uri="{9D8B030D-6E8A-4147-A177-3AD203B41FA5}">
                      <a16:colId xmlns:a16="http://schemas.microsoft.com/office/drawing/2014/main" val="2876388936"/>
                    </a:ext>
                  </a:extLst>
                </a:gridCol>
              </a:tblGrid>
              <a:tr h="714197">
                <a:tc>
                  <a:txBody>
                    <a:bodyPr/>
                    <a:lstStyle/>
                    <a:p>
                      <a:pPr algn="ctr" fontAlgn="ctr"/>
                      <a:r>
                        <a:rPr lang="es-MX" sz="1400" b="0" i="0" u="none" strike="noStrike" cap="none" dirty="0">
                          <a:solidFill>
                            <a:schemeClr val="tx2">
                              <a:lumMod val="25000"/>
                            </a:schemeClr>
                          </a:solidFill>
                          <a:latin typeface="Montserrat" pitchFamily="2" charset="77"/>
                          <a:ea typeface="+mn-ea"/>
                          <a:cs typeface="Arial"/>
                          <a:sym typeface="Arial"/>
                        </a:rPr>
                        <a:t> </a:t>
                      </a: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Mejorar la comunicación pública y divulgación de la CTeI, para promover proyectos, estrategias comunicativas, pedagógicas y divulgativa de alto impacto, con el objetivo de incentivar; estimular; promover modelos abiertos y participativos de CTeI.</a:t>
                      </a:r>
                      <a:endParaRPr lang="es-MX" sz="16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txBody>
                  <a:tcPr marL="9525" marR="9525" marT="9525" marB="0" anchor="ctr"/>
                </a:tc>
                <a:extLst>
                  <a:ext uri="{0D108BD9-81ED-4DB2-BD59-A6C34878D82A}">
                    <a16:rowId xmlns:a16="http://schemas.microsoft.com/office/drawing/2014/main" val="741218773"/>
                  </a:ext>
                </a:extLst>
              </a:tr>
            </a:tbl>
          </a:graphicData>
        </a:graphic>
      </p:graphicFrame>
      <p:sp>
        <p:nvSpPr>
          <p:cNvPr id="10" name="CuadroTexto 9">
            <a:extLst>
              <a:ext uri="{FF2B5EF4-FFF2-40B4-BE49-F238E27FC236}">
                <a16:creationId xmlns:a16="http://schemas.microsoft.com/office/drawing/2014/main" id="{80EC04A1-F95F-380F-6EC4-B09C53FACD9C}"/>
              </a:ext>
            </a:extLst>
          </p:cNvPr>
          <p:cNvSpPr txBox="1"/>
          <p:nvPr/>
        </p:nvSpPr>
        <p:spPr>
          <a:xfrm>
            <a:off x="913863" y="914653"/>
            <a:ext cx="6096000" cy="307777"/>
          </a:xfrm>
          <a:prstGeom prst="rect">
            <a:avLst/>
          </a:prstGeom>
          <a:noFill/>
        </p:spPr>
        <p:txBody>
          <a:bodyPr wrap="square">
            <a:spAutoFit/>
          </a:bodyPr>
          <a:lstStyle/>
          <a:p>
            <a:r>
              <a:rPr lang="es-CO"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sym typeface="Work Sans Light"/>
              </a:rPr>
              <a:t>PEI – PAI Ministerio</a:t>
            </a:r>
            <a:endParaRPr lang="es-CO" dirty="0">
              <a:latin typeface="Helvetica Neue" panose="0200050300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32429480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216;p28">
            <a:extLst>
              <a:ext uri="{FF2B5EF4-FFF2-40B4-BE49-F238E27FC236}">
                <a16:creationId xmlns:a16="http://schemas.microsoft.com/office/drawing/2014/main" id="{989B089B-1873-A48A-651E-1B4202B72DEA}"/>
              </a:ext>
            </a:extLst>
          </p:cNvPr>
          <p:cNvSpPr txBox="1">
            <a:spLocks/>
          </p:cNvSpPr>
          <p:nvPr/>
        </p:nvSpPr>
        <p:spPr>
          <a:xfrm>
            <a:off x="1151814" y="1917187"/>
            <a:ext cx="4849844" cy="2509670"/>
          </a:xfrm>
          <a:prstGeom prst="rect">
            <a:avLst/>
          </a:prstGeom>
          <a:noFill/>
          <a:ln>
            <a:noFill/>
          </a:ln>
        </p:spPr>
        <p:txBody>
          <a:bodyPr spcFirstLastPara="1" vert="horz" wrap="square" lIns="68575" tIns="34275" rIns="68575" bIns="34275"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Bef>
                <a:spcPts val="0"/>
              </a:spcBef>
              <a:buClr>
                <a:srgbClr val="FFFFFF"/>
              </a:buClr>
              <a:buSzPts val="1400"/>
              <a:buFont typeface="Work Sans SemiBold"/>
              <a:buNone/>
            </a:pPr>
            <a:br>
              <a:rPr lang="es-CO" sz="3200" b="1">
                <a:solidFill>
                  <a:srgbClr val="000000"/>
                </a:solidFill>
                <a:latin typeface="Helvetica Neue" panose="02000503000000020004" pitchFamily="2" charset="0"/>
                <a:ea typeface="Helvetica Neue" panose="02000503000000020004" pitchFamily="2" charset="0"/>
                <a:cs typeface="Helvetica Neue" panose="02000503000000020004" pitchFamily="2" charset="0"/>
              </a:rPr>
            </a:br>
            <a:endPar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 name="Google Shape;216;p28">
            <a:extLst>
              <a:ext uri="{FF2B5EF4-FFF2-40B4-BE49-F238E27FC236}">
                <a16:creationId xmlns:a16="http://schemas.microsoft.com/office/drawing/2014/main" id="{E40A2AD2-3E86-7CB9-6CE1-7DF2B773AA3A}"/>
              </a:ext>
            </a:extLst>
          </p:cNvPr>
          <p:cNvSpPr txBox="1">
            <a:spLocks/>
          </p:cNvSpPr>
          <p:nvPr/>
        </p:nvSpPr>
        <p:spPr>
          <a:xfrm>
            <a:off x="979177" y="1803303"/>
            <a:ext cx="3924988" cy="523221"/>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buClr>
                <a:srgbClr val="FFFFFF"/>
              </a:buClr>
              <a:buFont typeface="Work Sans SemiBold"/>
              <a:buNone/>
            </a:pPr>
            <a: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t>Programa estratégico (PE7)</a:t>
            </a:r>
            <a:b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br>
            <a:endPar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endParaRPr>
          </a:p>
        </p:txBody>
      </p:sp>
      <p:graphicFrame>
        <p:nvGraphicFramePr>
          <p:cNvPr id="4" name="Tabla 3">
            <a:extLst>
              <a:ext uri="{FF2B5EF4-FFF2-40B4-BE49-F238E27FC236}">
                <a16:creationId xmlns:a16="http://schemas.microsoft.com/office/drawing/2014/main" id="{5BB12E21-225D-6F4F-779E-2483E5CEBBE3}"/>
              </a:ext>
            </a:extLst>
          </p:cNvPr>
          <p:cNvGraphicFramePr>
            <a:graphicFrameLocks noGrp="1"/>
          </p:cNvGraphicFramePr>
          <p:nvPr/>
        </p:nvGraphicFramePr>
        <p:xfrm>
          <a:off x="979177" y="2326524"/>
          <a:ext cx="10044961" cy="549198"/>
        </p:xfrm>
        <a:graphic>
          <a:graphicData uri="http://schemas.openxmlformats.org/drawingml/2006/table">
            <a:tbl>
              <a:tblPr/>
              <a:tblGrid>
                <a:gridCol w="10044961">
                  <a:extLst>
                    <a:ext uri="{9D8B030D-6E8A-4147-A177-3AD203B41FA5}">
                      <a16:colId xmlns:a16="http://schemas.microsoft.com/office/drawing/2014/main" val="2876388936"/>
                    </a:ext>
                  </a:extLst>
                </a:gridCol>
              </a:tblGrid>
              <a:tr h="549198">
                <a:tc>
                  <a:txBody>
                    <a:bodyPr/>
                    <a:lstStyle/>
                    <a:p>
                      <a:pPr algn="ctr" fontAlgn="ct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 Promover y fortalecer procesos de apropiación social del conocimiento y la innovación social en el territorio</a:t>
                      </a:r>
                      <a:endParaRPr lang="es-MX" sz="16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txBody>
                  <a:tcPr marL="9525" marR="9525" marT="9525" marB="0" anchor="ctr"/>
                </a:tc>
                <a:extLst>
                  <a:ext uri="{0D108BD9-81ED-4DB2-BD59-A6C34878D82A}">
                    <a16:rowId xmlns:a16="http://schemas.microsoft.com/office/drawing/2014/main" val="741218773"/>
                  </a:ext>
                </a:extLst>
              </a:tr>
            </a:tbl>
          </a:graphicData>
        </a:graphic>
      </p:graphicFrame>
      <p:sp>
        <p:nvSpPr>
          <p:cNvPr id="6" name="Google Shape;216;p28">
            <a:extLst>
              <a:ext uri="{FF2B5EF4-FFF2-40B4-BE49-F238E27FC236}">
                <a16:creationId xmlns:a16="http://schemas.microsoft.com/office/drawing/2014/main" id="{C41BEBC6-A22B-7EAE-203C-CDBE83F3D3C3}"/>
              </a:ext>
            </a:extLst>
          </p:cNvPr>
          <p:cNvSpPr txBox="1">
            <a:spLocks/>
          </p:cNvSpPr>
          <p:nvPr/>
        </p:nvSpPr>
        <p:spPr>
          <a:xfrm>
            <a:off x="979177" y="3580959"/>
            <a:ext cx="3924988" cy="523221"/>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buClr>
                <a:srgbClr val="FFFFFF"/>
              </a:buClr>
              <a:buFont typeface="Work Sans SemiBold"/>
              <a:buNone/>
            </a:pPr>
            <a: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t>Programa estratégico (PE8)</a:t>
            </a:r>
            <a:b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br>
            <a:endPar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endParaRPr>
          </a:p>
        </p:txBody>
      </p:sp>
      <p:graphicFrame>
        <p:nvGraphicFramePr>
          <p:cNvPr id="7" name="Tabla 6">
            <a:extLst>
              <a:ext uri="{FF2B5EF4-FFF2-40B4-BE49-F238E27FC236}">
                <a16:creationId xmlns:a16="http://schemas.microsoft.com/office/drawing/2014/main" id="{65CFA0DA-3AC7-6631-8CA5-C5CDAB75FB61}"/>
              </a:ext>
            </a:extLst>
          </p:cNvPr>
          <p:cNvGraphicFramePr>
            <a:graphicFrameLocks noGrp="1"/>
          </p:cNvGraphicFramePr>
          <p:nvPr/>
        </p:nvGraphicFramePr>
        <p:xfrm>
          <a:off x="979177" y="4151765"/>
          <a:ext cx="10044961" cy="384642"/>
        </p:xfrm>
        <a:graphic>
          <a:graphicData uri="http://schemas.openxmlformats.org/drawingml/2006/table">
            <a:tbl>
              <a:tblPr/>
              <a:tblGrid>
                <a:gridCol w="10044961">
                  <a:extLst>
                    <a:ext uri="{9D8B030D-6E8A-4147-A177-3AD203B41FA5}">
                      <a16:colId xmlns:a16="http://schemas.microsoft.com/office/drawing/2014/main" val="2876388936"/>
                    </a:ext>
                  </a:extLst>
                </a:gridCol>
              </a:tblGrid>
              <a:tr h="384642">
                <a:tc>
                  <a:txBody>
                    <a:bodyPr/>
                    <a:lstStyle/>
                    <a:p>
                      <a:pPr algn="ctr" fontAlgn="ct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Aumentar la cooperación a nivel internacional para consolidar el SNCTI.</a:t>
                      </a:r>
                    </a:p>
                  </a:txBody>
                  <a:tcPr marL="9525" marR="9525" marT="9525" marB="0" anchor="ctr"/>
                </a:tc>
                <a:extLst>
                  <a:ext uri="{0D108BD9-81ED-4DB2-BD59-A6C34878D82A}">
                    <a16:rowId xmlns:a16="http://schemas.microsoft.com/office/drawing/2014/main" val="741218773"/>
                  </a:ext>
                </a:extLst>
              </a:tr>
            </a:tbl>
          </a:graphicData>
        </a:graphic>
      </p:graphicFrame>
      <p:sp>
        <p:nvSpPr>
          <p:cNvPr id="8" name="Google Shape;216;p28">
            <a:extLst>
              <a:ext uri="{FF2B5EF4-FFF2-40B4-BE49-F238E27FC236}">
                <a16:creationId xmlns:a16="http://schemas.microsoft.com/office/drawing/2014/main" id="{18BA7054-A0FC-F125-C881-37184074844D}"/>
              </a:ext>
            </a:extLst>
          </p:cNvPr>
          <p:cNvSpPr txBox="1">
            <a:spLocks/>
          </p:cNvSpPr>
          <p:nvPr/>
        </p:nvSpPr>
        <p:spPr>
          <a:xfrm>
            <a:off x="979177" y="5027065"/>
            <a:ext cx="3924988" cy="523221"/>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buClr>
                <a:srgbClr val="FFFFFF"/>
              </a:buClr>
              <a:buFont typeface="Work Sans SemiBold"/>
              <a:buNone/>
            </a:pPr>
            <a: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t>Programa estratégico (PE9)</a:t>
            </a:r>
            <a:br>
              <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br>
            <a:endPar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endParaRPr>
          </a:p>
        </p:txBody>
      </p:sp>
      <p:graphicFrame>
        <p:nvGraphicFramePr>
          <p:cNvPr id="9" name="Tabla 8">
            <a:extLst>
              <a:ext uri="{FF2B5EF4-FFF2-40B4-BE49-F238E27FC236}">
                <a16:creationId xmlns:a16="http://schemas.microsoft.com/office/drawing/2014/main" id="{E905F2B1-676C-0945-B002-671E3FC08A59}"/>
              </a:ext>
            </a:extLst>
          </p:cNvPr>
          <p:cNvGraphicFramePr>
            <a:graphicFrameLocks noGrp="1"/>
          </p:cNvGraphicFramePr>
          <p:nvPr/>
        </p:nvGraphicFramePr>
        <p:xfrm>
          <a:off x="979177" y="5619128"/>
          <a:ext cx="10044961" cy="714197"/>
        </p:xfrm>
        <a:graphic>
          <a:graphicData uri="http://schemas.openxmlformats.org/drawingml/2006/table">
            <a:tbl>
              <a:tblPr/>
              <a:tblGrid>
                <a:gridCol w="10044961">
                  <a:extLst>
                    <a:ext uri="{9D8B030D-6E8A-4147-A177-3AD203B41FA5}">
                      <a16:colId xmlns:a16="http://schemas.microsoft.com/office/drawing/2014/main" val="2876388936"/>
                    </a:ext>
                  </a:extLst>
                </a:gridCol>
              </a:tblGrid>
              <a:tr h="714197">
                <a:tc>
                  <a:txBody>
                    <a:bodyPr/>
                    <a:lstStyle/>
                    <a:p>
                      <a:pPr algn="ctr" fontAlgn="ct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Fortalecer la institucionalidad del ministerio mediante la implementación, sostenimiento, mejora de requisitos y buenas prácticas en materia de gestión, desempeño y transparencia para generar la confianza y legitimidad en la ciudadanía</a:t>
                      </a:r>
                      <a:endParaRPr lang="es-MX" sz="16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txBody>
                  <a:tcPr marL="9525" marR="9525" marT="9525" marB="0" anchor="ctr"/>
                </a:tc>
                <a:extLst>
                  <a:ext uri="{0D108BD9-81ED-4DB2-BD59-A6C34878D82A}">
                    <a16:rowId xmlns:a16="http://schemas.microsoft.com/office/drawing/2014/main" val="741218773"/>
                  </a:ext>
                </a:extLst>
              </a:tr>
            </a:tbl>
          </a:graphicData>
        </a:graphic>
      </p:graphicFrame>
      <p:sp>
        <p:nvSpPr>
          <p:cNvPr id="10" name="CuadroTexto 9">
            <a:extLst>
              <a:ext uri="{FF2B5EF4-FFF2-40B4-BE49-F238E27FC236}">
                <a16:creationId xmlns:a16="http://schemas.microsoft.com/office/drawing/2014/main" id="{6A2BE290-1F89-6C39-46A1-8742BCB5CF9D}"/>
              </a:ext>
            </a:extLst>
          </p:cNvPr>
          <p:cNvSpPr txBox="1"/>
          <p:nvPr/>
        </p:nvSpPr>
        <p:spPr>
          <a:xfrm>
            <a:off x="979177" y="971388"/>
            <a:ext cx="6096000" cy="307777"/>
          </a:xfrm>
          <a:prstGeom prst="rect">
            <a:avLst/>
          </a:prstGeom>
          <a:noFill/>
        </p:spPr>
        <p:txBody>
          <a:bodyPr wrap="square">
            <a:spAutoFit/>
          </a:bodyPr>
          <a:lstStyle/>
          <a:p>
            <a:r>
              <a:rPr lang="es-CO"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sym typeface="Work Sans Light"/>
              </a:rPr>
              <a:t>PEI – PAI Ministerio</a:t>
            </a:r>
            <a:endParaRPr lang="es-CO" dirty="0">
              <a:latin typeface="Helvetica Neue" panose="0200050300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27327312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graphicFrame>
        <p:nvGraphicFramePr>
          <p:cNvPr id="2" name="Tabla 1">
            <a:extLst>
              <a:ext uri="{FF2B5EF4-FFF2-40B4-BE49-F238E27FC236}">
                <a16:creationId xmlns:a16="http://schemas.microsoft.com/office/drawing/2014/main" id="{D06D800E-CA85-25B0-B4A9-827787265001}"/>
              </a:ext>
            </a:extLst>
          </p:cNvPr>
          <p:cNvGraphicFramePr>
            <a:graphicFrameLocks noGrp="1"/>
          </p:cNvGraphicFramePr>
          <p:nvPr/>
        </p:nvGraphicFramePr>
        <p:xfrm>
          <a:off x="564316" y="2382578"/>
          <a:ext cx="11215767" cy="3971925"/>
        </p:xfrm>
        <a:graphic>
          <a:graphicData uri="http://schemas.openxmlformats.org/drawingml/2006/table">
            <a:tbl>
              <a:tblPr/>
              <a:tblGrid>
                <a:gridCol w="4764982">
                  <a:extLst>
                    <a:ext uri="{9D8B030D-6E8A-4147-A177-3AD203B41FA5}">
                      <a16:colId xmlns:a16="http://schemas.microsoft.com/office/drawing/2014/main" val="3423835840"/>
                    </a:ext>
                  </a:extLst>
                </a:gridCol>
                <a:gridCol w="6450785">
                  <a:extLst>
                    <a:ext uri="{9D8B030D-6E8A-4147-A177-3AD203B41FA5}">
                      <a16:colId xmlns:a16="http://schemas.microsoft.com/office/drawing/2014/main" val="1952111125"/>
                    </a:ext>
                  </a:extLst>
                </a:gridCol>
              </a:tblGrid>
              <a:tr h="3872315">
                <a:tc>
                  <a:txBody>
                    <a:bodyPr/>
                    <a:lstStyle/>
                    <a:p>
                      <a:pPr marL="0" marR="0" indent="0" algn="ctr" rtl="0" fontAlgn="ctr">
                        <a:lnSpc>
                          <a:spcPct val="100000"/>
                        </a:lnSpc>
                        <a:spcBef>
                          <a:spcPts val="0"/>
                        </a:spcBef>
                        <a:spcAft>
                          <a:spcPts val="0"/>
                        </a:spcAft>
                        <a:buClr>
                          <a:srgbClr val="000000"/>
                        </a:buClr>
                        <a:buFont typeface="Arial" panose="020B0604020202020204" pitchFamily="34" charset="0"/>
                        <a:buNone/>
                      </a:pPr>
                      <a:r>
                        <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Adoptar enfoques de políticas públicas de investigación e innovación para resolver grandes desafíos sociales, económicos y ambientales del país.</a:t>
                      </a:r>
                    </a:p>
                  </a:txBody>
                  <a:tcPr marL="9525" marR="9525" marT="9525" marB="0" anchor="ctr"/>
                </a:tc>
                <a:tc>
                  <a:txBody>
                    <a:bodyPr/>
                    <a:lstStyle/>
                    <a:p>
                      <a:pPr marR="0" algn="just" rtl="0" fontAlgn="ctr">
                        <a:lnSpc>
                          <a:spcPct val="100000"/>
                        </a:lnSpc>
                        <a:spcBef>
                          <a:spcPts val="0"/>
                        </a:spcBef>
                        <a:spcAft>
                          <a:spcPts val="0"/>
                        </a:spcAft>
                        <a:buClr>
                          <a:srgbClr val="000000"/>
                        </a:buClr>
                        <a:buFont typeface="Arial"/>
                      </a:pPr>
                      <a:r>
                        <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(PE1) Orientar el SNCTI mediante el diseño y evaluación de Políticas públicas en CTeI, la gestión de la gobernanza y del marco regulatorio del sector</a:t>
                      </a:r>
                    </a:p>
                    <a:p>
                      <a:pPr marR="0" algn="just" rtl="0" fontAlgn="ctr">
                        <a:lnSpc>
                          <a:spcPct val="100000"/>
                        </a:lnSpc>
                        <a:spcBef>
                          <a:spcPts val="0"/>
                        </a:spcBef>
                        <a:spcAft>
                          <a:spcPts val="0"/>
                        </a:spcAft>
                        <a:buClr>
                          <a:srgbClr val="000000"/>
                        </a:buClr>
                        <a:buFont typeface="Arial"/>
                      </a:pPr>
                      <a:endPar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marR="0" algn="just" rtl="0" fontAlgn="ctr">
                        <a:lnSpc>
                          <a:spcPct val="100000"/>
                        </a:lnSpc>
                        <a:spcBef>
                          <a:spcPts val="0"/>
                        </a:spcBef>
                        <a:spcAft>
                          <a:spcPts val="0"/>
                        </a:spcAft>
                        <a:buClr>
                          <a:srgbClr val="000000"/>
                        </a:buClr>
                        <a:buFont typeface="Arial"/>
                      </a:pPr>
                      <a:r>
                        <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(PE4) Fomentar la capacidad de generación de conocimiento científico y tecnológico, el reconocimiento, el fortalecimiento de la infraestructura científica y tecnológica, de los actores del SNCTI y las capacidades de las Instituciones Generadoras de Conocimiento y de las entidades de soporte para aumentar la calidad e impacto del conocimiento en la sociedad</a:t>
                      </a:r>
                    </a:p>
                    <a:p>
                      <a:pPr marR="0" algn="just" rtl="0" fontAlgn="ctr">
                        <a:lnSpc>
                          <a:spcPct val="100000"/>
                        </a:lnSpc>
                        <a:spcBef>
                          <a:spcPts val="0"/>
                        </a:spcBef>
                        <a:spcAft>
                          <a:spcPts val="0"/>
                        </a:spcAft>
                        <a:buClr>
                          <a:srgbClr val="000000"/>
                        </a:buClr>
                        <a:buFont typeface="Arial"/>
                      </a:pPr>
                      <a:endPar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marR="0" algn="just" rtl="0" fontAlgn="ctr">
                        <a:lnSpc>
                          <a:spcPct val="100000"/>
                        </a:lnSpc>
                        <a:spcBef>
                          <a:spcPts val="0"/>
                        </a:spcBef>
                        <a:spcAft>
                          <a:spcPts val="0"/>
                        </a:spcAft>
                        <a:buClr>
                          <a:srgbClr val="000000"/>
                        </a:buClr>
                        <a:buFont typeface="Arial"/>
                      </a:pPr>
                      <a:r>
                        <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(PE5) Mejorar las capacidades para la transferencia de conocimiento y tecnología, con el fin de incrementar los niveles de productividad del país aportando a la reindustrialización en los retos priorizados</a:t>
                      </a:r>
                    </a:p>
                    <a:p>
                      <a:pPr marR="0" algn="just" rtl="0" fontAlgn="ctr">
                        <a:lnSpc>
                          <a:spcPct val="100000"/>
                        </a:lnSpc>
                        <a:spcBef>
                          <a:spcPts val="0"/>
                        </a:spcBef>
                        <a:spcAft>
                          <a:spcPts val="0"/>
                        </a:spcAft>
                        <a:buClr>
                          <a:srgbClr val="000000"/>
                        </a:buClr>
                        <a:buFont typeface="Arial"/>
                      </a:pPr>
                      <a:endPar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marR="0" algn="just" rtl="0" fontAlgn="ctr">
                        <a:lnSpc>
                          <a:spcPct val="100000"/>
                        </a:lnSpc>
                        <a:spcBef>
                          <a:spcPts val="0"/>
                        </a:spcBef>
                        <a:spcAft>
                          <a:spcPts val="0"/>
                        </a:spcAft>
                        <a:buClr>
                          <a:srgbClr val="000000"/>
                        </a:buClr>
                        <a:buFont typeface="Arial"/>
                      </a:pPr>
                      <a:r>
                        <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(PE7) Promover y fortalecer procesos de apropiación social del conocimiento y la innovación social en el territorio(PE8) Aumentar la cooperación a nivel internacional para consolidar el SNCTI. (PE8) Aumentar la cooperación a nivel internacional para consolidar el SNCTI.</a:t>
                      </a:r>
                    </a:p>
                    <a:p>
                      <a:pPr marR="0" algn="just" rtl="0" fontAlgn="ctr">
                        <a:lnSpc>
                          <a:spcPct val="100000"/>
                        </a:lnSpc>
                        <a:spcBef>
                          <a:spcPts val="0"/>
                        </a:spcBef>
                        <a:spcAft>
                          <a:spcPts val="0"/>
                        </a:spcAft>
                        <a:buClr>
                          <a:srgbClr val="000000"/>
                        </a:buClr>
                        <a:buFont typeface="Arial"/>
                      </a:pPr>
                      <a:endPar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marR="0" algn="just" rtl="0" fontAlgn="ctr">
                        <a:lnSpc>
                          <a:spcPct val="100000"/>
                        </a:lnSpc>
                        <a:spcBef>
                          <a:spcPts val="0"/>
                        </a:spcBef>
                        <a:spcAft>
                          <a:spcPts val="0"/>
                        </a:spcAft>
                        <a:buClr>
                          <a:srgbClr val="000000"/>
                        </a:buClr>
                        <a:buFont typeface="Arial"/>
                      </a:pPr>
                      <a:r>
                        <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(PE8) Aumentar la cooperación a nivel internacional para consolidar el SNCTI.</a:t>
                      </a:r>
                    </a:p>
                    <a:p>
                      <a:pPr marR="0" algn="just" rtl="0" fontAlgn="ctr">
                        <a:lnSpc>
                          <a:spcPct val="100000"/>
                        </a:lnSpc>
                        <a:spcBef>
                          <a:spcPts val="0"/>
                        </a:spcBef>
                        <a:spcAft>
                          <a:spcPts val="0"/>
                        </a:spcAft>
                        <a:buClr>
                          <a:srgbClr val="000000"/>
                        </a:buClr>
                        <a:buFont typeface="Arial"/>
                      </a:pPr>
                      <a:endPar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txBody>
                  <a:tcPr marL="9525" marR="9525" marT="9525" marB="0" anchor="ctr"/>
                </a:tc>
                <a:extLst>
                  <a:ext uri="{0D108BD9-81ED-4DB2-BD59-A6C34878D82A}">
                    <a16:rowId xmlns:a16="http://schemas.microsoft.com/office/drawing/2014/main" val="1472760644"/>
                  </a:ext>
                </a:extLst>
              </a:tr>
            </a:tbl>
          </a:graphicData>
        </a:graphic>
      </p:graphicFrame>
      <p:sp>
        <p:nvSpPr>
          <p:cNvPr id="3" name="Google Shape;214;p28">
            <a:extLst>
              <a:ext uri="{FF2B5EF4-FFF2-40B4-BE49-F238E27FC236}">
                <a16:creationId xmlns:a16="http://schemas.microsoft.com/office/drawing/2014/main" id="{3CF145EC-9AE4-C25E-B314-B80F945A3D21}"/>
              </a:ext>
            </a:extLst>
          </p:cNvPr>
          <p:cNvSpPr txBox="1">
            <a:spLocks/>
          </p:cNvSpPr>
          <p:nvPr/>
        </p:nvSpPr>
        <p:spPr>
          <a:xfrm>
            <a:off x="5662061" y="1818282"/>
            <a:ext cx="5738190" cy="523221"/>
          </a:xfrm>
          <a:prstGeom prst="rect">
            <a:avLst/>
          </a:prstGeom>
          <a:noFill/>
          <a:ln>
            <a:noFill/>
          </a:ln>
        </p:spPr>
        <p:txBody>
          <a:bodyPr spcFirstLastPara="1" vert="horz" wrap="square" lIns="68575" tIns="34275" rIns="68575" bIns="34275" rtlCol="0" anchor="t" anchorCtr="0">
            <a:noAutofit/>
          </a:bodyPr>
          <a:lstStyle>
            <a:lvl1pPr marL="173987" indent="-173987" algn="l" defTabSz="695950" rtl="0" eaLnBrk="1" latinLnBrk="0" hangingPunct="1">
              <a:lnSpc>
                <a:spcPct val="90000"/>
              </a:lnSpc>
              <a:spcBef>
                <a:spcPts val="761"/>
              </a:spcBef>
              <a:buFont typeface="Arial" panose="020B0604020202020204" pitchFamily="34" charset="0"/>
              <a:buChar char="•"/>
              <a:defRPr sz="2131" kern="1200">
                <a:solidFill>
                  <a:schemeClr val="tx1"/>
                </a:solidFill>
                <a:latin typeface="+mn-lt"/>
                <a:ea typeface="+mn-ea"/>
                <a:cs typeface="+mn-cs"/>
              </a:defRPr>
            </a:lvl1pPr>
            <a:lvl2pPr marL="521962" indent="-173987" algn="l" defTabSz="695950" rtl="0" eaLnBrk="1" latinLnBrk="0" hangingPunct="1">
              <a:lnSpc>
                <a:spcPct val="90000"/>
              </a:lnSpc>
              <a:spcBef>
                <a:spcPts val="381"/>
              </a:spcBef>
              <a:buFont typeface="Arial" panose="020B0604020202020204" pitchFamily="34" charset="0"/>
              <a:buChar char="•"/>
              <a:defRPr sz="1827" kern="1200">
                <a:solidFill>
                  <a:schemeClr val="tx1"/>
                </a:solidFill>
                <a:latin typeface="+mn-lt"/>
                <a:ea typeface="+mn-ea"/>
                <a:cs typeface="+mn-cs"/>
              </a:defRPr>
            </a:lvl2pPr>
            <a:lvl3pPr marL="869937" indent="-173987" algn="l" defTabSz="695950" rtl="0" eaLnBrk="1" latinLnBrk="0" hangingPunct="1">
              <a:lnSpc>
                <a:spcPct val="90000"/>
              </a:lnSpc>
              <a:spcBef>
                <a:spcPts val="381"/>
              </a:spcBef>
              <a:buFont typeface="Arial" panose="020B0604020202020204" pitchFamily="34" charset="0"/>
              <a:buChar char="•"/>
              <a:defRPr sz="1522" kern="1200">
                <a:solidFill>
                  <a:schemeClr val="tx1"/>
                </a:solidFill>
                <a:latin typeface="+mn-lt"/>
                <a:ea typeface="+mn-ea"/>
                <a:cs typeface="+mn-cs"/>
              </a:defRPr>
            </a:lvl3pPr>
            <a:lvl4pPr marL="12179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4pPr>
            <a:lvl5pPr marL="15658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5pPr>
            <a:lvl6pPr marL="191386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6pPr>
            <a:lvl7pPr marL="226183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7pPr>
            <a:lvl8pPr marL="26098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8pPr>
            <a:lvl9pPr marL="29577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9pPr>
          </a:lstStyle>
          <a:p>
            <a:pPr marL="158750" indent="0" algn="ctr">
              <a:spcBef>
                <a:spcPts val="800"/>
              </a:spcBef>
              <a:buSzPts val="1100"/>
              <a:buFont typeface="Work Sans Light"/>
              <a:buNone/>
            </a:pPr>
            <a:r>
              <a:rPr lang="es-CO" sz="20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t>Programas</a:t>
            </a:r>
            <a:r>
              <a:rPr lang="es-CO" sz="900" b="1" dirty="0">
                <a:solidFill>
                  <a:schemeClr val="bg1">
                    <a:lumMod val="50000"/>
                  </a:schemeClr>
                </a:solidFill>
                <a:latin typeface="Helvetica Neue" panose="02000503000000020004" pitchFamily="2" charset="0"/>
                <a:ea typeface="Helvetica Neue" panose="02000503000000020004" pitchFamily="2" charset="0"/>
                <a:cs typeface="Helvetica Neue" panose="02000503000000020004" pitchFamily="2" charset="0"/>
              </a:rPr>
              <a:t> </a:t>
            </a:r>
            <a:r>
              <a:rPr lang="es-CO" sz="20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sym typeface="Calibri"/>
              </a:rPr>
              <a:t>Estratégicos Asociados </a:t>
            </a:r>
          </a:p>
          <a:p>
            <a:pPr marL="158750" indent="0">
              <a:spcBef>
                <a:spcPts val="800"/>
              </a:spcBef>
              <a:buSzPts val="1100"/>
              <a:buFont typeface="Work Sans Light"/>
              <a:buNone/>
            </a:pPr>
            <a:r>
              <a:rPr lang="es-CO" sz="1100" b="1" dirty="0">
                <a:solidFill>
                  <a:schemeClr val="bg1">
                    <a:lumMod val="50000"/>
                  </a:schemeClr>
                </a:solidFill>
                <a:latin typeface="Helvetica Neue" panose="02000503000000020004" pitchFamily="2" charset="0"/>
                <a:ea typeface="Helvetica Neue" panose="02000503000000020004" pitchFamily="2" charset="0"/>
                <a:cs typeface="Helvetica Neue" panose="02000503000000020004" pitchFamily="2" charset="0"/>
              </a:rPr>
              <a:t>			</a:t>
            </a:r>
          </a:p>
        </p:txBody>
      </p:sp>
      <p:sp>
        <p:nvSpPr>
          <p:cNvPr id="4" name="Google Shape;216;p28">
            <a:extLst>
              <a:ext uri="{FF2B5EF4-FFF2-40B4-BE49-F238E27FC236}">
                <a16:creationId xmlns:a16="http://schemas.microsoft.com/office/drawing/2014/main" id="{62EF0D2C-2E17-6DE8-4C41-BF72CDE3E25B}"/>
              </a:ext>
            </a:extLst>
          </p:cNvPr>
          <p:cNvSpPr txBox="1">
            <a:spLocks/>
          </p:cNvSpPr>
          <p:nvPr/>
        </p:nvSpPr>
        <p:spPr>
          <a:xfrm>
            <a:off x="938134" y="1830781"/>
            <a:ext cx="4187686" cy="523221"/>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lgn="ctr">
              <a:buClr>
                <a:srgbClr val="FFFFFF"/>
              </a:buClr>
              <a:buFont typeface="Work Sans SemiBold"/>
              <a:buNone/>
            </a:pPr>
            <a:r>
              <a:rPr lang="es-CO" sz="20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t>Objetivos estratégicos</a:t>
            </a:r>
            <a:endPar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6" name="CuadroTexto 5">
            <a:extLst>
              <a:ext uri="{FF2B5EF4-FFF2-40B4-BE49-F238E27FC236}">
                <a16:creationId xmlns:a16="http://schemas.microsoft.com/office/drawing/2014/main" id="{47555835-CCF3-A742-58E1-D2D5C13B0058}"/>
              </a:ext>
            </a:extLst>
          </p:cNvPr>
          <p:cNvSpPr txBox="1"/>
          <p:nvPr/>
        </p:nvSpPr>
        <p:spPr>
          <a:xfrm>
            <a:off x="564316" y="1120545"/>
            <a:ext cx="6096000" cy="307777"/>
          </a:xfrm>
          <a:prstGeom prst="rect">
            <a:avLst/>
          </a:prstGeom>
          <a:noFill/>
        </p:spPr>
        <p:txBody>
          <a:bodyPr wrap="square">
            <a:spAutoFit/>
          </a:bodyPr>
          <a:lstStyle/>
          <a:p>
            <a:r>
              <a:rPr lang="es-CO"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sym typeface="Work Sans Light"/>
              </a:rPr>
              <a:t>PEI – PAI Ministerio</a:t>
            </a:r>
            <a:endParaRPr lang="es-CO" dirty="0">
              <a:latin typeface="Helvetica Neue" panose="0200050300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16303157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214;p28">
            <a:extLst>
              <a:ext uri="{FF2B5EF4-FFF2-40B4-BE49-F238E27FC236}">
                <a16:creationId xmlns:a16="http://schemas.microsoft.com/office/drawing/2014/main" id="{468DEAB7-853F-1FDD-1792-1D11C36D42A7}"/>
              </a:ext>
            </a:extLst>
          </p:cNvPr>
          <p:cNvSpPr txBox="1">
            <a:spLocks/>
          </p:cNvSpPr>
          <p:nvPr/>
        </p:nvSpPr>
        <p:spPr>
          <a:xfrm>
            <a:off x="5604910" y="1732021"/>
            <a:ext cx="5738190" cy="523221"/>
          </a:xfrm>
          <a:prstGeom prst="rect">
            <a:avLst/>
          </a:prstGeom>
          <a:noFill/>
          <a:ln>
            <a:noFill/>
          </a:ln>
        </p:spPr>
        <p:txBody>
          <a:bodyPr spcFirstLastPara="1" vert="horz" wrap="square" lIns="68575" tIns="34275" rIns="68575" bIns="34275" rtlCol="0" anchor="t" anchorCtr="0">
            <a:noAutofit/>
          </a:bodyPr>
          <a:lstStyle>
            <a:lvl1pPr marL="173987" indent="-173987" algn="l" defTabSz="695950" rtl="0" eaLnBrk="1" latinLnBrk="0" hangingPunct="1">
              <a:lnSpc>
                <a:spcPct val="90000"/>
              </a:lnSpc>
              <a:spcBef>
                <a:spcPts val="761"/>
              </a:spcBef>
              <a:buFont typeface="Arial" panose="020B0604020202020204" pitchFamily="34" charset="0"/>
              <a:buChar char="•"/>
              <a:defRPr sz="2131" kern="1200">
                <a:solidFill>
                  <a:schemeClr val="tx1"/>
                </a:solidFill>
                <a:latin typeface="+mn-lt"/>
                <a:ea typeface="+mn-ea"/>
                <a:cs typeface="+mn-cs"/>
              </a:defRPr>
            </a:lvl1pPr>
            <a:lvl2pPr marL="521962" indent="-173987" algn="l" defTabSz="695950" rtl="0" eaLnBrk="1" latinLnBrk="0" hangingPunct="1">
              <a:lnSpc>
                <a:spcPct val="90000"/>
              </a:lnSpc>
              <a:spcBef>
                <a:spcPts val="381"/>
              </a:spcBef>
              <a:buFont typeface="Arial" panose="020B0604020202020204" pitchFamily="34" charset="0"/>
              <a:buChar char="•"/>
              <a:defRPr sz="1827" kern="1200">
                <a:solidFill>
                  <a:schemeClr val="tx1"/>
                </a:solidFill>
                <a:latin typeface="+mn-lt"/>
                <a:ea typeface="+mn-ea"/>
                <a:cs typeface="+mn-cs"/>
              </a:defRPr>
            </a:lvl2pPr>
            <a:lvl3pPr marL="869937" indent="-173987" algn="l" defTabSz="695950" rtl="0" eaLnBrk="1" latinLnBrk="0" hangingPunct="1">
              <a:lnSpc>
                <a:spcPct val="90000"/>
              </a:lnSpc>
              <a:spcBef>
                <a:spcPts val="381"/>
              </a:spcBef>
              <a:buFont typeface="Arial" panose="020B0604020202020204" pitchFamily="34" charset="0"/>
              <a:buChar char="•"/>
              <a:defRPr sz="1522" kern="1200">
                <a:solidFill>
                  <a:schemeClr val="tx1"/>
                </a:solidFill>
                <a:latin typeface="+mn-lt"/>
                <a:ea typeface="+mn-ea"/>
                <a:cs typeface="+mn-cs"/>
              </a:defRPr>
            </a:lvl3pPr>
            <a:lvl4pPr marL="12179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4pPr>
            <a:lvl5pPr marL="15658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5pPr>
            <a:lvl6pPr marL="191386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6pPr>
            <a:lvl7pPr marL="226183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7pPr>
            <a:lvl8pPr marL="26098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8pPr>
            <a:lvl9pPr marL="29577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9pPr>
          </a:lstStyle>
          <a:p>
            <a:pPr marL="158750" indent="0" algn="ctr">
              <a:spcBef>
                <a:spcPts val="800"/>
              </a:spcBef>
              <a:buSzPts val="1100"/>
              <a:buFont typeface="Work Sans Light"/>
              <a:buNone/>
            </a:pPr>
            <a:r>
              <a:rPr lang="es-CO" sz="20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t>Programas</a:t>
            </a:r>
            <a:r>
              <a:rPr lang="es-CO" sz="900" b="1" dirty="0">
                <a:solidFill>
                  <a:schemeClr val="bg1">
                    <a:lumMod val="50000"/>
                  </a:schemeClr>
                </a:solidFill>
                <a:latin typeface="Helvetica Neue" panose="02000503000000020004" pitchFamily="2" charset="0"/>
                <a:ea typeface="Helvetica Neue" panose="02000503000000020004" pitchFamily="2" charset="0"/>
                <a:cs typeface="Helvetica Neue" panose="02000503000000020004" pitchFamily="2" charset="0"/>
              </a:rPr>
              <a:t> </a:t>
            </a:r>
            <a:r>
              <a:rPr lang="es-CO" sz="20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sym typeface="Calibri"/>
              </a:rPr>
              <a:t>Estratégicos Asociados </a:t>
            </a:r>
          </a:p>
          <a:p>
            <a:pPr marL="158750" indent="0">
              <a:spcBef>
                <a:spcPts val="800"/>
              </a:spcBef>
              <a:buSzPts val="1100"/>
              <a:buFont typeface="Work Sans Light"/>
              <a:buNone/>
            </a:pPr>
            <a:r>
              <a:rPr lang="es-CO" sz="1100" b="1" dirty="0">
                <a:solidFill>
                  <a:schemeClr val="bg1">
                    <a:lumMod val="50000"/>
                  </a:schemeClr>
                </a:solidFill>
                <a:latin typeface="Helvetica Neue" panose="02000503000000020004" pitchFamily="2" charset="0"/>
                <a:ea typeface="Helvetica Neue" panose="02000503000000020004" pitchFamily="2" charset="0"/>
                <a:cs typeface="Helvetica Neue" panose="02000503000000020004" pitchFamily="2" charset="0"/>
              </a:rPr>
              <a:t>			</a:t>
            </a:r>
          </a:p>
        </p:txBody>
      </p:sp>
      <p:sp>
        <p:nvSpPr>
          <p:cNvPr id="3" name="Google Shape;216;p28">
            <a:extLst>
              <a:ext uri="{FF2B5EF4-FFF2-40B4-BE49-F238E27FC236}">
                <a16:creationId xmlns:a16="http://schemas.microsoft.com/office/drawing/2014/main" id="{C8361BE3-0873-298B-C29C-4E218AA8B7B1}"/>
              </a:ext>
            </a:extLst>
          </p:cNvPr>
          <p:cNvSpPr txBox="1">
            <a:spLocks/>
          </p:cNvSpPr>
          <p:nvPr/>
        </p:nvSpPr>
        <p:spPr>
          <a:xfrm>
            <a:off x="740043" y="1746477"/>
            <a:ext cx="4187686" cy="523221"/>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lgn="ctr">
              <a:buClr>
                <a:srgbClr val="FFFFFF"/>
              </a:buClr>
              <a:buFont typeface="Work Sans SemiBold"/>
              <a:buNone/>
            </a:pPr>
            <a:r>
              <a:rPr lang="es-CO" sz="20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t>Objetivos estratégicos</a:t>
            </a:r>
            <a:endPar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endParaRPr>
          </a:p>
        </p:txBody>
      </p:sp>
      <p:graphicFrame>
        <p:nvGraphicFramePr>
          <p:cNvPr id="4" name="Tabla 3">
            <a:extLst>
              <a:ext uri="{FF2B5EF4-FFF2-40B4-BE49-F238E27FC236}">
                <a16:creationId xmlns:a16="http://schemas.microsoft.com/office/drawing/2014/main" id="{7C1CBCC9-3FC8-E75D-F19C-E1B43B91055F}"/>
              </a:ext>
            </a:extLst>
          </p:cNvPr>
          <p:cNvGraphicFramePr>
            <a:graphicFrameLocks noGrp="1"/>
          </p:cNvGraphicFramePr>
          <p:nvPr/>
        </p:nvGraphicFramePr>
        <p:xfrm>
          <a:off x="456523" y="2330133"/>
          <a:ext cx="11215766" cy="3971925"/>
        </p:xfrm>
        <a:graphic>
          <a:graphicData uri="http://schemas.openxmlformats.org/drawingml/2006/table">
            <a:tbl>
              <a:tblPr/>
              <a:tblGrid>
                <a:gridCol w="4768620">
                  <a:extLst>
                    <a:ext uri="{9D8B030D-6E8A-4147-A177-3AD203B41FA5}">
                      <a16:colId xmlns:a16="http://schemas.microsoft.com/office/drawing/2014/main" val="3423835840"/>
                    </a:ext>
                  </a:extLst>
                </a:gridCol>
                <a:gridCol w="6447146">
                  <a:extLst>
                    <a:ext uri="{9D8B030D-6E8A-4147-A177-3AD203B41FA5}">
                      <a16:colId xmlns:a16="http://schemas.microsoft.com/office/drawing/2014/main" val="1952111125"/>
                    </a:ext>
                  </a:extLst>
                </a:gridCol>
              </a:tblGrid>
              <a:tr h="2705101">
                <a:tc>
                  <a:txBody>
                    <a:bodyPr/>
                    <a:lstStyle/>
                    <a:p>
                      <a:pPr marL="0" marR="0" indent="0" algn="ctr" rtl="0" fontAlgn="ctr">
                        <a:lnSpc>
                          <a:spcPct val="100000"/>
                        </a:lnSpc>
                        <a:spcBef>
                          <a:spcPts val="0"/>
                        </a:spcBef>
                        <a:spcAft>
                          <a:spcPts val="0"/>
                        </a:spcAft>
                        <a:buClr>
                          <a:srgbClr val="000000"/>
                        </a:buClr>
                        <a:buFont typeface="Arial" panose="020B0604020202020204" pitchFamily="34" charset="0"/>
                        <a:buNone/>
                      </a:pPr>
                      <a:r>
                        <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Fortalecer la gobernanza del SNCTI y sus capacidades a través de políticas públicas, planes y programas de CTeI</a:t>
                      </a:r>
                    </a:p>
                  </a:txBody>
                  <a:tcPr marL="9525" marR="9525" marT="9525" marB="0" anchor="ctr"/>
                </a:tc>
                <a:tc>
                  <a:txBody>
                    <a:bodyPr/>
                    <a:lstStyle/>
                    <a:p>
                      <a:pPr marR="0" algn="just" rtl="0" fontAlgn="ctr">
                        <a:lnSpc>
                          <a:spcPct val="100000"/>
                        </a:lnSpc>
                        <a:spcBef>
                          <a:spcPts val="0"/>
                        </a:spcBef>
                        <a:spcAft>
                          <a:spcPts val="0"/>
                        </a:spcAft>
                        <a:buClr>
                          <a:srgbClr val="000000"/>
                        </a:buClr>
                        <a:buFont typeface="Arial"/>
                      </a:pPr>
                      <a:endParaRPr lang="es-MX" sz="1300" b="0" i="0" u="none" strike="noStrike" cap="none" dirty="0">
                        <a:solidFill>
                          <a:schemeClr val="tx2">
                            <a:lumMod val="25000"/>
                          </a:schemeClr>
                        </a:solidFill>
                        <a:latin typeface="Montserrat" pitchFamily="2" charset="77"/>
                        <a:ea typeface="+mn-ea"/>
                        <a:cs typeface="Arial"/>
                        <a:sym typeface="Arial"/>
                      </a:endParaRPr>
                    </a:p>
                    <a:p>
                      <a:pPr marR="0" algn="just" rtl="0" fontAlgn="ctr">
                        <a:lnSpc>
                          <a:spcPct val="100000"/>
                        </a:lnSpc>
                        <a:spcBef>
                          <a:spcPts val="0"/>
                        </a:spcBef>
                        <a:spcAft>
                          <a:spcPts val="0"/>
                        </a:spcAft>
                        <a:buClr>
                          <a:srgbClr val="000000"/>
                        </a:buClr>
                        <a:buFont typeface="Arial"/>
                      </a:pPr>
                      <a:r>
                        <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(PE1) Orientar el SNCTI mediante el diseño y evaluación de Políticas públicas en CTeI, la gestión de la gobernanza y del marco regulatorio del sector</a:t>
                      </a:r>
                    </a:p>
                    <a:p>
                      <a:pPr marR="0" algn="just" rtl="0" fontAlgn="ctr">
                        <a:lnSpc>
                          <a:spcPct val="100000"/>
                        </a:lnSpc>
                        <a:spcBef>
                          <a:spcPts val="0"/>
                        </a:spcBef>
                        <a:spcAft>
                          <a:spcPts val="0"/>
                        </a:spcAft>
                        <a:buClr>
                          <a:srgbClr val="000000"/>
                        </a:buClr>
                        <a:buFont typeface="Arial"/>
                      </a:pPr>
                      <a:endPar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marR="0" algn="just" rtl="0" fontAlgn="ctr">
                        <a:lnSpc>
                          <a:spcPct val="100000"/>
                        </a:lnSpc>
                        <a:spcBef>
                          <a:spcPts val="0"/>
                        </a:spcBef>
                        <a:spcAft>
                          <a:spcPts val="0"/>
                        </a:spcAft>
                        <a:buClr>
                          <a:srgbClr val="000000"/>
                        </a:buClr>
                        <a:buFont typeface="Arial"/>
                      </a:pPr>
                      <a:r>
                        <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(PE3) Incrementar las vocaciones científicas en la población infantil y juvenil, la formación de alto nivel en CTeI, y el fomento a la vinculación del capital humano en el SNCTI; para contribuir a la sostenibilidad ambiental, económica y al bienestar social</a:t>
                      </a:r>
                    </a:p>
                    <a:p>
                      <a:pPr marR="0" algn="just" rtl="0" fontAlgn="ctr">
                        <a:lnSpc>
                          <a:spcPct val="100000"/>
                        </a:lnSpc>
                        <a:spcBef>
                          <a:spcPts val="0"/>
                        </a:spcBef>
                        <a:spcAft>
                          <a:spcPts val="0"/>
                        </a:spcAft>
                        <a:buClr>
                          <a:srgbClr val="000000"/>
                        </a:buClr>
                        <a:buFont typeface="Arial"/>
                      </a:pPr>
                      <a:endPar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marR="0" algn="just" rtl="0" fontAlgn="ctr">
                        <a:lnSpc>
                          <a:spcPct val="100000"/>
                        </a:lnSpc>
                        <a:spcBef>
                          <a:spcPts val="0"/>
                        </a:spcBef>
                        <a:spcAft>
                          <a:spcPts val="0"/>
                        </a:spcAft>
                        <a:buClr>
                          <a:srgbClr val="000000"/>
                        </a:buClr>
                        <a:buFont typeface="Arial"/>
                      </a:pPr>
                      <a:r>
                        <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(PE4) Fomentar la capacidad de generación de conocimiento científico y tecnológico, el reconocimiento, el fortalecimiento de la infraestructura científica y tecnológica, de los actores del SNCTI y las capacidades de las Instituciones Generadoras de Conocimiento y de las entidades de soporte para aumentar la calidad e impacto del conocimiento en la sociedad</a:t>
                      </a:r>
                    </a:p>
                    <a:p>
                      <a:pPr marR="0" algn="just" rtl="0" fontAlgn="ctr">
                        <a:lnSpc>
                          <a:spcPct val="100000"/>
                        </a:lnSpc>
                        <a:spcBef>
                          <a:spcPts val="0"/>
                        </a:spcBef>
                        <a:spcAft>
                          <a:spcPts val="0"/>
                        </a:spcAft>
                        <a:buClr>
                          <a:srgbClr val="000000"/>
                        </a:buClr>
                        <a:buFont typeface="Arial"/>
                      </a:pPr>
                      <a:endPar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marR="0" algn="just" rtl="0" fontAlgn="ctr">
                        <a:lnSpc>
                          <a:spcPct val="100000"/>
                        </a:lnSpc>
                        <a:spcBef>
                          <a:spcPts val="0"/>
                        </a:spcBef>
                        <a:spcAft>
                          <a:spcPts val="0"/>
                        </a:spcAft>
                        <a:buClr>
                          <a:srgbClr val="000000"/>
                        </a:buClr>
                        <a:buFont typeface="Arial"/>
                      </a:pPr>
                      <a:r>
                        <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(PE5) Mejorar las capacidades para la transferencia de conocimiento y tecnología, con el fin de incrementar los niveles de productividad del país aportando a la reindustrialización en los retos priorizados</a:t>
                      </a:r>
                    </a:p>
                    <a:p>
                      <a:pPr marR="0" algn="just" rtl="0" fontAlgn="ctr">
                        <a:lnSpc>
                          <a:spcPct val="100000"/>
                        </a:lnSpc>
                        <a:spcBef>
                          <a:spcPts val="0"/>
                        </a:spcBef>
                        <a:spcAft>
                          <a:spcPts val="0"/>
                        </a:spcAft>
                        <a:buClr>
                          <a:srgbClr val="000000"/>
                        </a:buClr>
                        <a:buFont typeface="Arial"/>
                      </a:pPr>
                      <a:endPar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marR="0" algn="just" rtl="0" fontAlgn="ctr">
                        <a:lnSpc>
                          <a:spcPct val="100000"/>
                        </a:lnSpc>
                        <a:spcBef>
                          <a:spcPts val="0"/>
                        </a:spcBef>
                        <a:spcAft>
                          <a:spcPts val="0"/>
                        </a:spcAft>
                        <a:buClr>
                          <a:srgbClr val="000000"/>
                        </a:buClr>
                        <a:buFont typeface="Arial"/>
                      </a:pPr>
                      <a:r>
                        <a:rPr lang="es-MX" sz="13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(PE8) Aumentar la cooperación a nivel internacional para consolidar el SNCTI</a:t>
                      </a:r>
                      <a:r>
                        <a:rPr lang="es-MX" sz="1300" b="0" i="0" u="none" strike="noStrike" cap="none" dirty="0">
                          <a:solidFill>
                            <a:schemeClr val="tx2">
                              <a:lumMod val="25000"/>
                            </a:schemeClr>
                          </a:solidFill>
                          <a:latin typeface="Montserrat" pitchFamily="2" charset="77"/>
                          <a:ea typeface="+mn-ea"/>
                          <a:cs typeface="Arial"/>
                          <a:sym typeface="Arial"/>
                        </a:rPr>
                        <a:t>.</a:t>
                      </a:r>
                    </a:p>
                    <a:p>
                      <a:pPr marR="0" algn="just" rtl="0" fontAlgn="ctr">
                        <a:lnSpc>
                          <a:spcPct val="100000"/>
                        </a:lnSpc>
                        <a:spcBef>
                          <a:spcPts val="0"/>
                        </a:spcBef>
                        <a:spcAft>
                          <a:spcPts val="0"/>
                        </a:spcAft>
                        <a:buClr>
                          <a:srgbClr val="000000"/>
                        </a:buClr>
                        <a:buFont typeface="Arial"/>
                      </a:pPr>
                      <a:endParaRPr lang="es-MX" sz="1300" b="0" i="0" u="none" strike="noStrike" cap="none" dirty="0">
                        <a:solidFill>
                          <a:schemeClr val="tx2">
                            <a:lumMod val="25000"/>
                          </a:schemeClr>
                        </a:solidFill>
                        <a:latin typeface="Montserrat" pitchFamily="2" charset="77"/>
                        <a:ea typeface="+mn-ea"/>
                        <a:cs typeface="Arial"/>
                        <a:sym typeface="Arial"/>
                      </a:endParaRPr>
                    </a:p>
                  </a:txBody>
                  <a:tcPr marL="9525" marR="9525" marT="9525" marB="0" anchor="ctr"/>
                </a:tc>
                <a:extLst>
                  <a:ext uri="{0D108BD9-81ED-4DB2-BD59-A6C34878D82A}">
                    <a16:rowId xmlns:a16="http://schemas.microsoft.com/office/drawing/2014/main" val="1472760644"/>
                  </a:ext>
                </a:extLst>
              </a:tr>
            </a:tbl>
          </a:graphicData>
        </a:graphic>
      </p:graphicFrame>
      <p:sp>
        <p:nvSpPr>
          <p:cNvPr id="6" name="CuadroTexto 5">
            <a:extLst>
              <a:ext uri="{FF2B5EF4-FFF2-40B4-BE49-F238E27FC236}">
                <a16:creationId xmlns:a16="http://schemas.microsoft.com/office/drawing/2014/main" id="{474705B9-EC32-7D38-5070-7B4A857590BD}"/>
              </a:ext>
            </a:extLst>
          </p:cNvPr>
          <p:cNvSpPr txBox="1"/>
          <p:nvPr/>
        </p:nvSpPr>
        <p:spPr>
          <a:xfrm>
            <a:off x="456523" y="1105858"/>
            <a:ext cx="6096000" cy="307777"/>
          </a:xfrm>
          <a:prstGeom prst="rect">
            <a:avLst/>
          </a:prstGeom>
          <a:noFill/>
        </p:spPr>
        <p:txBody>
          <a:bodyPr wrap="square">
            <a:spAutoFit/>
          </a:bodyPr>
          <a:lstStyle/>
          <a:p>
            <a:r>
              <a:rPr lang="es-CO"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sym typeface="Work Sans Light"/>
              </a:rPr>
              <a:t>PEI – PAI Ministerio</a:t>
            </a:r>
            <a:endParaRPr lang="es-CO" dirty="0">
              <a:latin typeface="Helvetica Neue" panose="0200050300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1998393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132;p6">
            <a:extLst>
              <a:ext uri="{FF2B5EF4-FFF2-40B4-BE49-F238E27FC236}">
                <a16:creationId xmlns:a16="http://schemas.microsoft.com/office/drawing/2014/main" id="{83C5E135-55BC-8FCF-CDEB-C400AC0EBB87}"/>
              </a:ext>
            </a:extLst>
          </p:cNvPr>
          <p:cNvSpPr txBox="1"/>
          <p:nvPr/>
        </p:nvSpPr>
        <p:spPr>
          <a:xfrm>
            <a:off x="5225409" y="6639446"/>
            <a:ext cx="1741182" cy="2616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100" b="1" dirty="0">
                <a:solidFill>
                  <a:schemeClr val="lt1"/>
                </a:solidFill>
                <a:latin typeface="Helvetica Neue"/>
                <a:ea typeface="Helvetica Neue"/>
                <a:cs typeface="Helvetica Neue"/>
                <a:sym typeface="Helvetica Neue"/>
              </a:rPr>
              <a:t>www.---------------.gov.co</a:t>
            </a:r>
            <a:endParaRPr dirty="0"/>
          </a:p>
        </p:txBody>
      </p:sp>
      <p:sp>
        <p:nvSpPr>
          <p:cNvPr id="4" name="Google Shape;214;p28">
            <a:extLst>
              <a:ext uri="{FF2B5EF4-FFF2-40B4-BE49-F238E27FC236}">
                <a16:creationId xmlns:a16="http://schemas.microsoft.com/office/drawing/2014/main" id="{7B0ACD46-582A-2DCE-70A4-4E743120E054}"/>
              </a:ext>
            </a:extLst>
          </p:cNvPr>
          <p:cNvSpPr txBox="1">
            <a:spLocks/>
          </p:cNvSpPr>
          <p:nvPr/>
        </p:nvSpPr>
        <p:spPr>
          <a:xfrm>
            <a:off x="5598628" y="1369184"/>
            <a:ext cx="5738190" cy="523221"/>
          </a:xfrm>
          <a:prstGeom prst="rect">
            <a:avLst/>
          </a:prstGeom>
          <a:noFill/>
          <a:ln>
            <a:noFill/>
          </a:ln>
        </p:spPr>
        <p:txBody>
          <a:bodyPr spcFirstLastPara="1" vert="horz" wrap="square" lIns="68575" tIns="34275" rIns="68575" bIns="34275" rtlCol="0" anchor="t" anchorCtr="0">
            <a:noAutofit/>
          </a:bodyPr>
          <a:lstStyle>
            <a:lvl1pPr marL="173987" indent="-173987" algn="l" defTabSz="695950" rtl="0" eaLnBrk="1" latinLnBrk="0" hangingPunct="1">
              <a:lnSpc>
                <a:spcPct val="90000"/>
              </a:lnSpc>
              <a:spcBef>
                <a:spcPts val="761"/>
              </a:spcBef>
              <a:buFont typeface="Arial" panose="020B0604020202020204" pitchFamily="34" charset="0"/>
              <a:buChar char="•"/>
              <a:defRPr sz="2131" kern="1200">
                <a:solidFill>
                  <a:schemeClr val="tx1"/>
                </a:solidFill>
                <a:latin typeface="+mn-lt"/>
                <a:ea typeface="+mn-ea"/>
                <a:cs typeface="+mn-cs"/>
              </a:defRPr>
            </a:lvl1pPr>
            <a:lvl2pPr marL="521962" indent="-173987" algn="l" defTabSz="695950" rtl="0" eaLnBrk="1" latinLnBrk="0" hangingPunct="1">
              <a:lnSpc>
                <a:spcPct val="90000"/>
              </a:lnSpc>
              <a:spcBef>
                <a:spcPts val="381"/>
              </a:spcBef>
              <a:buFont typeface="Arial" panose="020B0604020202020204" pitchFamily="34" charset="0"/>
              <a:buChar char="•"/>
              <a:defRPr sz="1827" kern="1200">
                <a:solidFill>
                  <a:schemeClr val="tx1"/>
                </a:solidFill>
                <a:latin typeface="+mn-lt"/>
                <a:ea typeface="+mn-ea"/>
                <a:cs typeface="+mn-cs"/>
              </a:defRPr>
            </a:lvl2pPr>
            <a:lvl3pPr marL="869937" indent="-173987" algn="l" defTabSz="695950" rtl="0" eaLnBrk="1" latinLnBrk="0" hangingPunct="1">
              <a:lnSpc>
                <a:spcPct val="90000"/>
              </a:lnSpc>
              <a:spcBef>
                <a:spcPts val="381"/>
              </a:spcBef>
              <a:buFont typeface="Arial" panose="020B0604020202020204" pitchFamily="34" charset="0"/>
              <a:buChar char="•"/>
              <a:defRPr sz="1522" kern="1200">
                <a:solidFill>
                  <a:schemeClr val="tx1"/>
                </a:solidFill>
                <a:latin typeface="+mn-lt"/>
                <a:ea typeface="+mn-ea"/>
                <a:cs typeface="+mn-cs"/>
              </a:defRPr>
            </a:lvl3pPr>
            <a:lvl4pPr marL="12179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4pPr>
            <a:lvl5pPr marL="15658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5pPr>
            <a:lvl6pPr marL="191386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6pPr>
            <a:lvl7pPr marL="226183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7pPr>
            <a:lvl8pPr marL="26098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8pPr>
            <a:lvl9pPr marL="29577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9pPr>
          </a:lstStyle>
          <a:p>
            <a:pPr marL="158750" indent="0" algn="ctr">
              <a:spcBef>
                <a:spcPts val="800"/>
              </a:spcBef>
              <a:buSzPts val="1100"/>
              <a:buFont typeface="Work Sans Light"/>
              <a:buNone/>
            </a:pPr>
            <a:r>
              <a:rPr lang="es-CO" sz="20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rPr>
              <a:t>Programas</a:t>
            </a:r>
            <a:r>
              <a:rPr lang="es-CO" sz="900" b="1" dirty="0">
                <a:solidFill>
                  <a:schemeClr val="bg1">
                    <a:lumMod val="50000"/>
                  </a:schemeClr>
                </a:solidFill>
                <a:latin typeface="Helvetica Neue" panose="02000503000000020004" pitchFamily="2" charset="0"/>
                <a:ea typeface="Helvetica Neue" panose="02000503000000020004" pitchFamily="2" charset="0"/>
                <a:cs typeface="Helvetica Neue" panose="02000503000000020004" pitchFamily="2" charset="0"/>
              </a:rPr>
              <a:t> </a:t>
            </a:r>
            <a:r>
              <a:rPr lang="es-CO" sz="20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sym typeface="Calibri"/>
              </a:rPr>
              <a:t>Estratégicos Asociados </a:t>
            </a:r>
          </a:p>
          <a:p>
            <a:pPr marL="158750" indent="0" algn="ctr">
              <a:spcBef>
                <a:spcPts val="800"/>
              </a:spcBef>
              <a:buSzPts val="1100"/>
              <a:buFont typeface="Work Sans Light"/>
              <a:buNone/>
            </a:pPr>
            <a:r>
              <a:rPr lang="es-CO" sz="1100" b="1" dirty="0">
                <a:solidFill>
                  <a:schemeClr val="bg1">
                    <a:lumMod val="50000"/>
                  </a:schemeClr>
                </a:solidFill>
                <a:latin typeface="Helvetica Neue" panose="02000503000000020004" pitchFamily="2" charset="0"/>
                <a:ea typeface="Helvetica Neue" panose="02000503000000020004" pitchFamily="2" charset="0"/>
                <a:cs typeface="Helvetica Neue" panose="02000503000000020004" pitchFamily="2" charset="0"/>
              </a:rPr>
              <a:t>			</a:t>
            </a:r>
          </a:p>
        </p:txBody>
      </p:sp>
      <p:sp>
        <p:nvSpPr>
          <p:cNvPr id="6" name="Google Shape;216;p28">
            <a:extLst>
              <a:ext uri="{FF2B5EF4-FFF2-40B4-BE49-F238E27FC236}">
                <a16:creationId xmlns:a16="http://schemas.microsoft.com/office/drawing/2014/main" id="{A24D63A9-1F37-8F75-CD87-B03E59E73889}"/>
              </a:ext>
            </a:extLst>
          </p:cNvPr>
          <p:cNvSpPr txBox="1">
            <a:spLocks/>
          </p:cNvSpPr>
          <p:nvPr/>
        </p:nvSpPr>
        <p:spPr>
          <a:xfrm>
            <a:off x="768096" y="1411189"/>
            <a:ext cx="4187686" cy="523221"/>
          </a:xfrm>
          <a:prstGeom prst="rect">
            <a:avLst/>
          </a:prstGeom>
          <a:noFill/>
          <a:ln>
            <a:noFill/>
          </a:ln>
        </p:spPr>
        <p:txBody>
          <a:bodyPr spcFirstLastPara="1" vert="horz" wrap="square" lIns="68575" tIns="34275" rIns="68575" bIns="34275"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0"/>
              </a:spcBef>
              <a:buClr>
                <a:srgbClr val="FFFFFF"/>
              </a:buClr>
              <a:buSzPts val="1400"/>
              <a:buFont typeface="Work Sans SemiBold"/>
              <a:buNone/>
            </a:pPr>
            <a:r>
              <a:rPr lang="es-CO" sz="2000" b="1">
                <a:solidFill>
                  <a:srgbClr val="000000"/>
                </a:solidFill>
                <a:latin typeface="Helvetica Neue" panose="02000503000000020004" pitchFamily="2" charset="0"/>
                <a:ea typeface="Helvetica Neue" panose="02000503000000020004" pitchFamily="2" charset="0"/>
                <a:cs typeface="Helvetica Neue" panose="02000503000000020004" pitchFamily="2" charset="0"/>
              </a:rPr>
              <a:t>Objetivos estratégicos</a:t>
            </a:r>
            <a:endParaRPr lang="es-CO" sz="3200"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endParaRPr>
          </a:p>
        </p:txBody>
      </p:sp>
      <p:graphicFrame>
        <p:nvGraphicFramePr>
          <p:cNvPr id="7" name="Tabla 6">
            <a:extLst>
              <a:ext uri="{FF2B5EF4-FFF2-40B4-BE49-F238E27FC236}">
                <a16:creationId xmlns:a16="http://schemas.microsoft.com/office/drawing/2014/main" id="{17ABBB4D-12E6-A139-0410-148B9A38B215}"/>
              </a:ext>
            </a:extLst>
          </p:cNvPr>
          <p:cNvGraphicFramePr>
            <a:graphicFrameLocks noGrp="1"/>
          </p:cNvGraphicFramePr>
          <p:nvPr>
            <p:extLst>
              <p:ext uri="{D42A27DB-BD31-4B8C-83A1-F6EECF244321}">
                <p14:modId xmlns:p14="http://schemas.microsoft.com/office/powerpoint/2010/main" val="4147107135"/>
              </p:ext>
            </p:extLst>
          </p:nvPr>
        </p:nvGraphicFramePr>
        <p:xfrm>
          <a:off x="490447" y="1984940"/>
          <a:ext cx="11085031" cy="2569845"/>
        </p:xfrm>
        <a:graphic>
          <a:graphicData uri="http://schemas.openxmlformats.org/drawingml/2006/table">
            <a:tbl>
              <a:tblPr/>
              <a:tblGrid>
                <a:gridCol w="4709439">
                  <a:extLst>
                    <a:ext uri="{9D8B030D-6E8A-4147-A177-3AD203B41FA5}">
                      <a16:colId xmlns:a16="http://schemas.microsoft.com/office/drawing/2014/main" val="3423835840"/>
                    </a:ext>
                  </a:extLst>
                </a:gridCol>
                <a:gridCol w="6375592">
                  <a:extLst>
                    <a:ext uri="{9D8B030D-6E8A-4147-A177-3AD203B41FA5}">
                      <a16:colId xmlns:a16="http://schemas.microsoft.com/office/drawing/2014/main" val="1952111125"/>
                    </a:ext>
                  </a:extLst>
                </a:gridCol>
              </a:tblGrid>
              <a:tr h="2380233">
                <a:tc>
                  <a:txBody>
                    <a:bodyPr/>
                    <a:lstStyle/>
                    <a:p>
                      <a:pPr marL="0" marR="0" indent="0" algn="ctr" rtl="0" fontAlgn="ctr">
                        <a:lnSpc>
                          <a:spcPct val="100000"/>
                        </a:lnSpc>
                        <a:spcBef>
                          <a:spcPts val="0"/>
                        </a:spcBef>
                        <a:spcAft>
                          <a:spcPts val="0"/>
                        </a:spcAft>
                        <a:buClr>
                          <a:srgbClr val="000000"/>
                        </a:buClr>
                        <a:buFont typeface="Arial" panose="020B0604020202020204" pitchFamily="34" charset="0"/>
                        <a:buNone/>
                      </a:pP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Reducir las brechas territoriales, diferenciales y participativas en CTeI</a:t>
                      </a:r>
                    </a:p>
                  </a:txBody>
                  <a:tcPr marL="9525" marR="9525" marT="9525" marB="0" anchor="ctr"/>
                </a:tc>
                <a:tc>
                  <a:txBody>
                    <a:bodyPr/>
                    <a:lstStyle/>
                    <a:p>
                      <a:pPr marR="0" algn="just" rtl="0" fontAlgn="ctr">
                        <a:lnSpc>
                          <a:spcPct val="100000"/>
                        </a:lnSpc>
                        <a:spcBef>
                          <a:spcPts val="0"/>
                        </a:spcBef>
                        <a:spcAft>
                          <a:spcPts val="0"/>
                        </a:spcAft>
                        <a:buClr>
                          <a:srgbClr val="000000"/>
                        </a:buClr>
                        <a:buFont typeface="Arial"/>
                      </a:pP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(PE3) Incrementar las vocaciones científicas en la población infantil y juvenil, la formación de alto nivel en CTeI, y el fomento a la vinculación del capital humano en el SNCTI; para contribuir a la sostenibilidad ambiental, económica y al bienestar social</a:t>
                      </a:r>
                    </a:p>
                    <a:p>
                      <a:pPr marR="0" algn="just" rtl="0" fontAlgn="ctr">
                        <a:lnSpc>
                          <a:spcPct val="100000"/>
                        </a:lnSpc>
                        <a:spcBef>
                          <a:spcPts val="0"/>
                        </a:spcBef>
                        <a:spcAft>
                          <a:spcPts val="0"/>
                        </a:spcAft>
                        <a:buClr>
                          <a:srgbClr val="000000"/>
                        </a:buClr>
                        <a:buFont typeface="Arial"/>
                      </a:pPr>
                      <a:endPar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marR="0" algn="just" rtl="0" fontAlgn="ctr">
                        <a:lnSpc>
                          <a:spcPct val="100000"/>
                        </a:lnSpc>
                        <a:spcBef>
                          <a:spcPts val="0"/>
                        </a:spcBef>
                        <a:spcAft>
                          <a:spcPts val="0"/>
                        </a:spcAft>
                        <a:buClr>
                          <a:srgbClr val="000000"/>
                        </a:buClr>
                        <a:buFont typeface="Arial"/>
                      </a:pP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(PE6) Mejorar la comunicación pública y divulgación de la CTeI, para promover proyectos, estrategias comunicativas, pedagógicas y divulgativa de alto impacto, con el objetivo de incentivar; estimular; promover modelos abiertos y participativos de CTeI.</a:t>
                      </a:r>
                    </a:p>
                    <a:p>
                      <a:pPr marR="0" algn="just" rtl="0" fontAlgn="ctr">
                        <a:lnSpc>
                          <a:spcPct val="100000"/>
                        </a:lnSpc>
                        <a:spcBef>
                          <a:spcPts val="0"/>
                        </a:spcBef>
                        <a:spcAft>
                          <a:spcPts val="0"/>
                        </a:spcAft>
                        <a:buClr>
                          <a:srgbClr val="000000"/>
                        </a:buClr>
                        <a:buFont typeface="Arial"/>
                      </a:pPr>
                      <a:endPar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marR="0" algn="just" rtl="0" fontAlgn="ctr">
                        <a:lnSpc>
                          <a:spcPct val="100000"/>
                        </a:lnSpc>
                        <a:spcBef>
                          <a:spcPts val="0"/>
                        </a:spcBef>
                        <a:spcAft>
                          <a:spcPts val="0"/>
                        </a:spcAft>
                        <a:buClr>
                          <a:srgbClr val="000000"/>
                        </a:buClr>
                        <a:buFont typeface="Arial"/>
                      </a:pP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(PE7) Promover y fortalecer procesos de apropiación social del conocimiento y la innovación social en el territorio</a:t>
                      </a:r>
                    </a:p>
                  </a:txBody>
                  <a:tcPr marL="9525" marR="9525" marT="9525" marB="0" anchor="ctr"/>
                </a:tc>
                <a:extLst>
                  <a:ext uri="{0D108BD9-81ED-4DB2-BD59-A6C34878D82A}">
                    <a16:rowId xmlns:a16="http://schemas.microsoft.com/office/drawing/2014/main" val="1472760644"/>
                  </a:ext>
                </a:extLst>
              </a:tr>
            </a:tbl>
          </a:graphicData>
        </a:graphic>
      </p:graphicFrame>
      <p:sp>
        <p:nvSpPr>
          <p:cNvPr id="8" name="CuadroTexto 7">
            <a:extLst>
              <a:ext uri="{FF2B5EF4-FFF2-40B4-BE49-F238E27FC236}">
                <a16:creationId xmlns:a16="http://schemas.microsoft.com/office/drawing/2014/main" id="{FEEE8398-E25F-E46E-8DB6-5A441A41E35E}"/>
              </a:ext>
            </a:extLst>
          </p:cNvPr>
          <p:cNvSpPr txBox="1"/>
          <p:nvPr/>
        </p:nvSpPr>
        <p:spPr>
          <a:xfrm>
            <a:off x="490447" y="870771"/>
            <a:ext cx="6096000" cy="307777"/>
          </a:xfrm>
          <a:prstGeom prst="rect">
            <a:avLst/>
          </a:prstGeom>
          <a:noFill/>
        </p:spPr>
        <p:txBody>
          <a:bodyPr wrap="square">
            <a:spAutoFit/>
          </a:bodyPr>
          <a:lstStyle/>
          <a:p>
            <a:r>
              <a:rPr lang="es-CO" b="1" dirty="0">
                <a:solidFill>
                  <a:srgbClr val="000000"/>
                </a:solidFill>
                <a:latin typeface="Helvetica Neue" panose="02000503000000020004" pitchFamily="2" charset="0"/>
                <a:ea typeface="Helvetica Neue" panose="02000503000000020004" pitchFamily="2" charset="0"/>
                <a:cs typeface="Helvetica Neue" panose="02000503000000020004" pitchFamily="2" charset="0"/>
                <a:sym typeface="Work Sans Light"/>
              </a:rPr>
              <a:t>PEI – PAI Ministerio</a:t>
            </a:r>
            <a:endParaRPr lang="es-CO" dirty="0">
              <a:latin typeface="Helvetica Neue" panose="02000503000000020004" pitchFamily="2" charset="0"/>
              <a:ea typeface="Helvetica Neue" panose="02000503000000020004" pitchFamily="2" charset="0"/>
              <a:cs typeface="Helvetica Neue" panose="02000503000000020004" pitchFamily="2" charset="0"/>
            </a:endParaRPr>
          </a:p>
        </p:txBody>
      </p:sp>
      <p:graphicFrame>
        <p:nvGraphicFramePr>
          <p:cNvPr id="9" name="Tabla 8">
            <a:extLst>
              <a:ext uri="{FF2B5EF4-FFF2-40B4-BE49-F238E27FC236}">
                <a16:creationId xmlns:a16="http://schemas.microsoft.com/office/drawing/2014/main" id="{BB870CE8-19E6-97C9-7562-675C9C6678BC}"/>
              </a:ext>
            </a:extLst>
          </p:cNvPr>
          <p:cNvGraphicFramePr>
            <a:graphicFrameLocks noGrp="1"/>
          </p:cNvGraphicFramePr>
          <p:nvPr/>
        </p:nvGraphicFramePr>
        <p:xfrm>
          <a:off x="490447" y="4554785"/>
          <a:ext cx="11085031" cy="715629"/>
        </p:xfrm>
        <a:graphic>
          <a:graphicData uri="http://schemas.openxmlformats.org/drawingml/2006/table">
            <a:tbl>
              <a:tblPr/>
              <a:tblGrid>
                <a:gridCol w="4709439">
                  <a:extLst>
                    <a:ext uri="{9D8B030D-6E8A-4147-A177-3AD203B41FA5}">
                      <a16:colId xmlns:a16="http://schemas.microsoft.com/office/drawing/2014/main" val="3423835840"/>
                    </a:ext>
                  </a:extLst>
                </a:gridCol>
                <a:gridCol w="6375592">
                  <a:extLst>
                    <a:ext uri="{9D8B030D-6E8A-4147-A177-3AD203B41FA5}">
                      <a16:colId xmlns:a16="http://schemas.microsoft.com/office/drawing/2014/main" val="1952111125"/>
                    </a:ext>
                  </a:extLst>
                </a:gridCol>
              </a:tblGrid>
              <a:tr h="715629">
                <a:tc>
                  <a:txBody>
                    <a:bodyPr/>
                    <a:lstStyle/>
                    <a:p>
                      <a:pPr marL="0" marR="0" indent="0" algn="ctr" rtl="0" fontAlgn="ctr">
                        <a:lnSpc>
                          <a:spcPct val="100000"/>
                        </a:lnSpc>
                        <a:spcBef>
                          <a:spcPts val="0"/>
                        </a:spcBef>
                        <a:spcAft>
                          <a:spcPts val="0"/>
                        </a:spcAft>
                        <a:buClr>
                          <a:srgbClr val="000000"/>
                        </a:buClr>
                        <a:buFont typeface="Arial" panose="020B0604020202020204" pitchFamily="34" charset="0"/>
                        <a:buNone/>
                      </a:pP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Gestionar recursos para el SNCTI</a:t>
                      </a:r>
                    </a:p>
                  </a:txBody>
                  <a:tcPr marL="9525" marR="9525" marT="9525" marB="0" anchor="ctr"/>
                </a:tc>
                <a:tc>
                  <a:txBody>
                    <a:bodyPr/>
                    <a:lstStyle/>
                    <a:p>
                      <a:pPr marR="0" algn="just" rtl="0" fontAlgn="ctr">
                        <a:lnSpc>
                          <a:spcPct val="100000"/>
                        </a:lnSpc>
                        <a:spcBef>
                          <a:spcPts val="0"/>
                        </a:spcBef>
                        <a:spcAft>
                          <a:spcPts val="0"/>
                        </a:spcAft>
                        <a:buClr>
                          <a:srgbClr val="000000"/>
                        </a:buClr>
                        <a:buFont typeface="Arial"/>
                      </a:pP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(PE2) Gestionar la financiación del SNCTI</a:t>
                      </a:r>
                    </a:p>
                    <a:p>
                      <a:pPr marR="0" algn="just" rtl="0" fontAlgn="ctr">
                        <a:lnSpc>
                          <a:spcPct val="100000"/>
                        </a:lnSpc>
                        <a:spcBef>
                          <a:spcPts val="0"/>
                        </a:spcBef>
                        <a:spcAft>
                          <a:spcPts val="0"/>
                        </a:spcAft>
                        <a:buClr>
                          <a:srgbClr val="000000"/>
                        </a:buClr>
                        <a:buFont typeface="Arial"/>
                      </a:pPr>
                      <a:endPar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marR="0" algn="just" rtl="0" fontAlgn="ctr">
                        <a:lnSpc>
                          <a:spcPct val="100000"/>
                        </a:lnSpc>
                        <a:spcBef>
                          <a:spcPts val="0"/>
                        </a:spcBef>
                        <a:spcAft>
                          <a:spcPts val="0"/>
                        </a:spcAft>
                        <a:buClr>
                          <a:srgbClr val="000000"/>
                        </a:buClr>
                        <a:buFont typeface="Arial"/>
                      </a:pP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(PE8) Aumentar la cooperación a nivel internacional para consolidar el SNCTI.</a:t>
                      </a:r>
                    </a:p>
                  </a:txBody>
                  <a:tcPr marL="9525" marR="9525" marT="9525" marB="0" anchor="ctr"/>
                </a:tc>
                <a:extLst>
                  <a:ext uri="{0D108BD9-81ED-4DB2-BD59-A6C34878D82A}">
                    <a16:rowId xmlns:a16="http://schemas.microsoft.com/office/drawing/2014/main" val="1472760644"/>
                  </a:ext>
                </a:extLst>
              </a:tr>
            </a:tbl>
          </a:graphicData>
        </a:graphic>
      </p:graphicFrame>
      <p:graphicFrame>
        <p:nvGraphicFramePr>
          <p:cNvPr id="10" name="Tabla 9">
            <a:extLst>
              <a:ext uri="{FF2B5EF4-FFF2-40B4-BE49-F238E27FC236}">
                <a16:creationId xmlns:a16="http://schemas.microsoft.com/office/drawing/2014/main" id="{137C5E89-ED01-B59F-FD7D-D8E9E65F7E80}"/>
              </a:ext>
            </a:extLst>
          </p:cNvPr>
          <p:cNvGraphicFramePr>
            <a:graphicFrameLocks noGrp="1"/>
          </p:cNvGraphicFramePr>
          <p:nvPr/>
        </p:nvGraphicFramePr>
        <p:xfrm>
          <a:off x="490447" y="5276981"/>
          <a:ext cx="11085031" cy="1076325"/>
        </p:xfrm>
        <a:graphic>
          <a:graphicData uri="http://schemas.openxmlformats.org/drawingml/2006/table">
            <a:tbl>
              <a:tblPr/>
              <a:tblGrid>
                <a:gridCol w="4709439">
                  <a:extLst>
                    <a:ext uri="{9D8B030D-6E8A-4147-A177-3AD203B41FA5}">
                      <a16:colId xmlns:a16="http://schemas.microsoft.com/office/drawing/2014/main" val="3423835840"/>
                    </a:ext>
                  </a:extLst>
                </a:gridCol>
                <a:gridCol w="6375592">
                  <a:extLst>
                    <a:ext uri="{9D8B030D-6E8A-4147-A177-3AD203B41FA5}">
                      <a16:colId xmlns:a16="http://schemas.microsoft.com/office/drawing/2014/main" val="1952111125"/>
                    </a:ext>
                  </a:extLst>
                </a:gridCol>
              </a:tblGrid>
              <a:tr h="715629">
                <a:tc>
                  <a:txBody>
                    <a:bodyPr/>
                    <a:lstStyle/>
                    <a:p>
                      <a:pPr marL="0" marR="0" indent="0" algn="ctr" rtl="0" fontAlgn="ctr">
                        <a:lnSpc>
                          <a:spcPct val="100000"/>
                        </a:lnSpc>
                        <a:spcBef>
                          <a:spcPts val="0"/>
                        </a:spcBef>
                        <a:spcAft>
                          <a:spcPts val="0"/>
                        </a:spcAft>
                        <a:buClr>
                          <a:srgbClr val="000000"/>
                        </a:buClr>
                        <a:buFont typeface="Arial" panose="020B0604020202020204" pitchFamily="34" charset="0"/>
                        <a:buNone/>
                      </a:pP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Fortalecer la institucionalidad del ministerio a través de la gestión del talento humano, la calidad y  la innovación en la gestión pública</a:t>
                      </a:r>
                    </a:p>
                  </a:txBody>
                  <a:tcPr marL="9525" marR="9525" marT="9525" marB="0" anchor="ctr"/>
                </a:tc>
                <a:tc>
                  <a:txBody>
                    <a:bodyPr/>
                    <a:lstStyle/>
                    <a:p>
                      <a:pPr marR="0" algn="just" rtl="0" fontAlgn="ctr">
                        <a:lnSpc>
                          <a:spcPct val="100000"/>
                        </a:lnSpc>
                        <a:spcBef>
                          <a:spcPts val="0"/>
                        </a:spcBef>
                        <a:spcAft>
                          <a:spcPts val="0"/>
                        </a:spcAft>
                        <a:buClr>
                          <a:srgbClr val="000000"/>
                        </a:buClr>
                        <a:buFont typeface="Arial"/>
                      </a:pPr>
                      <a:endPar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marR="0" algn="just" rtl="0" fontAlgn="ctr">
                        <a:lnSpc>
                          <a:spcPct val="100000"/>
                        </a:lnSpc>
                        <a:spcBef>
                          <a:spcPts val="0"/>
                        </a:spcBef>
                        <a:spcAft>
                          <a:spcPts val="0"/>
                        </a:spcAft>
                        <a:buClr>
                          <a:srgbClr val="000000"/>
                        </a:buClr>
                        <a:buFont typeface="Arial"/>
                      </a:pPr>
                      <a:r>
                        <a:rPr lang="es-MX" sz="1400" b="0" i="0" u="none" strike="noStrike" cap="none" dirty="0">
                          <a:solidFill>
                            <a:schemeClr val="tx2">
                              <a:lumMod val="25000"/>
                            </a:schemeClr>
                          </a:solidFill>
                          <a:latin typeface="Helvetica Neue" panose="02000503000000020004" pitchFamily="2" charset="0"/>
                          <a:ea typeface="Helvetica Neue" panose="02000503000000020004" pitchFamily="2" charset="0"/>
                          <a:cs typeface="Helvetica Neue" panose="02000503000000020004" pitchFamily="2" charset="0"/>
                          <a:sym typeface="Arial"/>
                        </a:rPr>
                        <a:t>(PE9) Fortalecer la institucionalidad del ministerio mediante la implementación, sostenimiento, mejora de requisitos y buenas prácticas en materia de gestión, desempeño y transparencia para generar la confianza y legitimidad en la ciudadanía</a:t>
                      </a:r>
                    </a:p>
                  </a:txBody>
                  <a:tcPr marL="9525" marR="9525" marT="9525" marB="0" anchor="ctr"/>
                </a:tc>
                <a:extLst>
                  <a:ext uri="{0D108BD9-81ED-4DB2-BD59-A6C34878D82A}">
                    <a16:rowId xmlns:a16="http://schemas.microsoft.com/office/drawing/2014/main" val="1472760644"/>
                  </a:ext>
                </a:extLst>
              </a:tr>
            </a:tbl>
          </a:graphicData>
        </a:graphic>
      </p:graphicFrame>
    </p:spTree>
    <p:extLst>
      <p:ext uri="{BB962C8B-B14F-4D97-AF65-F5344CB8AC3E}">
        <p14:creationId xmlns:p14="http://schemas.microsoft.com/office/powerpoint/2010/main" val="40601905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116;p4">
            <a:extLst>
              <a:ext uri="{FF2B5EF4-FFF2-40B4-BE49-F238E27FC236}">
                <a16:creationId xmlns:a16="http://schemas.microsoft.com/office/drawing/2014/main" id="{67BA043C-C3C5-F15E-B394-64D0C5348A49}"/>
              </a:ext>
            </a:extLst>
          </p:cNvPr>
          <p:cNvSpPr txBox="1">
            <a:spLocks/>
          </p:cNvSpPr>
          <p:nvPr/>
        </p:nvSpPr>
        <p:spPr>
          <a:xfrm>
            <a:off x="1630325" y="3429000"/>
            <a:ext cx="9144000" cy="995363"/>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ES" sz="5400" b="1" dirty="0"/>
              <a:t>Articulación Minciencias con el Plan Nacional de Desarrollo </a:t>
            </a:r>
          </a:p>
        </p:txBody>
      </p:sp>
    </p:spTree>
    <p:extLst>
      <p:ext uri="{BB962C8B-B14F-4D97-AF65-F5344CB8AC3E}">
        <p14:creationId xmlns:p14="http://schemas.microsoft.com/office/powerpoint/2010/main" val="19380349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Rectángulo: esquinas redondeadas 1">
            <a:extLst>
              <a:ext uri="{FF2B5EF4-FFF2-40B4-BE49-F238E27FC236}">
                <a16:creationId xmlns:a16="http://schemas.microsoft.com/office/drawing/2014/main" id="{B4276A2C-4C01-589A-49E9-D0FF688721FD}"/>
              </a:ext>
            </a:extLst>
          </p:cNvPr>
          <p:cNvSpPr/>
          <p:nvPr/>
        </p:nvSpPr>
        <p:spPr>
          <a:xfrm>
            <a:off x="1777007" y="2165201"/>
            <a:ext cx="2310420" cy="56991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0803" algn="ctr">
              <a:buClr>
                <a:schemeClr val="dk2"/>
              </a:buClr>
              <a:buSzPts val="1800"/>
            </a:pPr>
            <a:r>
              <a:rPr lang="es-CO" dirty="0">
                <a:solidFill>
                  <a:schemeClr val="bg1"/>
                </a:solidFill>
                <a:latin typeface="Helvetica Neue" panose="020B0604020202020204" charset="0"/>
              </a:rPr>
              <a:t>Decreto 612 de 2018</a:t>
            </a:r>
          </a:p>
        </p:txBody>
      </p:sp>
      <p:sp>
        <p:nvSpPr>
          <p:cNvPr id="3" name="Rectángulo: esquinas redondeadas 2">
            <a:extLst>
              <a:ext uri="{FF2B5EF4-FFF2-40B4-BE49-F238E27FC236}">
                <a16:creationId xmlns:a16="http://schemas.microsoft.com/office/drawing/2014/main" id="{71BCFA33-944D-3A66-1745-08B35D95C555}"/>
              </a:ext>
            </a:extLst>
          </p:cNvPr>
          <p:cNvSpPr/>
          <p:nvPr/>
        </p:nvSpPr>
        <p:spPr>
          <a:xfrm>
            <a:off x="4320889" y="1415564"/>
            <a:ext cx="6681219" cy="583347"/>
          </a:xfrm>
          <a:prstGeom prst="roundRect">
            <a:avLst/>
          </a:prstGeom>
          <a:solidFill>
            <a:schemeClr val="accent6">
              <a:lumMod val="40000"/>
              <a:lumOff val="6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600" dirty="0">
                <a:solidFill>
                  <a:schemeClr val="tx1"/>
                </a:solidFill>
                <a:latin typeface="Helvetica Neue" panose="020B0604020202020204" charset="0"/>
              </a:rPr>
              <a:t>Por la cual se establece la Ley Orgánica del Plan de Desarrollo</a:t>
            </a:r>
          </a:p>
        </p:txBody>
      </p:sp>
      <p:sp>
        <p:nvSpPr>
          <p:cNvPr id="4" name="Rectángulo: esquinas redondeadas 6">
            <a:extLst>
              <a:ext uri="{FF2B5EF4-FFF2-40B4-BE49-F238E27FC236}">
                <a16:creationId xmlns:a16="http://schemas.microsoft.com/office/drawing/2014/main" id="{E61B82B7-0785-6C5E-76C5-8AB329D5DC35}"/>
              </a:ext>
            </a:extLst>
          </p:cNvPr>
          <p:cNvSpPr/>
          <p:nvPr/>
        </p:nvSpPr>
        <p:spPr>
          <a:xfrm>
            <a:off x="1777007" y="2930881"/>
            <a:ext cx="2310420" cy="56991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0803" algn="ctr">
              <a:buClr>
                <a:schemeClr val="dk2"/>
              </a:buClr>
              <a:buSzPts val="1800"/>
            </a:pPr>
            <a:endParaRPr lang="es-MX" sz="1400" dirty="0">
              <a:solidFill>
                <a:schemeClr val="bg1"/>
              </a:solidFill>
              <a:latin typeface="Helvetica Neue" panose="020B0604020202020204" charset="0"/>
              <a:ea typeface="Montserrat Black"/>
              <a:cs typeface="Montserrat Black"/>
              <a:sym typeface="Montserrat Black"/>
            </a:endParaRPr>
          </a:p>
          <a:p>
            <a:pPr marL="50803" algn="ctr">
              <a:buClr>
                <a:schemeClr val="dk2"/>
              </a:buClr>
              <a:buSzPts val="1800"/>
            </a:pPr>
            <a:r>
              <a:rPr lang="es-MX" dirty="0">
                <a:solidFill>
                  <a:schemeClr val="bg1"/>
                </a:solidFill>
                <a:latin typeface="Helvetica Neue" panose="020B0604020202020204" charset="0"/>
                <a:ea typeface="Montserrat Black"/>
                <a:cs typeface="Montserrat Black"/>
                <a:sym typeface="Montserrat Black"/>
              </a:rPr>
              <a:t>Ley 1474 de 2011</a:t>
            </a:r>
            <a:endParaRPr lang="es-MX" sz="1600" dirty="0">
              <a:solidFill>
                <a:schemeClr val="bg1"/>
              </a:solidFill>
              <a:latin typeface="Helvetica Neue" panose="020B0604020202020204" charset="0"/>
              <a:ea typeface="Montserrat Black"/>
              <a:cs typeface="Montserrat Black"/>
              <a:sym typeface="Montserrat Black"/>
            </a:endParaRPr>
          </a:p>
          <a:p>
            <a:pPr marL="50803" algn="ctr">
              <a:buClr>
                <a:schemeClr val="dk2"/>
              </a:buClr>
              <a:buSzPts val="1800"/>
            </a:pPr>
            <a:endParaRPr lang="es-CO" sz="2133" dirty="0">
              <a:solidFill>
                <a:schemeClr val="bg1"/>
              </a:solidFill>
              <a:latin typeface="Helvetica Neue" panose="020B0604020202020204" charset="0"/>
            </a:endParaRPr>
          </a:p>
        </p:txBody>
      </p:sp>
      <p:sp>
        <p:nvSpPr>
          <p:cNvPr id="6" name="Rectángulo: esquinas redondeadas 7">
            <a:extLst>
              <a:ext uri="{FF2B5EF4-FFF2-40B4-BE49-F238E27FC236}">
                <a16:creationId xmlns:a16="http://schemas.microsoft.com/office/drawing/2014/main" id="{CF97A069-F82B-1F3E-5875-B18A1CB39A56}"/>
              </a:ext>
            </a:extLst>
          </p:cNvPr>
          <p:cNvSpPr/>
          <p:nvPr/>
        </p:nvSpPr>
        <p:spPr>
          <a:xfrm>
            <a:off x="1777007" y="4778379"/>
            <a:ext cx="2310420" cy="928792"/>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0803" algn="ctr">
              <a:buClr>
                <a:schemeClr val="dk2"/>
              </a:buClr>
              <a:buSzPts val="1800"/>
            </a:pPr>
            <a:r>
              <a:rPr lang="es-MX" dirty="0">
                <a:solidFill>
                  <a:schemeClr val="bg1"/>
                </a:solidFill>
                <a:latin typeface="Helvetica Neue" panose="020B0604020202020204" charset="0"/>
                <a:ea typeface="Work Sans Regular Roman"/>
                <a:cs typeface="Work Sans Regular Roman"/>
              </a:rPr>
              <a:t>Ley 633 diciembre de 2000</a:t>
            </a:r>
            <a:endParaRPr lang="es-CO" dirty="0">
              <a:solidFill>
                <a:schemeClr val="bg1"/>
              </a:solidFill>
              <a:latin typeface="Helvetica Neue" panose="020B0604020202020204" charset="0"/>
            </a:endParaRPr>
          </a:p>
        </p:txBody>
      </p:sp>
      <p:sp>
        <p:nvSpPr>
          <p:cNvPr id="7" name="Rectángulo: esquinas redondeadas 8">
            <a:extLst>
              <a:ext uri="{FF2B5EF4-FFF2-40B4-BE49-F238E27FC236}">
                <a16:creationId xmlns:a16="http://schemas.microsoft.com/office/drawing/2014/main" id="{B4064DD4-EFA7-E1A6-30DC-F2D6B5DE7B88}"/>
              </a:ext>
            </a:extLst>
          </p:cNvPr>
          <p:cNvSpPr/>
          <p:nvPr/>
        </p:nvSpPr>
        <p:spPr>
          <a:xfrm>
            <a:off x="1777007" y="3696560"/>
            <a:ext cx="2310420" cy="56991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0803" algn="ctr">
              <a:buClr>
                <a:schemeClr val="dk2"/>
              </a:buClr>
              <a:buSzPts val="1800"/>
            </a:pPr>
            <a:r>
              <a:rPr lang="es-CO" dirty="0">
                <a:solidFill>
                  <a:schemeClr val="bg1"/>
                </a:solidFill>
                <a:latin typeface="Helvetica Neue" panose="020B0604020202020204" charset="0"/>
              </a:rPr>
              <a:t>LEY 29 DE 1990</a:t>
            </a:r>
          </a:p>
        </p:txBody>
      </p:sp>
      <p:sp>
        <p:nvSpPr>
          <p:cNvPr id="8" name="Rectángulo: esquinas redondeadas 9">
            <a:extLst>
              <a:ext uri="{FF2B5EF4-FFF2-40B4-BE49-F238E27FC236}">
                <a16:creationId xmlns:a16="http://schemas.microsoft.com/office/drawing/2014/main" id="{1AAD92E2-61C5-5BE7-2D37-E3317CDC1E0A}"/>
              </a:ext>
            </a:extLst>
          </p:cNvPr>
          <p:cNvSpPr/>
          <p:nvPr/>
        </p:nvSpPr>
        <p:spPr>
          <a:xfrm>
            <a:off x="1777007" y="1415564"/>
            <a:ext cx="2310420" cy="56991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0803" algn="ctr">
              <a:buClr>
                <a:schemeClr val="dk2"/>
              </a:buClr>
              <a:buSzPts val="1800"/>
            </a:pPr>
            <a:r>
              <a:rPr lang="es-MX" sz="1600" dirty="0">
                <a:solidFill>
                  <a:schemeClr val="bg1"/>
                </a:solidFill>
                <a:latin typeface="Helvetica Neue" panose="020B0604020202020204" charset="0"/>
              </a:rPr>
              <a:t>Ley 152 de 1994</a:t>
            </a:r>
            <a:endParaRPr lang="es-CO" sz="1600" dirty="0">
              <a:solidFill>
                <a:schemeClr val="bg1"/>
              </a:solidFill>
              <a:latin typeface="Helvetica Neue" panose="020B0604020202020204" charset="0"/>
            </a:endParaRPr>
          </a:p>
        </p:txBody>
      </p:sp>
      <p:sp>
        <p:nvSpPr>
          <p:cNvPr id="9" name="Rectángulo: esquinas redondeadas 12">
            <a:extLst>
              <a:ext uri="{FF2B5EF4-FFF2-40B4-BE49-F238E27FC236}">
                <a16:creationId xmlns:a16="http://schemas.microsoft.com/office/drawing/2014/main" id="{0F8D6973-3A89-8B9F-6230-82C7B7A207E8}"/>
              </a:ext>
            </a:extLst>
          </p:cNvPr>
          <p:cNvSpPr/>
          <p:nvPr/>
        </p:nvSpPr>
        <p:spPr>
          <a:xfrm>
            <a:off x="4320888" y="4662320"/>
            <a:ext cx="6681219" cy="1189996"/>
          </a:xfrm>
          <a:prstGeom prst="roundRect">
            <a:avLst/>
          </a:prstGeom>
          <a:solidFill>
            <a:schemeClr val="accent6">
              <a:lumMod val="40000"/>
              <a:lumOff val="6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600" dirty="0">
                <a:solidFill>
                  <a:schemeClr val="tx1"/>
                </a:solidFill>
                <a:latin typeface="Helvetica Neue" panose="020B0604020202020204" charset="0"/>
              </a:rPr>
              <a:t>Por la cual se expiden normas en materia tributaria, se dictan disposiciones sobre el tratamiento a los fondos obligatorios para la vivienda de interés social y se introducen normas para fortalecer las finanzas de la Rama Judicial</a:t>
            </a:r>
          </a:p>
        </p:txBody>
      </p:sp>
      <p:sp>
        <p:nvSpPr>
          <p:cNvPr id="10" name="Rectángulo: esquinas redondeadas 13">
            <a:extLst>
              <a:ext uri="{FF2B5EF4-FFF2-40B4-BE49-F238E27FC236}">
                <a16:creationId xmlns:a16="http://schemas.microsoft.com/office/drawing/2014/main" id="{0955FB58-A413-88AF-CF23-CC6A0EBF09B3}"/>
              </a:ext>
            </a:extLst>
          </p:cNvPr>
          <p:cNvSpPr/>
          <p:nvPr/>
        </p:nvSpPr>
        <p:spPr>
          <a:xfrm>
            <a:off x="4320889" y="2066209"/>
            <a:ext cx="6681219" cy="807102"/>
          </a:xfrm>
          <a:prstGeom prst="roundRect">
            <a:avLst/>
          </a:prstGeom>
          <a:solidFill>
            <a:schemeClr val="accent6">
              <a:lumMod val="40000"/>
              <a:lumOff val="6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500" dirty="0">
                <a:solidFill>
                  <a:schemeClr val="tx1"/>
                </a:solidFill>
                <a:latin typeface="Helvetica Neue" panose="020B0604020202020204" charset="0"/>
              </a:rPr>
              <a:t>Por el cual se fijan directrices para la integración de los planes institucionales y estratégicos al Plan de Acción por parte de las entidades del Estado.</a:t>
            </a:r>
          </a:p>
        </p:txBody>
      </p:sp>
      <p:sp>
        <p:nvSpPr>
          <p:cNvPr id="11" name="Rectángulo: esquinas redondeadas 14">
            <a:extLst>
              <a:ext uri="{FF2B5EF4-FFF2-40B4-BE49-F238E27FC236}">
                <a16:creationId xmlns:a16="http://schemas.microsoft.com/office/drawing/2014/main" id="{5F75265C-FF4B-309C-13DA-D5E31D2E1662}"/>
              </a:ext>
            </a:extLst>
          </p:cNvPr>
          <p:cNvSpPr/>
          <p:nvPr/>
        </p:nvSpPr>
        <p:spPr>
          <a:xfrm>
            <a:off x="4320889" y="3706288"/>
            <a:ext cx="6681219" cy="773700"/>
          </a:xfrm>
          <a:prstGeom prst="roundRect">
            <a:avLst/>
          </a:prstGeom>
          <a:solidFill>
            <a:schemeClr val="accent6">
              <a:lumMod val="40000"/>
              <a:lumOff val="6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600" dirty="0">
                <a:solidFill>
                  <a:schemeClr val="tx1"/>
                </a:solidFill>
                <a:latin typeface="Helvetica Neue" panose="020B0604020202020204" charset="0"/>
              </a:rPr>
              <a:t>Por la cual se dictan disposiciones para el fomento de la investigación científica y el desarrollo tecnológico y se otorgan facultades extraordinarias</a:t>
            </a:r>
          </a:p>
        </p:txBody>
      </p:sp>
      <p:sp>
        <p:nvSpPr>
          <p:cNvPr id="12" name="Rectángulo: esquinas redondeadas 15">
            <a:extLst>
              <a:ext uri="{FF2B5EF4-FFF2-40B4-BE49-F238E27FC236}">
                <a16:creationId xmlns:a16="http://schemas.microsoft.com/office/drawing/2014/main" id="{876196BB-8226-AB48-56B8-84CF7F28D263}"/>
              </a:ext>
            </a:extLst>
          </p:cNvPr>
          <p:cNvSpPr/>
          <p:nvPr/>
        </p:nvSpPr>
        <p:spPr>
          <a:xfrm>
            <a:off x="4320890" y="2940609"/>
            <a:ext cx="6681218" cy="680415"/>
          </a:xfrm>
          <a:prstGeom prst="roundRect">
            <a:avLst/>
          </a:prstGeom>
          <a:solidFill>
            <a:schemeClr val="accent6">
              <a:lumMod val="40000"/>
              <a:lumOff val="6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600" dirty="0">
                <a:solidFill>
                  <a:schemeClr val="tx1"/>
                </a:solidFill>
                <a:latin typeface="Helvetica Neue" panose="020B0604020202020204" charset="0"/>
              </a:rPr>
              <a:t>Por la cual se dictan normas orientadas a fortalecer los mecanismos de prevención, investigación y sanción de actos de corrupción y la efectividad del control de la gestión pública.</a:t>
            </a:r>
          </a:p>
        </p:txBody>
      </p:sp>
    </p:spTree>
    <p:extLst>
      <p:ext uri="{BB962C8B-B14F-4D97-AF65-F5344CB8AC3E}">
        <p14:creationId xmlns:p14="http://schemas.microsoft.com/office/powerpoint/2010/main" val="28616049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216;p28">
            <a:extLst>
              <a:ext uri="{FF2B5EF4-FFF2-40B4-BE49-F238E27FC236}">
                <a16:creationId xmlns:a16="http://schemas.microsoft.com/office/drawing/2014/main" id="{8133CB7E-1356-895D-D22F-C6962B5C4F73}"/>
              </a:ext>
            </a:extLst>
          </p:cNvPr>
          <p:cNvSpPr txBox="1">
            <a:spLocks/>
          </p:cNvSpPr>
          <p:nvPr/>
        </p:nvSpPr>
        <p:spPr>
          <a:xfrm>
            <a:off x="654735" y="1119367"/>
            <a:ext cx="8029536" cy="643800"/>
          </a:xfrm>
          <a:prstGeom prst="rect">
            <a:avLst/>
          </a:prstGeom>
          <a:noFill/>
          <a:ln>
            <a:noFill/>
          </a:ln>
        </p:spPr>
        <p:txBody>
          <a:bodyPr spcFirstLastPara="1" vert="horz" wrap="square" lIns="68575" tIns="34275" rIns="68575" bIns="34275"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Bef>
                <a:spcPts val="0"/>
              </a:spcBef>
              <a:buClr>
                <a:srgbClr val="FFFFFF"/>
              </a:buClr>
              <a:buSzPts val="1400"/>
              <a:buFont typeface="Work Sans SemiBold"/>
              <a:buNone/>
            </a:pPr>
            <a:r>
              <a:rPr lang="es-MX" sz="3200" b="1">
                <a:latin typeface="Helvetica Neue" panose="02000503000000020004" pitchFamily="2" charset="0"/>
                <a:ea typeface="Helvetica Neue" panose="02000503000000020004" pitchFamily="2" charset="0"/>
                <a:cs typeface="Helvetica Neue" panose="02000503000000020004" pitchFamily="2" charset="0"/>
              </a:rPr>
              <a:t>Indicadores incluidos en el PND – Minciencias </a:t>
            </a:r>
            <a:endParaRPr lang="es-MX" sz="3200" b="1" dirty="0">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 name="object 18">
            <a:extLst>
              <a:ext uri="{FF2B5EF4-FFF2-40B4-BE49-F238E27FC236}">
                <a16:creationId xmlns:a16="http://schemas.microsoft.com/office/drawing/2014/main" id="{83702395-1ADF-6A4C-E711-0FB15F309E0D}"/>
              </a:ext>
            </a:extLst>
          </p:cNvPr>
          <p:cNvSpPr txBox="1"/>
          <p:nvPr/>
        </p:nvSpPr>
        <p:spPr>
          <a:xfrm>
            <a:off x="811964" y="2087506"/>
            <a:ext cx="8494642" cy="878873"/>
          </a:xfrm>
          <a:prstGeom prst="rect">
            <a:avLst/>
          </a:prstGeom>
        </p:spPr>
        <p:txBody>
          <a:bodyPr vert="horz" wrap="square" lIns="0" tIns="16933" rIns="0" bIns="0" rtlCol="0">
            <a:spAutoFit/>
          </a:bodyPr>
          <a:lstStyle/>
          <a:p>
            <a:pPr marL="642604" lvl="1" indent="-265000">
              <a:buFont typeface="Wingdings"/>
              <a:buChar char=""/>
              <a:tabLst>
                <a:tab pos="643451" algn="l"/>
              </a:tabLst>
            </a:pPr>
            <a:r>
              <a:rPr lang="es-MX" dirty="0">
                <a:latin typeface="Helvetica Neue" panose="02000503000000020004" pitchFamily="2" charset="0"/>
                <a:ea typeface="Helvetica Neue" panose="02000503000000020004" pitchFamily="2" charset="0"/>
                <a:cs typeface="Helvetica Neue" panose="02000503000000020004" pitchFamily="2" charset="0"/>
              </a:rPr>
              <a:t>Territorios en conflicto, transición y /o consolidación con programas o proyectos de Ciencia, Tecnología e Innovación que den respuesta a demandas sociales, productivas y/o ambientales desarrollados con actores locales </a:t>
            </a:r>
          </a:p>
          <a:p>
            <a:pPr marL="642604" lvl="1" indent="-265000">
              <a:buFont typeface="Wingdings"/>
              <a:buChar char=""/>
              <a:tabLst>
                <a:tab pos="643451" algn="l"/>
              </a:tabLst>
            </a:pPr>
            <a:endParaRPr lang="es-CO" dirty="0">
              <a:solidFill>
                <a:schemeClr val="tx1">
                  <a:lumMod val="65000"/>
                  <a:lumOff val="3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4" name="object 18">
            <a:extLst>
              <a:ext uri="{FF2B5EF4-FFF2-40B4-BE49-F238E27FC236}">
                <a16:creationId xmlns:a16="http://schemas.microsoft.com/office/drawing/2014/main" id="{724DB37F-82DB-35EC-EC82-F9B5FD8EB9AC}"/>
              </a:ext>
            </a:extLst>
          </p:cNvPr>
          <p:cNvSpPr txBox="1"/>
          <p:nvPr/>
        </p:nvSpPr>
        <p:spPr>
          <a:xfrm>
            <a:off x="851489" y="4116996"/>
            <a:ext cx="8612346" cy="663429"/>
          </a:xfrm>
          <a:prstGeom prst="rect">
            <a:avLst/>
          </a:prstGeom>
        </p:spPr>
        <p:txBody>
          <a:bodyPr vert="horz" wrap="square" lIns="0" tIns="16933" rIns="0" bIns="0" rtlCol="0">
            <a:spAutoFit/>
          </a:bodyPr>
          <a:lstStyle/>
          <a:p>
            <a:pPr marL="642604" lvl="1" indent="-265000">
              <a:buFont typeface="Wingdings"/>
              <a:buChar char=""/>
              <a:tabLst>
                <a:tab pos="643451" algn="l"/>
              </a:tabLst>
            </a:pPr>
            <a:r>
              <a:rPr lang="es-MX" dirty="0">
                <a:latin typeface="Helvetica Neue" panose="02000503000000020004" pitchFamily="2" charset="0"/>
                <a:ea typeface="Helvetica Neue" panose="02000503000000020004" pitchFamily="2" charset="0"/>
                <a:cs typeface="Helvetica Neue" panose="02000503000000020004" pitchFamily="2" charset="0"/>
              </a:rPr>
              <a:t>Prototipos de tecnologías para la soberanía alimentaria y el derecho a la alimentación en proceso de validación precomercial o comercial</a:t>
            </a:r>
          </a:p>
          <a:p>
            <a:pPr marL="642604" lvl="1" indent="-265000">
              <a:buFont typeface="Wingdings"/>
              <a:buChar char=""/>
              <a:tabLst>
                <a:tab pos="643451" algn="l"/>
              </a:tabLst>
            </a:pPr>
            <a:endParaRPr lang="es-CO" dirty="0">
              <a:solidFill>
                <a:schemeClr val="tx1">
                  <a:lumMod val="65000"/>
                  <a:lumOff val="3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6" name="object 18">
            <a:extLst>
              <a:ext uri="{FF2B5EF4-FFF2-40B4-BE49-F238E27FC236}">
                <a16:creationId xmlns:a16="http://schemas.microsoft.com/office/drawing/2014/main" id="{1CDB0627-833B-1279-CBCE-BF29C6A7F66D}"/>
              </a:ext>
            </a:extLst>
          </p:cNvPr>
          <p:cNvSpPr txBox="1"/>
          <p:nvPr/>
        </p:nvSpPr>
        <p:spPr>
          <a:xfrm>
            <a:off x="811964" y="3049353"/>
            <a:ext cx="8494642" cy="878873"/>
          </a:xfrm>
          <a:prstGeom prst="rect">
            <a:avLst/>
          </a:prstGeom>
        </p:spPr>
        <p:txBody>
          <a:bodyPr vert="horz" wrap="square" lIns="0" tIns="16933" rIns="0" bIns="0" rtlCol="0">
            <a:spAutoFit/>
          </a:bodyPr>
          <a:lstStyle/>
          <a:p>
            <a:pPr marL="642604" lvl="1" indent="-265000">
              <a:buFont typeface="Wingdings"/>
              <a:buChar char=""/>
              <a:tabLst>
                <a:tab pos="643451" algn="l"/>
              </a:tabLst>
            </a:pPr>
            <a:r>
              <a:rPr lang="es-MX" dirty="0">
                <a:latin typeface="Helvetica Neue" panose="02000503000000020004" pitchFamily="2" charset="0"/>
                <a:ea typeface="Helvetica Neue" panose="02000503000000020004" pitchFamily="2" charset="0"/>
                <a:cs typeface="Helvetica Neue" panose="02000503000000020004" pitchFamily="2" charset="0"/>
              </a:rPr>
              <a:t>Proyectos de I+D+i apoyados para el desarrollo de biológicos, biotecnológicos, medicamentos, dispositivos, insumos, sistemas y servicios de atención en salud, terapias avanzadas y otras tecnologías en salud </a:t>
            </a:r>
          </a:p>
          <a:p>
            <a:pPr marL="642604" lvl="1" indent="-265000">
              <a:buFont typeface="Wingdings"/>
              <a:buChar char=""/>
              <a:tabLst>
                <a:tab pos="643451" algn="l"/>
              </a:tabLst>
            </a:pPr>
            <a:endParaRPr lang="es-CO" dirty="0">
              <a:solidFill>
                <a:schemeClr val="tx1">
                  <a:lumMod val="65000"/>
                  <a:lumOff val="3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7" name="object 18">
            <a:extLst>
              <a:ext uri="{FF2B5EF4-FFF2-40B4-BE49-F238E27FC236}">
                <a16:creationId xmlns:a16="http://schemas.microsoft.com/office/drawing/2014/main" id="{869ABD80-3FD3-9CE0-E74E-5828FB0D1A64}"/>
              </a:ext>
            </a:extLst>
          </p:cNvPr>
          <p:cNvSpPr txBox="1"/>
          <p:nvPr/>
        </p:nvSpPr>
        <p:spPr>
          <a:xfrm>
            <a:off x="851489" y="4890075"/>
            <a:ext cx="8494642" cy="663429"/>
          </a:xfrm>
          <a:prstGeom prst="rect">
            <a:avLst/>
          </a:prstGeom>
        </p:spPr>
        <p:txBody>
          <a:bodyPr vert="horz" wrap="square" lIns="0" tIns="16933" rIns="0" bIns="0" rtlCol="0">
            <a:spAutoFit/>
          </a:bodyPr>
          <a:lstStyle/>
          <a:p>
            <a:pPr marL="642604" lvl="1" indent="-265000">
              <a:buFont typeface="Wingdings"/>
              <a:buChar char=""/>
              <a:tabLst>
                <a:tab pos="643451" algn="l"/>
              </a:tabLst>
            </a:pPr>
            <a:r>
              <a:rPr lang="es-MX" dirty="0">
                <a:latin typeface="Helvetica Neue" panose="02000503000000020004" pitchFamily="2" charset="0"/>
                <a:ea typeface="Helvetica Neue" panose="02000503000000020004" pitchFamily="2" charset="0"/>
                <a:cs typeface="Helvetica Neue" panose="02000503000000020004" pitchFamily="2" charset="0"/>
              </a:rPr>
              <a:t>Alianzas apoyadas para el aprovechamiento del conocimiento, la conservación y el uso de la biodiversidad, sus bienes y servicios ecosistémicos</a:t>
            </a:r>
          </a:p>
          <a:p>
            <a:pPr marL="642604" lvl="1" indent="-265000">
              <a:buFont typeface="Wingdings"/>
              <a:buChar char=""/>
              <a:tabLst>
                <a:tab pos="643451" algn="l"/>
              </a:tabLst>
            </a:pPr>
            <a:endParaRPr lang="es-CO" dirty="0">
              <a:solidFill>
                <a:schemeClr val="tx1">
                  <a:lumMod val="65000"/>
                  <a:lumOff val="3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8" name="object 18">
            <a:extLst>
              <a:ext uri="{FF2B5EF4-FFF2-40B4-BE49-F238E27FC236}">
                <a16:creationId xmlns:a16="http://schemas.microsoft.com/office/drawing/2014/main" id="{B9C25843-4D06-64A2-262C-1B9E8B181588}"/>
              </a:ext>
            </a:extLst>
          </p:cNvPr>
          <p:cNvSpPr txBox="1"/>
          <p:nvPr/>
        </p:nvSpPr>
        <p:spPr>
          <a:xfrm>
            <a:off x="811964" y="5632887"/>
            <a:ext cx="8809100" cy="663429"/>
          </a:xfrm>
          <a:prstGeom prst="rect">
            <a:avLst/>
          </a:prstGeom>
        </p:spPr>
        <p:txBody>
          <a:bodyPr vert="horz" wrap="square" lIns="0" tIns="16933" rIns="0" bIns="0" rtlCol="0">
            <a:spAutoFit/>
          </a:bodyPr>
          <a:lstStyle/>
          <a:p>
            <a:pPr marL="642604" lvl="1" indent="-265000">
              <a:buFont typeface="Wingdings"/>
              <a:buChar char=""/>
              <a:tabLst>
                <a:tab pos="643451" algn="l"/>
              </a:tabLst>
            </a:pPr>
            <a:r>
              <a:rPr lang="es-MX" dirty="0">
                <a:latin typeface="Helvetica Neue" panose="02000503000000020004" pitchFamily="2" charset="0"/>
                <a:ea typeface="Helvetica Neue" panose="02000503000000020004" pitchFamily="2" charset="0"/>
                <a:cs typeface="Helvetica Neue" panose="02000503000000020004" pitchFamily="2" charset="0"/>
              </a:rPr>
              <a:t>Programas y proyectos de CTeI apoyados, orientados a la reducción de las brechas territoriales, étnicas y de género ejecutados o en ejecución </a:t>
            </a:r>
          </a:p>
          <a:p>
            <a:pPr marL="642604" lvl="1" indent="-265000">
              <a:buFont typeface="Wingdings"/>
              <a:buChar char=""/>
              <a:tabLst>
                <a:tab pos="643451" algn="l"/>
              </a:tabLst>
            </a:pPr>
            <a:endParaRPr lang="es-CO" dirty="0">
              <a:solidFill>
                <a:schemeClr val="tx1">
                  <a:lumMod val="65000"/>
                  <a:lumOff val="35000"/>
                </a:schemeClr>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9" name="Rectángulo redondeado 59">
            <a:extLst>
              <a:ext uri="{FF2B5EF4-FFF2-40B4-BE49-F238E27FC236}">
                <a16:creationId xmlns:a16="http://schemas.microsoft.com/office/drawing/2014/main" id="{3DA7CA9F-3A5D-42B2-B204-89291AAA61E9}"/>
              </a:ext>
            </a:extLst>
          </p:cNvPr>
          <p:cNvSpPr/>
          <p:nvPr/>
        </p:nvSpPr>
        <p:spPr>
          <a:xfrm>
            <a:off x="10121086" y="2056081"/>
            <a:ext cx="707719" cy="622523"/>
          </a:xfrm>
          <a:prstGeom prst="roundRect">
            <a:avLst>
              <a:gd name="adj" fmla="val 50000"/>
            </a:avLst>
          </a:prstGeom>
          <a:solidFill>
            <a:srgbClr val="66FF3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300" b="1" dirty="0">
                <a:effectLst>
                  <a:outerShdw blurRad="38100" dist="38100" dir="2700000" algn="tl">
                    <a:srgbClr val="000000">
                      <a:alpha val="43137"/>
                    </a:srgbClr>
                  </a:outerShdw>
                </a:effectLst>
                <a:latin typeface="Helvetica Neue" panose="02000503000000020004" pitchFamily="2" charset="0"/>
                <a:ea typeface="Helvetica Neue" panose="02000503000000020004" pitchFamily="2" charset="0"/>
                <a:cs typeface="Helvetica Neue" panose="02000503000000020004" pitchFamily="2" charset="0"/>
              </a:rPr>
              <a:t>30</a:t>
            </a:r>
          </a:p>
        </p:txBody>
      </p:sp>
      <p:sp>
        <p:nvSpPr>
          <p:cNvPr id="10" name="Rectángulo redondeado 59">
            <a:extLst>
              <a:ext uri="{FF2B5EF4-FFF2-40B4-BE49-F238E27FC236}">
                <a16:creationId xmlns:a16="http://schemas.microsoft.com/office/drawing/2014/main" id="{1B5A5521-972E-2F93-AEA5-9BDA14A7C7E5}"/>
              </a:ext>
            </a:extLst>
          </p:cNvPr>
          <p:cNvSpPr/>
          <p:nvPr/>
        </p:nvSpPr>
        <p:spPr>
          <a:xfrm>
            <a:off x="10121086" y="2994280"/>
            <a:ext cx="707719" cy="622523"/>
          </a:xfrm>
          <a:prstGeom prst="roundRect">
            <a:avLst>
              <a:gd name="adj" fmla="val 50000"/>
            </a:avLst>
          </a:prstGeom>
          <a:solidFill>
            <a:srgbClr val="66FF3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300" b="1" dirty="0">
                <a:effectLst>
                  <a:outerShdw blurRad="38100" dist="38100" dir="2700000" algn="tl">
                    <a:srgbClr val="000000">
                      <a:alpha val="43137"/>
                    </a:srgbClr>
                  </a:outerShdw>
                </a:effectLst>
                <a:latin typeface="Helvetica Neue" panose="02000503000000020004" pitchFamily="2" charset="0"/>
                <a:ea typeface="Helvetica Neue" panose="02000503000000020004" pitchFamily="2" charset="0"/>
                <a:cs typeface="Helvetica Neue" panose="02000503000000020004" pitchFamily="2" charset="0"/>
              </a:rPr>
              <a:t>50</a:t>
            </a:r>
          </a:p>
        </p:txBody>
      </p:sp>
      <p:sp>
        <p:nvSpPr>
          <p:cNvPr id="11" name="Rectángulo redondeado 59">
            <a:extLst>
              <a:ext uri="{FF2B5EF4-FFF2-40B4-BE49-F238E27FC236}">
                <a16:creationId xmlns:a16="http://schemas.microsoft.com/office/drawing/2014/main" id="{A0CAE42B-7FEC-34C6-A48E-FD0B4325A5D7}"/>
              </a:ext>
            </a:extLst>
          </p:cNvPr>
          <p:cNvSpPr/>
          <p:nvPr/>
        </p:nvSpPr>
        <p:spPr>
          <a:xfrm>
            <a:off x="10121086" y="3997019"/>
            <a:ext cx="707719" cy="622523"/>
          </a:xfrm>
          <a:prstGeom prst="roundRect">
            <a:avLst>
              <a:gd name="adj" fmla="val 50000"/>
            </a:avLst>
          </a:prstGeom>
          <a:solidFill>
            <a:srgbClr val="66FF3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300" b="1" dirty="0">
                <a:effectLst>
                  <a:outerShdw blurRad="38100" dist="38100" dir="2700000" algn="tl">
                    <a:srgbClr val="000000">
                      <a:alpha val="43137"/>
                    </a:srgbClr>
                  </a:outerShdw>
                </a:effectLst>
                <a:latin typeface="Helvetica Neue" panose="02000503000000020004" pitchFamily="2" charset="0"/>
                <a:ea typeface="Helvetica Neue" panose="02000503000000020004" pitchFamily="2" charset="0"/>
                <a:cs typeface="Helvetica Neue" panose="02000503000000020004" pitchFamily="2" charset="0"/>
              </a:rPr>
              <a:t>122</a:t>
            </a:r>
          </a:p>
        </p:txBody>
      </p:sp>
      <p:sp>
        <p:nvSpPr>
          <p:cNvPr id="12" name="Rectángulo redondeado 59">
            <a:extLst>
              <a:ext uri="{FF2B5EF4-FFF2-40B4-BE49-F238E27FC236}">
                <a16:creationId xmlns:a16="http://schemas.microsoft.com/office/drawing/2014/main" id="{B32FB324-023B-4F85-AD02-5AA939AE00D6}"/>
              </a:ext>
            </a:extLst>
          </p:cNvPr>
          <p:cNvSpPr/>
          <p:nvPr/>
        </p:nvSpPr>
        <p:spPr>
          <a:xfrm>
            <a:off x="10121087" y="4771378"/>
            <a:ext cx="707719" cy="622523"/>
          </a:xfrm>
          <a:prstGeom prst="roundRect">
            <a:avLst>
              <a:gd name="adj" fmla="val 50000"/>
            </a:avLst>
          </a:prstGeom>
          <a:solidFill>
            <a:srgbClr val="66FF3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300" b="1" dirty="0">
                <a:effectLst>
                  <a:outerShdw blurRad="38100" dist="38100" dir="2700000" algn="tl">
                    <a:srgbClr val="000000">
                      <a:alpha val="43137"/>
                    </a:srgbClr>
                  </a:outerShdw>
                </a:effectLst>
                <a:latin typeface="Helvetica Neue" panose="02000503000000020004" pitchFamily="2" charset="0"/>
                <a:ea typeface="Helvetica Neue" panose="02000503000000020004" pitchFamily="2" charset="0"/>
                <a:cs typeface="Helvetica Neue" panose="02000503000000020004" pitchFamily="2" charset="0"/>
              </a:rPr>
              <a:t>52</a:t>
            </a:r>
          </a:p>
        </p:txBody>
      </p:sp>
      <p:sp>
        <p:nvSpPr>
          <p:cNvPr id="13" name="Rectángulo redondeado 59">
            <a:extLst>
              <a:ext uri="{FF2B5EF4-FFF2-40B4-BE49-F238E27FC236}">
                <a16:creationId xmlns:a16="http://schemas.microsoft.com/office/drawing/2014/main" id="{BC65BE2A-CA47-C782-0695-E12C4F5E5B56}"/>
              </a:ext>
            </a:extLst>
          </p:cNvPr>
          <p:cNvSpPr/>
          <p:nvPr/>
        </p:nvSpPr>
        <p:spPr>
          <a:xfrm>
            <a:off x="10121086" y="5622283"/>
            <a:ext cx="707719" cy="622523"/>
          </a:xfrm>
          <a:prstGeom prst="roundRect">
            <a:avLst>
              <a:gd name="adj" fmla="val 50000"/>
            </a:avLst>
          </a:prstGeom>
          <a:solidFill>
            <a:srgbClr val="66FF3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300" b="1" dirty="0">
                <a:effectLst>
                  <a:outerShdw blurRad="38100" dist="38100" dir="2700000" algn="tl">
                    <a:srgbClr val="000000">
                      <a:alpha val="43137"/>
                    </a:srgbClr>
                  </a:outerShdw>
                </a:effectLst>
                <a:latin typeface="Helvetica Neue" panose="02000503000000020004" pitchFamily="2" charset="0"/>
                <a:ea typeface="Helvetica Neue" panose="02000503000000020004" pitchFamily="2" charset="0"/>
                <a:cs typeface="Helvetica Neue" panose="02000503000000020004" pitchFamily="2" charset="0"/>
              </a:rPr>
              <a:t>48</a:t>
            </a:r>
          </a:p>
        </p:txBody>
      </p:sp>
      <p:sp>
        <p:nvSpPr>
          <p:cNvPr id="14" name="Google Shape;220;p7">
            <a:extLst>
              <a:ext uri="{FF2B5EF4-FFF2-40B4-BE49-F238E27FC236}">
                <a16:creationId xmlns:a16="http://schemas.microsoft.com/office/drawing/2014/main" id="{4AEB7CA2-144A-7F62-BC8A-1FBDE0C4C9CD}"/>
              </a:ext>
            </a:extLst>
          </p:cNvPr>
          <p:cNvSpPr/>
          <p:nvPr/>
        </p:nvSpPr>
        <p:spPr>
          <a:xfrm>
            <a:off x="9977090" y="1354812"/>
            <a:ext cx="995710" cy="543431"/>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3F3F3F"/>
              </a:buClr>
              <a:buSzPts val="2000"/>
              <a:buFont typeface="Arial"/>
              <a:buNone/>
            </a:pPr>
            <a:r>
              <a:rPr lang="es-CO" sz="2000" b="1" i="0"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rPr>
              <a:t>Meta </a:t>
            </a:r>
            <a:endParaRPr lang="es-CO" sz="1400" b="0" i="0" u="none" strike="noStrike" cap="none"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Arial"/>
            </a:endParaRPr>
          </a:p>
        </p:txBody>
      </p:sp>
    </p:spTree>
    <p:extLst>
      <p:ext uri="{BB962C8B-B14F-4D97-AF65-F5344CB8AC3E}">
        <p14:creationId xmlns:p14="http://schemas.microsoft.com/office/powerpoint/2010/main" val="19076040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238;p7">
            <a:extLst>
              <a:ext uri="{FF2B5EF4-FFF2-40B4-BE49-F238E27FC236}">
                <a16:creationId xmlns:a16="http://schemas.microsoft.com/office/drawing/2014/main" id="{455935D1-D286-5BE9-1341-67A7963CC2DD}"/>
              </a:ext>
            </a:extLst>
          </p:cNvPr>
          <p:cNvSpPr txBox="1"/>
          <p:nvPr/>
        </p:nvSpPr>
        <p:spPr>
          <a:xfrm>
            <a:off x="1686757" y="218062"/>
            <a:ext cx="9138081" cy="507791"/>
          </a:xfrm>
          <a:prstGeom prst="rect">
            <a:avLst/>
          </a:prstGeom>
          <a:noFill/>
          <a:ln>
            <a:noFill/>
          </a:ln>
        </p:spPr>
        <p:txBody>
          <a:bodyPr spcFirstLastPara="1" wrap="square" lIns="91425" tIns="45700" rIns="91425" bIns="45700" anchor="t" anchorCtr="0">
            <a:spAutoFit/>
          </a:bodyPr>
          <a:lstStyle/>
          <a:p>
            <a:pPr marL="0" lvl="0" indent="0" algn="ctr">
              <a:lnSpc>
                <a:spcPct val="90000"/>
              </a:lnSpc>
              <a:buSzPts val="3200"/>
            </a:pPr>
            <a:r>
              <a:rPr lang="es-CO" sz="3000" b="1" dirty="0">
                <a:solidFill>
                  <a:srgbClr val="2D6437"/>
                </a:solidFill>
                <a:latin typeface="+mj-lt"/>
              </a:rPr>
              <a:t>4.2.1 Indicadores del Sector</a:t>
            </a:r>
            <a:endParaRPr lang="es-CO" sz="1600" b="1" dirty="0">
              <a:solidFill>
                <a:srgbClr val="2D6437"/>
              </a:solidFill>
              <a:latin typeface="+mj-lt"/>
            </a:endParaRPr>
          </a:p>
        </p:txBody>
      </p:sp>
      <p:sp>
        <p:nvSpPr>
          <p:cNvPr id="3" name="Rectángulo: esquinas redondeadas 2">
            <a:extLst>
              <a:ext uri="{FF2B5EF4-FFF2-40B4-BE49-F238E27FC236}">
                <a16:creationId xmlns:a16="http://schemas.microsoft.com/office/drawing/2014/main" id="{81DFB0DE-3124-139D-A87A-0ABF9BAA8407}"/>
              </a:ext>
            </a:extLst>
          </p:cNvPr>
          <p:cNvSpPr/>
          <p:nvPr/>
        </p:nvSpPr>
        <p:spPr>
          <a:xfrm>
            <a:off x="259774" y="4304944"/>
            <a:ext cx="2597726" cy="930444"/>
          </a:xfrm>
          <a:prstGeom prst="roundRect">
            <a:avLst>
              <a:gd name="adj" fmla="val 7445"/>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Ordenamiento del territorio alrededor del agua y justicia ambiental</a:t>
            </a:r>
            <a:endParaRPr kumimoji="0" lang="es-CO"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4" name="Rectángulo: esquinas redondeadas 3">
            <a:extLst>
              <a:ext uri="{FF2B5EF4-FFF2-40B4-BE49-F238E27FC236}">
                <a16:creationId xmlns:a16="http://schemas.microsoft.com/office/drawing/2014/main" id="{D234C875-754B-3018-7DF3-029850A953C4}"/>
              </a:ext>
            </a:extLst>
          </p:cNvPr>
          <p:cNvSpPr/>
          <p:nvPr/>
        </p:nvSpPr>
        <p:spPr>
          <a:xfrm>
            <a:off x="3267520" y="4303842"/>
            <a:ext cx="3704776"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Territorios en conflicto, transición y/o consolidación con programas o proyectos de ciencia, tecnología e innovación que den respuesta a demandas sociales productivas y/o ambientales desarrollados con actores locales.</a:t>
            </a:r>
          </a:p>
        </p:txBody>
      </p:sp>
      <p:sp>
        <p:nvSpPr>
          <p:cNvPr id="6" name="Rectángulo: esquinas redondeadas 5">
            <a:extLst>
              <a:ext uri="{FF2B5EF4-FFF2-40B4-BE49-F238E27FC236}">
                <a16:creationId xmlns:a16="http://schemas.microsoft.com/office/drawing/2014/main" id="{7D2EFFF1-7DB5-C847-BA20-E5921B712EB6}"/>
              </a:ext>
            </a:extLst>
          </p:cNvPr>
          <p:cNvSpPr/>
          <p:nvPr/>
        </p:nvSpPr>
        <p:spPr>
          <a:xfrm>
            <a:off x="11005369" y="4303842"/>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30</a:t>
            </a:r>
          </a:p>
        </p:txBody>
      </p:sp>
      <p:sp>
        <p:nvSpPr>
          <p:cNvPr id="7" name="Google Shape;214;p28">
            <a:extLst>
              <a:ext uri="{FF2B5EF4-FFF2-40B4-BE49-F238E27FC236}">
                <a16:creationId xmlns:a16="http://schemas.microsoft.com/office/drawing/2014/main" id="{E52DFB3F-1DFE-E060-034F-A925FCDD83F0}"/>
              </a:ext>
            </a:extLst>
          </p:cNvPr>
          <p:cNvSpPr txBox="1">
            <a:spLocks/>
          </p:cNvSpPr>
          <p:nvPr/>
        </p:nvSpPr>
        <p:spPr>
          <a:xfrm>
            <a:off x="3731504" y="3549611"/>
            <a:ext cx="2776808" cy="675714"/>
          </a:xfrm>
          <a:prstGeom prst="rect">
            <a:avLst/>
          </a:prstGeom>
          <a:noFill/>
          <a:ln>
            <a:noFill/>
          </a:ln>
        </p:spPr>
        <p:txBody>
          <a:bodyPr spcFirstLastPara="1" vert="horz" wrap="square" lIns="68575" tIns="34275" rIns="68575" bIns="34275" rtlCol="0" anchor="t" anchorCtr="0">
            <a:noAutofit/>
          </a:bodyPr>
          <a:lstStyle>
            <a:lvl1pPr marL="173987" indent="-173987" algn="l" defTabSz="695950" rtl="0" eaLnBrk="1" latinLnBrk="0" hangingPunct="1">
              <a:lnSpc>
                <a:spcPct val="90000"/>
              </a:lnSpc>
              <a:spcBef>
                <a:spcPts val="761"/>
              </a:spcBef>
              <a:buFont typeface="Arial" panose="020B0604020202020204" pitchFamily="34" charset="0"/>
              <a:buChar char="•"/>
              <a:defRPr sz="2131" kern="1200">
                <a:solidFill>
                  <a:schemeClr val="tx1"/>
                </a:solidFill>
                <a:latin typeface="+mn-lt"/>
                <a:ea typeface="+mn-ea"/>
                <a:cs typeface="+mn-cs"/>
              </a:defRPr>
            </a:lvl1pPr>
            <a:lvl2pPr marL="521962" indent="-173987" algn="l" defTabSz="695950" rtl="0" eaLnBrk="1" latinLnBrk="0" hangingPunct="1">
              <a:lnSpc>
                <a:spcPct val="90000"/>
              </a:lnSpc>
              <a:spcBef>
                <a:spcPts val="381"/>
              </a:spcBef>
              <a:buFont typeface="Arial" panose="020B0604020202020204" pitchFamily="34" charset="0"/>
              <a:buChar char="•"/>
              <a:defRPr sz="1827" kern="1200">
                <a:solidFill>
                  <a:schemeClr val="tx1"/>
                </a:solidFill>
                <a:latin typeface="+mn-lt"/>
                <a:ea typeface="+mn-ea"/>
                <a:cs typeface="+mn-cs"/>
              </a:defRPr>
            </a:lvl2pPr>
            <a:lvl3pPr marL="869937" indent="-173987" algn="l" defTabSz="695950" rtl="0" eaLnBrk="1" latinLnBrk="0" hangingPunct="1">
              <a:lnSpc>
                <a:spcPct val="90000"/>
              </a:lnSpc>
              <a:spcBef>
                <a:spcPts val="381"/>
              </a:spcBef>
              <a:buFont typeface="Arial" panose="020B0604020202020204" pitchFamily="34" charset="0"/>
              <a:buChar char="•"/>
              <a:defRPr sz="1522" kern="1200">
                <a:solidFill>
                  <a:schemeClr val="tx1"/>
                </a:solidFill>
                <a:latin typeface="+mn-lt"/>
                <a:ea typeface="+mn-ea"/>
                <a:cs typeface="+mn-cs"/>
              </a:defRPr>
            </a:lvl3pPr>
            <a:lvl4pPr marL="12179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4pPr>
            <a:lvl5pPr marL="15658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5pPr>
            <a:lvl6pPr marL="191386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6pPr>
            <a:lvl7pPr marL="226183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7pPr>
            <a:lvl8pPr marL="26098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8pPr>
            <a:lvl9pPr marL="29577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9pPr>
          </a:lstStyle>
          <a:p>
            <a:pPr marL="9525" marR="0" lvl="0" indent="0" algn="ctr" defTabSz="695950" rtl="0" eaLnBrk="1" fontAlgn="auto" latinLnBrk="0" hangingPunct="1">
              <a:lnSpc>
                <a:spcPct val="90000"/>
              </a:lnSpc>
              <a:spcBef>
                <a:spcPts val="800"/>
              </a:spcBef>
              <a:spcAft>
                <a:spcPts val="0"/>
              </a:spcAft>
              <a:buClr>
                <a:srgbClr val="000000"/>
              </a:buClr>
              <a:buSzPts val="1100"/>
              <a:buFont typeface="Work Sans Light"/>
              <a:buNone/>
              <a:defRPr/>
            </a:pPr>
            <a:r>
              <a:rPr kumimoji="0" lang="es-CO" sz="1800" b="1" i="0" u="none" strike="noStrike" kern="1200" cap="none" spc="0" normalizeH="0" baseline="0" noProof="0" dirty="0">
                <a:ln>
                  <a:noFill/>
                </a:ln>
                <a:solidFill>
                  <a:srgbClr val="000000"/>
                </a:solidFill>
                <a:effectLst/>
                <a:uLnTx/>
                <a:uFillTx/>
                <a:latin typeface="Montserrat ExtraBold" pitchFamily="2" charset="77"/>
                <a:ea typeface="+mn-ea"/>
                <a:cs typeface="Calibri"/>
                <a:sym typeface="Arial"/>
              </a:rPr>
              <a:t>Indicadores </a:t>
            </a:r>
            <a:r>
              <a:rPr kumimoji="0" lang="es-CO" sz="1800" b="1" i="0" u="none" strike="noStrike" kern="1200" cap="none" spc="0" normalizeH="0" baseline="0" noProof="0" dirty="0">
                <a:ln>
                  <a:noFill/>
                </a:ln>
                <a:solidFill>
                  <a:srgbClr val="000000"/>
                </a:solidFill>
                <a:effectLst/>
                <a:uLnTx/>
                <a:uFillTx/>
                <a:latin typeface="Montserrat ExtraBold" pitchFamily="2" charset="77"/>
                <a:ea typeface="+mn-ea"/>
                <a:cs typeface="Calibri"/>
                <a:sym typeface="Calibri"/>
              </a:rPr>
              <a:t>Segundo Nivel</a:t>
            </a:r>
          </a:p>
          <a:p>
            <a:pPr marL="158750" marR="0" lvl="0" indent="0" algn="ctr" defTabSz="695950" rtl="0" eaLnBrk="1" fontAlgn="auto" latinLnBrk="0" hangingPunct="1">
              <a:lnSpc>
                <a:spcPct val="90000"/>
              </a:lnSpc>
              <a:spcBef>
                <a:spcPts val="800"/>
              </a:spcBef>
              <a:spcAft>
                <a:spcPts val="0"/>
              </a:spcAft>
              <a:buClr>
                <a:srgbClr val="000000"/>
              </a:buClr>
              <a:buSzPts val="1100"/>
              <a:buFont typeface="Work Sans Light"/>
              <a:buNone/>
              <a:tabLst/>
              <a:defRPr/>
            </a:pPr>
            <a:r>
              <a:rPr kumimoji="0" lang="es-CO" sz="1050" b="1" i="0" u="none" strike="noStrike" kern="1200" cap="none" spc="0" normalizeH="0" baseline="0" noProof="0" dirty="0">
                <a:ln>
                  <a:noFill/>
                </a:ln>
                <a:solidFill>
                  <a:srgbClr val="FFFFFF">
                    <a:lumMod val="50000"/>
                  </a:srgbClr>
                </a:solidFill>
                <a:effectLst/>
                <a:uLnTx/>
                <a:uFillTx/>
                <a:latin typeface="Montserrat SemiBold" pitchFamily="2" charset="77"/>
                <a:ea typeface="+mn-ea"/>
                <a:cs typeface="+mn-cs"/>
                <a:sym typeface="Arial"/>
              </a:rPr>
              <a:t>			</a:t>
            </a:r>
          </a:p>
        </p:txBody>
      </p:sp>
      <p:sp>
        <p:nvSpPr>
          <p:cNvPr id="8" name="Google Shape;216;p28">
            <a:extLst>
              <a:ext uri="{FF2B5EF4-FFF2-40B4-BE49-F238E27FC236}">
                <a16:creationId xmlns:a16="http://schemas.microsoft.com/office/drawing/2014/main" id="{0F83FB11-026D-8A06-27D6-D9687789BDA7}"/>
              </a:ext>
            </a:extLst>
          </p:cNvPr>
          <p:cNvSpPr txBox="1">
            <a:spLocks/>
          </p:cNvSpPr>
          <p:nvPr/>
        </p:nvSpPr>
        <p:spPr>
          <a:xfrm>
            <a:off x="396390" y="3572936"/>
            <a:ext cx="2248197" cy="461665"/>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marL="0" marR="0" lvl="0" indent="0" algn="ctr" defTabSz="914400" rtl="0" eaLnBrk="1" fontAlgn="auto" latinLnBrk="0" hangingPunct="1">
              <a:lnSpc>
                <a:spcPct val="90000"/>
              </a:lnSpc>
              <a:spcBef>
                <a:spcPts val="0"/>
              </a:spcBef>
              <a:spcAft>
                <a:spcPts val="0"/>
              </a:spcAft>
              <a:buClr>
                <a:srgbClr val="FFFFFF"/>
              </a:buClr>
              <a:buSzPts val="1400"/>
              <a:buFont typeface="Work Sans SemiBold"/>
              <a:buNone/>
              <a:tabLst/>
              <a:defRPr/>
            </a:pPr>
            <a:r>
              <a:rPr kumimoji="0" lang="es-CO" sz="1800" b="1" i="0" u="none" strike="noStrike" kern="0" cap="none" spc="0" normalizeH="0" baseline="0" noProof="0" dirty="0">
                <a:ln>
                  <a:noFill/>
                </a:ln>
                <a:solidFill>
                  <a:srgbClr val="000000"/>
                </a:solidFill>
                <a:effectLst/>
                <a:uLnTx/>
                <a:uFillTx/>
                <a:latin typeface="Montserrat ExtraBold" pitchFamily="2" charset="77"/>
                <a:cs typeface="Calibri"/>
                <a:sym typeface="Calibri"/>
              </a:rPr>
              <a:t>Transformación del PND</a:t>
            </a:r>
            <a:endParaRPr kumimoji="0" lang="es-CO" sz="2800" b="1" i="0" u="none" strike="noStrike" kern="0" cap="none" spc="0" normalizeH="0" baseline="0" noProof="0" dirty="0">
              <a:ln>
                <a:noFill/>
              </a:ln>
              <a:solidFill>
                <a:srgbClr val="000000"/>
              </a:solidFill>
              <a:effectLst/>
              <a:uLnTx/>
              <a:uFillTx/>
              <a:latin typeface="Montserrat ExtraBold" pitchFamily="2" charset="77"/>
              <a:cs typeface="Calibri"/>
              <a:sym typeface="Calibri"/>
            </a:endParaRPr>
          </a:p>
        </p:txBody>
      </p:sp>
      <p:sp>
        <p:nvSpPr>
          <p:cNvPr id="9" name="Google Shape;214;p28">
            <a:extLst>
              <a:ext uri="{FF2B5EF4-FFF2-40B4-BE49-F238E27FC236}">
                <a16:creationId xmlns:a16="http://schemas.microsoft.com/office/drawing/2014/main" id="{1A3711C5-DA31-655F-4CA0-198FD25E34D5}"/>
              </a:ext>
            </a:extLst>
          </p:cNvPr>
          <p:cNvSpPr txBox="1">
            <a:spLocks/>
          </p:cNvSpPr>
          <p:nvPr/>
        </p:nvSpPr>
        <p:spPr>
          <a:xfrm>
            <a:off x="10356011" y="3473364"/>
            <a:ext cx="1728414" cy="675714"/>
          </a:xfrm>
          <a:prstGeom prst="rect">
            <a:avLst/>
          </a:prstGeom>
          <a:noFill/>
          <a:ln>
            <a:noFill/>
          </a:ln>
        </p:spPr>
        <p:txBody>
          <a:bodyPr spcFirstLastPara="1" vert="horz" wrap="square" lIns="68575" tIns="34275" rIns="68575" bIns="34275" rtlCol="0" anchor="t" anchorCtr="0">
            <a:noAutofit/>
          </a:bodyPr>
          <a:lstStyle>
            <a:defPPr marR="0" lvl="0" algn="l" rtl="0">
              <a:lnSpc>
                <a:spcPct val="100000"/>
              </a:lnSpc>
              <a:spcBef>
                <a:spcPts val="0"/>
              </a:spcBef>
              <a:spcAft>
                <a:spcPts val="0"/>
              </a:spcAft>
            </a:defPPr>
            <a:lvl1pPr marL="158750" indent="0" algn="ctr" defTabSz="695950" eaLnBrk="1" latinLnBrk="0" hangingPunct="1">
              <a:lnSpc>
                <a:spcPct val="90000"/>
              </a:lnSpc>
              <a:spcBef>
                <a:spcPts val="800"/>
              </a:spcBef>
              <a:buSzPts val="1100"/>
              <a:buFont typeface="Work Sans Light"/>
              <a:buNone/>
              <a:defRPr sz="2000" b="1" kern="1200">
                <a:latin typeface="Montserrat ExtraBold" pitchFamily="2" charset="77"/>
                <a:ea typeface="+mn-ea"/>
                <a:cs typeface="Calibri"/>
              </a:defRPr>
            </a:lvl1pPr>
            <a:lvl2pPr marL="521962" indent="-173987" defTabSz="695950" eaLnBrk="1" latinLnBrk="0" hangingPunct="1">
              <a:lnSpc>
                <a:spcPct val="90000"/>
              </a:lnSpc>
              <a:spcBef>
                <a:spcPts val="381"/>
              </a:spcBef>
              <a:buFont typeface="Arial" panose="020B0604020202020204" pitchFamily="34" charset="0"/>
              <a:buChar char="•"/>
              <a:defRPr sz="1827" kern="1200">
                <a:solidFill>
                  <a:schemeClr val="tx1"/>
                </a:solidFill>
                <a:latin typeface="+mn-lt"/>
                <a:ea typeface="+mn-ea"/>
                <a:cs typeface="+mn-cs"/>
              </a:defRPr>
            </a:lvl2pPr>
            <a:lvl3pPr marL="869937" indent="-173987" defTabSz="695950" eaLnBrk="1" latinLnBrk="0" hangingPunct="1">
              <a:lnSpc>
                <a:spcPct val="90000"/>
              </a:lnSpc>
              <a:spcBef>
                <a:spcPts val="381"/>
              </a:spcBef>
              <a:buFont typeface="Arial" panose="020B0604020202020204" pitchFamily="34" charset="0"/>
              <a:buChar char="•"/>
              <a:defRPr sz="1522" kern="1200">
                <a:solidFill>
                  <a:schemeClr val="tx1"/>
                </a:solidFill>
                <a:latin typeface="+mn-lt"/>
                <a:ea typeface="+mn-ea"/>
                <a:cs typeface="+mn-cs"/>
              </a:defRPr>
            </a:lvl3pPr>
            <a:lvl4pPr marL="1217912"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4pPr>
            <a:lvl5pPr marL="1565887"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5pPr>
            <a:lvl6pPr marL="1913862"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6pPr>
            <a:lvl7pPr marL="2261837"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7pPr>
            <a:lvl8pPr marL="2609812"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8pPr>
            <a:lvl9pPr marL="2957787"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9pPr>
          </a:lstStyle>
          <a:p>
            <a:pPr marL="158750" marR="0" lvl="0" indent="0" algn="ctr" defTabSz="695950" rtl="0" eaLnBrk="1" fontAlgn="auto" latinLnBrk="0" hangingPunct="1">
              <a:lnSpc>
                <a:spcPct val="90000"/>
              </a:lnSpc>
              <a:spcBef>
                <a:spcPts val="800"/>
              </a:spcBef>
              <a:spcAft>
                <a:spcPts val="0"/>
              </a:spcAft>
              <a:buClr>
                <a:srgbClr val="000000"/>
              </a:buClr>
              <a:buSzPts val="1100"/>
              <a:buFont typeface="Work Sans Light"/>
              <a:buNone/>
              <a:tabLst/>
              <a:defRPr/>
            </a:pPr>
            <a:r>
              <a:rPr kumimoji="0" lang="es-CO" sz="1800" b="1" i="0" u="none" strike="noStrike" kern="1200" cap="none" spc="0" normalizeH="0" baseline="0" noProof="0" dirty="0">
                <a:ln>
                  <a:noFill/>
                </a:ln>
                <a:solidFill>
                  <a:srgbClr val="000000"/>
                </a:solidFill>
                <a:effectLst/>
                <a:uLnTx/>
                <a:uFillTx/>
                <a:latin typeface="Montserrat ExtraBold" pitchFamily="2" charset="77"/>
                <a:ea typeface="+mn-ea"/>
                <a:cs typeface="Calibri"/>
                <a:sym typeface="Arial"/>
              </a:rPr>
              <a:t>Meta Cuatrienio</a:t>
            </a:r>
            <a:endParaRPr kumimoji="0" lang="es-CO" sz="1800" b="1" i="0" u="none" strike="noStrike" kern="1200" cap="none" spc="0" normalizeH="0" baseline="0" noProof="0" dirty="0">
              <a:ln>
                <a:noFill/>
              </a:ln>
              <a:solidFill>
                <a:srgbClr val="000000"/>
              </a:solidFill>
              <a:effectLst/>
              <a:uLnTx/>
              <a:uFillTx/>
              <a:latin typeface="Montserrat ExtraBold" pitchFamily="2" charset="77"/>
              <a:ea typeface="+mn-ea"/>
              <a:cs typeface="Calibri"/>
              <a:sym typeface="Calibri"/>
            </a:endParaRPr>
          </a:p>
          <a:p>
            <a:pPr marL="158750" marR="0" lvl="0" indent="0" algn="ctr" defTabSz="695950" rtl="0" eaLnBrk="1" fontAlgn="auto" latinLnBrk="0" hangingPunct="1">
              <a:lnSpc>
                <a:spcPct val="90000"/>
              </a:lnSpc>
              <a:spcBef>
                <a:spcPts val="800"/>
              </a:spcBef>
              <a:spcAft>
                <a:spcPts val="0"/>
              </a:spcAft>
              <a:buClr>
                <a:srgbClr val="000000"/>
              </a:buClr>
              <a:buSzPts val="1100"/>
              <a:buFont typeface="Work Sans Light"/>
              <a:buNone/>
              <a:tabLst/>
              <a:defRPr/>
            </a:pPr>
            <a:r>
              <a:rPr kumimoji="0" lang="es-CO" sz="1800" b="1" i="0" u="none" strike="noStrike" kern="1200" cap="none" spc="0" normalizeH="0" baseline="0" noProof="0" dirty="0">
                <a:ln>
                  <a:noFill/>
                </a:ln>
                <a:solidFill>
                  <a:srgbClr val="000000"/>
                </a:solidFill>
                <a:effectLst/>
                <a:uLnTx/>
                <a:uFillTx/>
                <a:latin typeface="Montserrat ExtraBold" pitchFamily="2" charset="77"/>
                <a:ea typeface="+mn-ea"/>
                <a:cs typeface="Calibri"/>
                <a:sym typeface="Arial"/>
              </a:rPr>
              <a:t>			</a:t>
            </a:r>
          </a:p>
        </p:txBody>
      </p:sp>
      <p:sp>
        <p:nvSpPr>
          <p:cNvPr id="10" name="Rectángulo: esquinas redondeadas 9">
            <a:extLst>
              <a:ext uri="{FF2B5EF4-FFF2-40B4-BE49-F238E27FC236}">
                <a16:creationId xmlns:a16="http://schemas.microsoft.com/office/drawing/2014/main" id="{DA695FBC-0362-DD27-0BB1-4342B2B8B201}"/>
              </a:ext>
            </a:extLst>
          </p:cNvPr>
          <p:cNvSpPr/>
          <p:nvPr/>
        </p:nvSpPr>
        <p:spPr>
          <a:xfrm>
            <a:off x="3267520" y="5376571"/>
            <a:ext cx="3704776"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Proyectos de I+D+i apoyados para el desarrollo de biológicos, biotecnológicos, medicamentos, dispositivos, insumos, sistemas y servicios de atención en salud, terapias avanzadas y otras tecnologías en salud.</a:t>
            </a:r>
            <a:endParaRPr kumimoji="0" lang="es-CO"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11" name="Rectángulo: esquinas redondeadas 10">
            <a:extLst>
              <a:ext uri="{FF2B5EF4-FFF2-40B4-BE49-F238E27FC236}">
                <a16:creationId xmlns:a16="http://schemas.microsoft.com/office/drawing/2014/main" id="{23AD28EF-44F4-0EE0-D2BD-0B5DD462D1C8}"/>
              </a:ext>
            </a:extLst>
          </p:cNvPr>
          <p:cNvSpPr/>
          <p:nvPr/>
        </p:nvSpPr>
        <p:spPr>
          <a:xfrm>
            <a:off x="11005369" y="5376571"/>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50</a:t>
            </a:r>
          </a:p>
        </p:txBody>
      </p:sp>
      <p:sp>
        <p:nvSpPr>
          <p:cNvPr id="12" name="Rectángulo: esquinas redondeadas 6">
            <a:extLst>
              <a:ext uri="{FF2B5EF4-FFF2-40B4-BE49-F238E27FC236}">
                <a16:creationId xmlns:a16="http://schemas.microsoft.com/office/drawing/2014/main" id="{B8DC28E8-C4AA-6985-F082-BFA60D5AD78A}"/>
              </a:ext>
            </a:extLst>
          </p:cNvPr>
          <p:cNvSpPr/>
          <p:nvPr/>
        </p:nvSpPr>
        <p:spPr>
          <a:xfrm>
            <a:off x="259774" y="5373795"/>
            <a:ext cx="2597726" cy="932648"/>
          </a:xfrm>
          <a:prstGeom prst="roundRect">
            <a:avLst>
              <a:gd name="adj" fmla="val 7445"/>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Seguridad humana y justicia social</a:t>
            </a:r>
            <a:endParaRPr kumimoji="0" lang="es-CO"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13" name="Rectángulo: esquinas redondeadas 6">
            <a:extLst>
              <a:ext uri="{FF2B5EF4-FFF2-40B4-BE49-F238E27FC236}">
                <a16:creationId xmlns:a16="http://schemas.microsoft.com/office/drawing/2014/main" id="{69A8D86C-B09D-1E37-9C46-36B7A304D3DE}"/>
              </a:ext>
            </a:extLst>
          </p:cNvPr>
          <p:cNvSpPr/>
          <p:nvPr/>
        </p:nvSpPr>
        <p:spPr>
          <a:xfrm>
            <a:off x="259774" y="2258684"/>
            <a:ext cx="2597726" cy="930444"/>
          </a:xfrm>
          <a:prstGeom prst="roundRect">
            <a:avLst>
              <a:gd name="adj" fmla="val 744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Transformación productiva, internacionalización y acción climática</a:t>
            </a:r>
            <a:endParaRPr kumimoji="0" lang="es-CO"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14" name="Rectángulo: esquinas redondeadas 30">
            <a:extLst>
              <a:ext uri="{FF2B5EF4-FFF2-40B4-BE49-F238E27FC236}">
                <a16:creationId xmlns:a16="http://schemas.microsoft.com/office/drawing/2014/main" id="{AD564DE7-772C-0BF8-57D2-CAAA6C73D43A}"/>
              </a:ext>
            </a:extLst>
          </p:cNvPr>
          <p:cNvSpPr/>
          <p:nvPr/>
        </p:nvSpPr>
        <p:spPr>
          <a:xfrm>
            <a:off x="3267520" y="2257582"/>
            <a:ext cx="3704776" cy="93264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Participación de la inversión en Investigación y Desarrollo (I+D) frente al PIB</a:t>
            </a:r>
          </a:p>
        </p:txBody>
      </p:sp>
      <p:sp>
        <p:nvSpPr>
          <p:cNvPr id="15" name="Rectángulo: esquinas redondeadas 31">
            <a:extLst>
              <a:ext uri="{FF2B5EF4-FFF2-40B4-BE49-F238E27FC236}">
                <a16:creationId xmlns:a16="http://schemas.microsoft.com/office/drawing/2014/main" id="{23B8DB21-C069-CA66-FC69-11C0DBA4F847}"/>
              </a:ext>
            </a:extLst>
          </p:cNvPr>
          <p:cNvSpPr/>
          <p:nvPr/>
        </p:nvSpPr>
        <p:spPr>
          <a:xfrm>
            <a:off x="11005369" y="2257582"/>
            <a:ext cx="674015" cy="93264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0,5%</a:t>
            </a:r>
          </a:p>
        </p:txBody>
      </p:sp>
      <p:sp>
        <p:nvSpPr>
          <p:cNvPr id="16" name="Google Shape;214;p28">
            <a:extLst>
              <a:ext uri="{FF2B5EF4-FFF2-40B4-BE49-F238E27FC236}">
                <a16:creationId xmlns:a16="http://schemas.microsoft.com/office/drawing/2014/main" id="{786E11EF-41D9-3A67-CD8D-D648366B4C17}"/>
              </a:ext>
            </a:extLst>
          </p:cNvPr>
          <p:cNvSpPr txBox="1">
            <a:spLocks/>
          </p:cNvSpPr>
          <p:nvPr/>
        </p:nvSpPr>
        <p:spPr>
          <a:xfrm>
            <a:off x="3648906" y="1451396"/>
            <a:ext cx="2942005" cy="675714"/>
          </a:xfrm>
          <a:prstGeom prst="rect">
            <a:avLst/>
          </a:prstGeom>
          <a:noFill/>
          <a:ln>
            <a:noFill/>
          </a:ln>
        </p:spPr>
        <p:txBody>
          <a:bodyPr spcFirstLastPara="1" vert="horz" wrap="square" lIns="68575" tIns="34275" rIns="68575" bIns="34275" rtlCol="0" anchor="t" anchorCtr="0">
            <a:noAutofit/>
          </a:bodyPr>
          <a:lstStyle>
            <a:lvl1pPr marL="173987" indent="-173987" algn="l" defTabSz="695950" rtl="0" eaLnBrk="1" latinLnBrk="0" hangingPunct="1">
              <a:lnSpc>
                <a:spcPct val="90000"/>
              </a:lnSpc>
              <a:spcBef>
                <a:spcPts val="761"/>
              </a:spcBef>
              <a:buFont typeface="Arial" panose="020B0604020202020204" pitchFamily="34" charset="0"/>
              <a:buChar char="•"/>
              <a:defRPr sz="2131" kern="1200">
                <a:solidFill>
                  <a:schemeClr val="tx1"/>
                </a:solidFill>
                <a:latin typeface="+mn-lt"/>
                <a:ea typeface="+mn-ea"/>
                <a:cs typeface="+mn-cs"/>
              </a:defRPr>
            </a:lvl1pPr>
            <a:lvl2pPr marL="521962" indent="-173987" algn="l" defTabSz="695950" rtl="0" eaLnBrk="1" latinLnBrk="0" hangingPunct="1">
              <a:lnSpc>
                <a:spcPct val="90000"/>
              </a:lnSpc>
              <a:spcBef>
                <a:spcPts val="381"/>
              </a:spcBef>
              <a:buFont typeface="Arial" panose="020B0604020202020204" pitchFamily="34" charset="0"/>
              <a:buChar char="•"/>
              <a:defRPr sz="1827" kern="1200">
                <a:solidFill>
                  <a:schemeClr val="tx1"/>
                </a:solidFill>
                <a:latin typeface="+mn-lt"/>
                <a:ea typeface="+mn-ea"/>
                <a:cs typeface="+mn-cs"/>
              </a:defRPr>
            </a:lvl2pPr>
            <a:lvl3pPr marL="869937" indent="-173987" algn="l" defTabSz="695950" rtl="0" eaLnBrk="1" latinLnBrk="0" hangingPunct="1">
              <a:lnSpc>
                <a:spcPct val="90000"/>
              </a:lnSpc>
              <a:spcBef>
                <a:spcPts val="381"/>
              </a:spcBef>
              <a:buFont typeface="Arial" panose="020B0604020202020204" pitchFamily="34" charset="0"/>
              <a:buChar char="•"/>
              <a:defRPr sz="1522" kern="1200">
                <a:solidFill>
                  <a:schemeClr val="tx1"/>
                </a:solidFill>
                <a:latin typeface="+mn-lt"/>
                <a:ea typeface="+mn-ea"/>
                <a:cs typeface="+mn-cs"/>
              </a:defRPr>
            </a:lvl3pPr>
            <a:lvl4pPr marL="12179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4pPr>
            <a:lvl5pPr marL="15658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5pPr>
            <a:lvl6pPr marL="191386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6pPr>
            <a:lvl7pPr marL="226183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7pPr>
            <a:lvl8pPr marL="26098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8pPr>
            <a:lvl9pPr marL="29577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9pPr>
          </a:lstStyle>
          <a:p>
            <a:pPr marL="9525" marR="0" lvl="0" indent="0" algn="ctr" defTabSz="695950" rtl="0" eaLnBrk="1" fontAlgn="auto" latinLnBrk="0" hangingPunct="1">
              <a:lnSpc>
                <a:spcPct val="90000"/>
              </a:lnSpc>
              <a:spcBef>
                <a:spcPts val="800"/>
              </a:spcBef>
              <a:spcAft>
                <a:spcPts val="0"/>
              </a:spcAft>
              <a:buClr>
                <a:srgbClr val="000000"/>
              </a:buClr>
              <a:buSzPts val="1100"/>
              <a:buFont typeface="Work Sans Light"/>
              <a:buNone/>
              <a:defRPr/>
            </a:pPr>
            <a:r>
              <a:rPr kumimoji="0" lang="es-CO" sz="1800" b="1" i="0" u="none" strike="noStrike" kern="1200" cap="none" spc="0" normalizeH="0" baseline="0" noProof="0" dirty="0">
                <a:ln>
                  <a:noFill/>
                </a:ln>
                <a:solidFill>
                  <a:srgbClr val="000000"/>
                </a:solidFill>
                <a:effectLst/>
                <a:uLnTx/>
                <a:uFillTx/>
                <a:latin typeface="Montserrat ExtraBold" pitchFamily="2" charset="77"/>
                <a:ea typeface="+mn-ea"/>
                <a:cs typeface="Calibri"/>
                <a:sym typeface="Arial"/>
              </a:rPr>
              <a:t>Indicadores </a:t>
            </a:r>
            <a:r>
              <a:rPr kumimoji="0" lang="es-CO" sz="1800" b="1" i="0" u="none" strike="noStrike" kern="1200" cap="none" spc="0" normalizeH="0" baseline="0" noProof="0" dirty="0">
                <a:ln>
                  <a:noFill/>
                </a:ln>
                <a:solidFill>
                  <a:srgbClr val="000000"/>
                </a:solidFill>
                <a:effectLst/>
                <a:uLnTx/>
                <a:uFillTx/>
                <a:latin typeface="Montserrat ExtraBold" pitchFamily="2" charset="77"/>
                <a:ea typeface="+mn-ea"/>
                <a:cs typeface="Calibri"/>
                <a:sym typeface="Calibri"/>
              </a:rPr>
              <a:t>Primer Nivel</a:t>
            </a:r>
            <a:r>
              <a:rPr kumimoji="0" lang="es-CO" sz="1050" b="1" i="0" u="none" strike="noStrike" kern="1200" cap="none" spc="0" normalizeH="0" baseline="0" noProof="0" dirty="0">
                <a:ln>
                  <a:noFill/>
                </a:ln>
                <a:solidFill>
                  <a:srgbClr val="FFFFFF">
                    <a:lumMod val="50000"/>
                  </a:srgbClr>
                </a:solidFill>
                <a:effectLst/>
                <a:uLnTx/>
                <a:uFillTx/>
                <a:latin typeface="Montserrat SemiBold" pitchFamily="2" charset="77"/>
                <a:ea typeface="+mn-ea"/>
                <a:cs typeface="+mn-cs"/>
                <a:sym typeface="Arial"/>
              </a:rPr>
              <a:t>	</a:t>
            </a:r>
          </a:p>
        </p:txBody>
      </p:sp>
      <p:sp>
        <p:nvSpPr>
          <p:cNvPr id="17" name="Google Shape;216;p28">
            <a:extLst>
              <a:ext uri="{FF2B5EF4-FFF2-40B4-BE49-F238E27FC236}">
                <a16:creationId xmlns:a16="http://schemas.microsoft.com/office/drawing/2014/main" id="{47573B3E-6B65-3332-6C73-67A2873B8B08}"/>
              </a:ext>
            </a:extLst>
          </p:cNvPr>
          <p:cNvSpPr txBox="1">
            <a:spLocks/>
          </p:cNvSpPr>
          <p:nvPr/>
        </p:nvSpPr>
        <p:spPr>
          <a:xfrm>
            <a:off x="396390" y="1526676"/>
            <a:ext cx="2248197" cy="461665"/>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marL="0" marR="0" lvl="0" indent="0" algn="ctr" defTabSz="914400" rtl="0" eaLnBrk="1" fontAlgn="auto" latinLnBrk="0" hangingPunct="1">
              <a:lnSpc>
                <a:spcPct val="90000"/>
              </a:lnSpc>
              <a:spcBef>
                <a:spcPts val="0"/>
              </a:spcBef>
              <a:spcAft>
                <a:spcPts val="0"/>
              </a:spcAft>
              <a:buClr>
                <a:srgbClr val="FFFFFF"/>
              </a:buClr>
              <a:buSzPts val="1400"/>
              <a:buFont typeface="Work Sans SemiBold"/>
              <a:buNone/>
              <a:tabLst/>
              <a:defRPr/>
            </a:pPr>
            <a:r>
              <a:rPr kumimoji="0" lang="es-CO" sz="1800" b="1" i="0" u="none" strike="noStrike" kern="0" cap="none" spc="0" normalizeH="0" baseline="0" noProof="0" dirty="0">
                <a:ln>
                  <a:noFill/>
                </a:ln>
                <a:solidFill>
                  <a:srgbClr val="000000"/>
                </a:solidFill>
                <a:effectLst/>
                <a:uLnTx/>
                <a:uFillTx/>
                <a:latin typeface="Montserrat ExtraBold" pitchFamily="2" charset="77"/>
                <a:cs typeface="Calibri"/>
                <a:sym typeface="Calibri"/>
              </a:rPr>
              <a:t>Transformación del PND</a:t>
            </a:r>
            <a:endParaRPr kumimoji="0" lang="es-CO" sz="2800" b="1" i="0" u="none" strike="noStrike" kern="0" cap="none" spc="0" normalizeH="0" baseline="0" noProof="0" dirty="0">
              <a:ln>
                <a:noFill/>
              </a:ln>
              <a:solidFill>
                <a:srgbClr val="000000"/>
              </a:solidFill>
              <a:effectLst/>
              <a:uLnTx/>
              <a:uFillTx/>
              <a:latin typeface="Montserrat ExtraBold" pitchFamily="2" charset="77"/>
              <a:cs typeface="Calibri"/>
              <a:sym typeface="Calibri"/>
            </a:endParaRPr>
          </a:p>
        </p:txBody>
      </p:sp>
      <p:sp>
        <p:nvSpPr>
          <p:cNvPr id="18" name="Google Shape;214;p28">
            <a:extLst>
              <a:ext uri="{FF2B5EF4-FFF2-40B4-BE49-F238E27FC236}">
                <a16:creationId xmlns:a16="http://schemas.microsoft.com/office/drawing/2014/main" id="{89D052A6-0BDD-A52F-31FD-29C9B3A497C1}"/>
              </a:ext>
            </a:extLst>
          </p:cNvPr>
          <p:cNvSpPr txBox="1">
            <a:spLocks/>
          </p:cNvSpPr>
          <p:nvPr/>
        </p:nvSpPr>
        <p:spPr>
          <a:xfrm>
            <a:off x="10356011" y="1427104"/>
            <a:ext cx="1728414" cy="675714"/>
          </a:xfrm>
          <a:prstGeom prst="rect">
            <a:avLst/>
          </a:prstGeom>
          <a:noFill/>
          <a:ln>
            <a:noFill/>
          </a:ln>
        </p:spPr>
        <p:txBody>
          <a:bodyPr spcFirstLastPara="1" vert="horz" wrap="square" lIns="68575" tIns="34275" rIns="68575" bIns="34275" rtlCol="0" anchor="t" anchorCtr="0">
            <a:noAutofit/>
          </a:bodyPr>
          <a:lstStyle>
            <a:defPPr marR="0" lvl="0" algn="l" rtl="0">
              <a:lnSpc>
                <a:spcPct val="100000"/>
              </a:lnSpc>
              <a:spcBef>
                <a:spcPts val="0"/>
              </a:spcBef>
              <a:spcAft>
                <a:spcPts val="0"/>
              </a:spcAft>
            </a:defPPr>
            <a:lvl1pPr marL="158750" indent="0" algn="ctr" defTabSz="695950" eaLnBrk="1" latinLnBrk="0" hangingPunct="1">
              <a:lnSpc>
                <a:spcPct val="90000"/>
              </a:lnSpc>
              <a:spcBef>
                <a:spcPts val="800"/>
              </a:spcBef>
              <a:buSzPts val="1100"/>
              <a:buFont typeface="Work Sans Light"/>
              <a:buNone/>
              <a:defRPr sz="2000" b="1" kern="1200">
                <a:latin typeface="Montserrat ExtraBold" pitchFamily="2" charset="77"/>
                <a:ea typeface="+mn-ea"/>
                <a:cs typeface="Calibri"/>
              </a:defRPr>
            </a:lvl1pPr>
            <a:lvl2pPr marL="521962" indent="-173987" defTabSz="695950" eaLnBrk="1" latinLnBrk="0" hangingPunct="1">
              <a:lnSpc>
                <a:spcPct val="90000"/>
              </a:lnSpc>
              <a:spcBef>
                <a:spcPts val="381"/>
              </a:spcBef>
              <a:buFont typeface="Arial" panose="020B0604020202020204" pitchFamily="34" charset="0"/>
              <a:buChar char="•"/>
              <a:defRPr sz="1827" kern="1200">
                <a:solidFill>
                  <a:schemeClr val="tx1"/>
                </a:solidFill>
                <a:latin typeface="+mn-lt"/>
                <a:ea typeface="+mn-ea"/>
                <a:cs typeface="+mn-cs"/>
              </a:defRPr>
            </a:lvl2pPr>
            <a:lvl3pPr marL="869937" indent="-173987" defTabSz="695950" eaLnBrk="1" latinLnBrk="0" hangingPunct="1">
              <a:lnSpc>
                <a:spcPct val="90000"/>
              </a:lnSpc>
              <a:spcBef>
                <a:spcPts val="381"/>
              </a:spcBef>
              <a:buFont typeface="Arial" panose="020B0604020202020204" pitchFamily="34" charset="0"/>
              <a:buChar char="•"/>
              <a:defRPr sz="1522" kern="1200">
                <a:solidFill>
                  <a:schemeClr val="tx1"/>
                </a:solidFill>
                <a:latin typeface="+mn-lt"/>
                <a:ea typeface="+mn-ea"/>
                <a:cs typeface="+mn-cs"/>
              </a:defRPr>
            </a:lvl3pPr>
            <a:lvl4pPr marL="1217912"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4pPr>
            <a:lvl5pPr marL="1565887"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5pPr>
            <a:lvl6pPr marL="1913862"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6pPr>
            <a:lvl7pPr marL="2261837"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7pPr>
            <a:lvl8pPr marL="2609812"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8pPr>
            <a:lvl9pPr marL="2957787"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9pPr>
          </a:lstStyle>
          <a:p>
            <a:pPr marL="158750" marR="0" lvl="0" indent="0" algn="ctr" defTabSz="695950" rtl="0" eaLnBrk="1" fontAlgn="auto" latinLnBrk="0" hangingPunct="1">
              <a:lnSpc>
                <a:spcPct val="90000"/>
              </a:lnSpc>
              <a:spcBef>
                <a:spcPts val="800"/>
              </a:spcBef>
              <a:spcAft>
                <a:spcPts val="0"/>
              </a:spcAft>
              <a:buClr>
                <a:srgbClr val="000000"/>
              </a:buClr>
              <a:buSzPts val="1100"/>
              <a:buFont typeface="Work Sans Light"/>
              <a:buNone/>
              <a:tabLst/>
              <a:defRPr/>
            </a:pPr>
            <a:r>
              <a:rPr kumimoji="0" lang="es-CO" sz="1800" b="1" i="0" u="none" strike="noStrike" kern="1200" cap="none" spc="0" normalizeH="0" baseline="0" noProof="0" dirty="0">
                <a:ln>
                  <a:noFill/>
                </a:ln>
                <a:solidFill>
                  <a:srgbClr val="000000"/>
                </a:solidFill>
                <a:effectLst/>
                <a:uLnTx/>
                <a:uFillTx/>
                <a:latin typeface="Montserrat ExtraBold" pitchFamily="2" charset="77"/>
                <a:ea typeface="+mn-ea"/>
                <a:cs typeface="Calibri"/>
                <a:sym typeface="Arial"/>
              </a:rPr>
              <a:t>Meta Cuatrienio</a:t>
            </a:r>
            <a:endParaRPr kumimoji="0" lang="es-CO" sz="1800" b="1" i="0" u="none" strike="noStrike" kern="1200" cap="none" spc="0" normalizeH="0" baseline="0" noProof="0" dirty="0">
              <a:ln>
                <a:noFill/>
              </a:ln>
              <a:solidFill>
                <a:srgbClr val="000000"/>
              </a:solidFill>
              <a:effectLst/>
              <a:uLnTx/>
              <a:uFillTx/>
              <a:latin typeface="Montserrat ExtraBold" pitchFamily="2" charset="77"/>
              <a:ea typeface="+mn-ea"/>
              <a:cs typeface="Calibri"/>
              <a:sym typeface="Calibri"/>
            </a:endParaRPr>
          </a:p>
          <a:p>
            <a:pPr marL="158750" marR="0" lvl="0" indent="0" algn="ctr" defTabSz="695950" rtl="0" eaLnBrk="1" fontAlgn="auto" latinLnBrk="0" hangingPunct="1">
              <a:lnSpc>
                <a:spcPct val="90000"/>
              </a:lnSpc>
              <a:spcBef>
                <a:spcPts val="800"/>
              </a:spcBef>
              <a:spcAft>
                <a:spcPts val="0"/>
              </a:spcAft>
              <a:buClr>
                <a:srgbClr val="000000"/>
              </a:buClr>
              <a:buSzPts val="1100"/>
              <a:buFont typeface="Work Sans Light"/>
              <a:buNone/>
              <a:tabLst/>
              <a:defRPr/>
            </a:pPr>
            <a:r>
              <a:rPr kumimoji="0" lang="es-CO" sz="1800" b="1" i="0" u="none" strike="noStrike" kern="1200" cap="none" spc="0" normalizeH="0" baseline="0" noProof="0" dirty="0">
                <a:ln>
                  <a:noFill/>
                </a:ln>
                <a:solidFill>
                  <a:srgbClr val="000000"/>
                </a:solidFill>
                <a:effectLst/>
                <a:uLnTx/>
                <a:uFillTx/>
                <a:latin typeface="Montserrat ExtraBold" pitchFamily="2" charset="77"/>
                <a:ea typeface="+mn-ea"/>
                <a:cs typeface="Calibri"/>
                <a:sym typeface="Arial"/>
              </a:rPr>
              <a:t>			</a:t>
            </a:r>
          </a:p>
        </p:txBody>
      </p:sp>
      <p:sp>
        <p:nvSpPr>
          <p:cNvPr id="19" name="Rectángulo: esquinas redondeadas 31">
            <a:extLst>
              <a:ext uri="{FF2B5EF4-FFF2-40B4-BE49-F238E27FC236}">
                <a16:creationId xmlns:a16="http://schemas.microsoft.com/office/drawing/2014/main" id="{7936BC14-C0F7-4FE5-8A0E-128BBC639C3C}"/>
              </a:ext>
            </a:extLst>
          </p:cNvPr>
          <p:cNvSpPr/>
          <p:nvPr/>
        </p:nvSpPr>
        <p:spPr>
          <a:xfrm>
            <a:off x="7258221" y="4302740"/>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5</a:t>
            </a:r>
          </a:p>
        </p:txBody>
      </p:sp>
      <p:sp>
        <p:nvSpPr>
          <p:cNvPr id="20" name="Rectángulo: esquinas redondeadas 19">
            <a:extLst>
              <a:ext uri="{FF2B5EF4-FFF2-40B4-BE49-F238E27FC236}">
                <a16:creationId xmlns:a16="http://schemas.microsoft.com/office/drawing/2014/main" id="{1B1D48E6-3CE9-9B0E-61E5-B21558FC0347}"/>
              </a:ext>
            </a:extLst>
          </p:cNvPr>
          <p:cNvSpPr/>
          <p:nvPr/>
        </p:nvSpPr>
        <p:spPr>
          <a:xfrm>
            <a:off x="7258221" y="5375469"/>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5</a:t>
            </a:r>
          </a:p>
        </p:txBody>
      </p:sp>
      <p:sp>
        <p:nvSpPr>
          <p:cNvPr id="21" name="Rectángulo: esquinas redondeadas 31">
            <a:extLst>
              <a:ext uri="{FF2B5EF4-FFF2-40B4-BE49-F238E27FC236}">
                <a16:creationId xmlns:a16="http://schemas.microsoft.com/office/drawing/2014/main" id="{BD9ADEC1-C806-1B0D-9F76-37D24B6AAE19}"/>
              </a:ext>
            </a:extLst>
          </p:cNvPr>
          <p:cNvSpPr/>
          <p:nvPr/>
        </p:nvSpPr>
        <p:spPr>
          <a:xfrm>
            <a:off x="7258221" y="2256480"/>
            <a:ext cx="674015" cy="93264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1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0,34%</a:t>
            </a:r>
          </a:p>
        </p:txBody>
      </p:sp>
      <p:sp>
        <p:nvSpPr>
          <p:cNvPr id="22" name="Rectángulo: esquinas redondeadas 31">
            <a:extLst>
              <a:ext uri="{FF2B5EF4-FFF2-40B4-BE49-F238E27FC236}">
                <a16:creationId xmlns:a16="http://schemas.microsoft.com/office/drawing/2014/main" id="{0B77E819-1986-DD54-293D-4C906C179095}"/>
              </a:ext>
            </a:extLst>
          </p:cNvPr>
          <p:cNvSpPr/>
          <p:nvPr/>
        </p:nvSpPr>
        <p:spPr>
          <a:xfrm>
            <a:off x="8034737" y="4301066"/>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5</a:t>
            </a:r>
          </a:p>
        </p:txBody>
      </p:sp>
      <p:sp>
        <p:nvSpPr>
          <p:cNvPr id="23" name="Rectángulo: esquinas redondeadas 19">
            <a:extLst>
              <a:ext uri="{FF2B5EF4-FFF2-40B4-BE49-F238E27FC236}">
                <a16:creationId xmlns:a16="http://schemas.microsoft.com/office/drawing/2014/main" id="{3ED1E848-3137-ABFD-8A3C-9D64E880B068}"/>
              </a:ext>
            </a:extLst>
          </p:cNvPr>
          <p:cNvSpPr/>
          <p:nvPr/>
        </p:nvSpPr>
        <p:spPr>
          <a:xfrm>
            <a:off x="8034737" y="5373795"/>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10</a:t>
            </a:r>
          </a:p>
        </p:txBody>
      </p:sp>
      <p:sp>
        <p:nvSpPr>
          <p:cNvPr id="24" name="Rectángulo: esquinas redondeadas 31">
            <a:extLst>
              <a:ext uri="{FF2B5EF4-FFF2-40B4-BE49-F238E27FC236}">
                <a16:creationId xmlns:a16="http://schemas.microsoft.com/office/drawing/2014/main" id="{3C17A653-92B9-69B6-9AB5-B561185E60EE}"/>
              </a:ext>
            </a:extLst>
          </p:cNvPr>
          <p:cNvSpPr/>
          <p:nvPr/>
        </p:nvSpPr>
        <p:spPr>
          <a:xfrm>
            <a:off x="8034737" y="2254806"/>
            <a:ext cx="674015" cy="93264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1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0,39%</a:t>
            </a:r>
          </a:p>
        </p:txBody>
      </p:sp>
      <p:sp>
        <p:nvSpPr>
          <p:cNvPr id="25" name="Rectángulo: esquinas redondeadas 31">
            <a:extLst>
              <a:ext uri="{FF2B5EF4-FFF2-40B4-BE49-F238E27FC236}">
                <a16:creationId xmlns:a16="http://schemas.microsoft.com/office/drawing/2014/main" id="{1C994B4D-C314-C904-83CD-3AAD6ED3DEB7}"/>
              </a:ext>
            </a:extLst>
          </p:cNvPr>
          <p:cNvSpPr/>
          <p:nvPr/>
        </p:nvSpPr>
        <p:spPr>
          <a:xfrm>
            <a:off x="8794787" y="4301066"/>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10</a:t>
            </a:r>
          </a:p>
        </p:txBody>
      </p:sp>
      <p:sp>
        <p:nvSpPr>
          <p:cNvPr id="26" name="Rectángulo: esquinas redondeadas 19">
            <a:extLst>
              <a:ext uri="{FF2B5EF4-FFF2-40B4-BE49-F238E27FC236}">
                <a16:creationId xmlns:a16="http://schemas.microsoft.com/office/drawing/2014/main" id="{5E08342F-ECE9-F0F0-5C2C-287A8C7C1B44}"/>
              </a:ext>
            </a:extLst>
          </p:cNvPr>
          <p:cNvSpPr/>
          <p:nvPr/>
        </p:nvSpPr>
        <p:spPr>
          <a:xfrm>
            <a:off x="8794787" y="5373795"/>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15</a:t>
            </a:r>
          </a:p>
        </p:txBody>
      </p:sp>
      <p:sp>
        <p:nvSpPr>
          <p:cNvPr id="27" name="Rectángulo: esquinas redondeadas 31">
            <a:extLst>
              <a:ext uri="{FF2B5EF4-FFF2-40B4-BE49-F238E27FC236}">
                <a16:creationId xmlns:a16="http://schemas.microsoft.com/office/drawing/2014/main" id="{BCAB9231-E171-EA13-146D-1A5B698B2BC0}"/>
              </a:ext>
            </a:extLst>
          </p:cNvPr>
          <p:cNvSpPr/>
          <p:nvPr/>
        </p:nvSpPr>
        <p:spPr>
          <a:xfrm>
            <a:off x="8794787" y="2254806"/>
            <a:ext cx="674015" cy="93264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1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0,45%</a:t>
            </a:r>
          </a:p>
        </p:txBody>
      </p:sp>
      <p:sp>
        <p:nvSpPr>
          <p:cNvPr id="28" name="Rectángulo: esquinas redondeadas 31">
            <a:extLst>
              <a:ext uri="{FF2B5EF4-FFF2-40B4-BE49-F238E27FC236}">
                <a16:creationId xmlns:a16="http://schemas.microsoft.com/office/drawing/2014/main" id="{0CD58EBA-FFAB-7E07-7E28-A1F56987C4E9}"/>
              </a:ext>
            </a:extLst>
          </p:cNvPr>
          <p:cNvSpPr/>
          <p:nvPr/>
        </p:nvSpPr>
        <p:spPr>
          <a:xfrm>
            <a:off x="9554837" y="4301066"/>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10</a:t>
            </a:r>
          </a:p>
        </p:txBody>
      </p:sp>
      <p:sp>
        <p:nvSpPr>
          <p:cNvPr id="29" name="Rectángulo: esquinas redondeadas 19">
            <a:extLst>
              <a:ext uri="{FF2B5EF4-FFF2-40B4-BE49-F238E27FC236}">
                <a16:creationId xmlns:a16="http://schemas.microsoft.com/office/drawing/2014/main" id="{DE1751C1-ECC2-257A-6ADB-D2EF6107A6F3}"/>
              </a:ext>
            </a:extLst>
          </p:cNvPr>
          <p:cNvSpPr/>
          <p:nvPr/>
        </p:nvSpPr>
        <p:spPr>
          <a:xfrm>
            <a:off x="9554837" y="5373795"/>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20</a:t>
            </a:r>
          </a:p>
        </p:txBody>
      </p:sp>
      <p:sp>
        <p:nvSpPr>
          <p:cNvPr id="30" name="Rectángulo: esquinas redondeadas 31">
            <a:extLst>
              <a:ext uri="{FF2B5EF4-FFF2-40B4-BE49-F238E27FC236}">
                <a16:creationId xmlns:a16="http://schemas.microsoft.com/office/drawing/2014/main" id="{871685F2-37F6-5B88-B030-2FFA9B203348}"/>
              </a:ext>
            </a:extLst>
          </p:cNvPr>
          <p:cNvSpPr/>
          <p:nvPr/>
        </p:nvSpPr>
        <p:spPr>
          <a:xfrm>
            <a:off x="9554837" y="2254806"/>
            <a:ext cx="674015" cy="93264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1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0,5%</a:t>
            </a:r>
          </a:p>
        </p:txBody>
      </p:sp>
      <p:sp>
        <p:nvSpPr>
          <p:cNvPr id="31" name="Google Shape;214;p28">
            <a:extLst>
              <a:ext uri="{FF2B5EF4-FFF2-40B4-BE49-F238E27FC236}">
                <a16:creationId xmlns:a16="http://schemas.microsoft.com/office/drawing/2014/main" id="{084D375E-640C-FFD5-B336-C18CE9691E45}"/>
              </a:ext>
            </a:extLst>
          </p:cNvPr>
          <p:cNvSpPr txBox="1">
            <a:spLocks/>
          </p:cNvSpPr>
          <p:nvPr/>
        </p:nvSpPr>
        <p:spPr>
          <a:xfrm>
            <a:off x="7615696" y="1380904"/>
            <a:ext cx="2224494" cy="477054"/>
          </a:xfrm>
          <a:prstGeom prst="rect">
            <a:avLst/>
          </a:prstGeom>
          <a:noFill/>
          <a:ln>
            <a:noFill/>
          </a:ln>
        </p:spPr>
        <p:txBody>
          <a:bodyPr spcFirstLastPara="1" vert="horz" wrap="square" lIns="68575" tIns="34275" rIns="68575" bIns="34275" rtlCol="0" anchor="t" anchorCtr="0">
            <a:noAutofit/>
          </a:bodyPr>
          <a:lstStyle>
            <a:defPPr marR="0" lvl="0" algn="l" rtl="0">
              <a:lnSpc>
                <a:spcPct val="100000"/>
              </a:lnSpc>
              <a:spcBef>
                <a:spcPts val="0"/>
              </a:spcBef>
              <a:spcAft>
                <a:spcPts val="0"/>
              </a:spcAft>
            </a:defPPr>
            <a:lvl1pPr marL="158750" indent="0" algn="ctr" defTabSz="695950" eaLnBrk="1" latinLnBrk="0" hangingPunct="1">
              <a:lnSpc>
                <a:spcPct val="90000"/>
              </a:lnSpc>
              <a:spcBef>
                <a:spcPts val="800"/>
              </a:spcBef>
              <a:buSzPts val="1100"/>
              <a:buFont typeface="Work Sans Light"/>
              <a:buNone/>
              <a:defRPr sz="2000" b="1" kern="1200">
                <a:latin typeface="Montserrat ExtraBold" pitchFamily="2" charset="77"/>
                <a:ea typeface="+mn-ea"/>
                <a:cs typeface="Calibri"/>
              </a:defRPr>
            </a:lvl1pPr>
            <a:lvl2pPr marL="521962" indent="-173987" defTabSz="695950" eaLnBrk="1" latinLnBrk="0" hangingPunct="1">
              <a:lnSpc>
                <a:spcPct val="90000"/>
              </a:lnSpc>
              <a:spcBef>
                <a:spcPts val="381"/>
              </a:spcBef>
              <a:buFont typeface="Arial" panose="020B0604020202020204" pitchFamily="34" charset="0"/>
              <a:buChar char="•"/>
              <a:defRPr sz="1827" kern="1200">
                <a:solidFill>
                  <a:schemeClr val="tx1"/>
                </a:solidFill>
                <a:latin typeface="+mn-lt"/>
                <a:ea typeface="+mn-ea"/>
                <a:cs typeface="+mn-cs"/>
              </a:defRPr>
            </a:lvl2pPr>
            <a:lvl3pPr marL="869937" indent="-173987" defTabSz="695950" eaLnBrk="1" latinLnBrk="0" hangingPunct="1">
              <a:lnSpc>
                <a:spcPct val="90000"/>
              </a:lnSpc>
              <a:spcBef>
                <a:spcPts val="381"/>
              </a:spcBef>
              <a:buFont typeface="Arial" panose="020B0604020202020204" pitchFamily="34" charset="0"/>
              <a:buChar char="•"/>
              <a:defRPr sz="1522" kern="1200">
                <a:solidFill>
                  <a:schemeClr val="tx1"/>
                </a:solidFill>
                <a:latin typeface="+mn-lt"/>
                <a:ea typeface="+mn-ea"/>
                <a:cs typeface="+mn-cs"/>
              </a:defRPr>
            </a:lvl3pPr>
            <a:lvl4pPr marL="1217912"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4pPr>
            <a:lvl5pPr marL="1565887"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5pPr>
            <a:lvl6pPr marL="1913862"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6pPr>
            <a:lvl7pPr marL="2261837"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7pPr>
            <a:lvl8pPr marL="2609812"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8pPr>
            <a:lvl9pPr marL="2957787"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9pPr>
          </a:lstStyle>
          <a:p>
            <a:pPr marL="9525" marR="0" lvl="0" algn="ctr" defTabSz="695950" rtl="0" eaLnBrk="1" fontAlgn="auto" latinLnBrk="0" hangingPunct="1">
              <a:lnSpc>
                <a:spcPct val="90000"/>
              </a:lnSpc>
              <a:spcBef>
                <a:spcPts val="800"/>
              </a:spcBef>
              <a:spcAft>
                <a:spcPts val="0"/>
              </a:spcAft>
              <a:buClr>
                <a:srgbClr val="000000"/>
              </a:buClr>
              <a:buSzPts val="1100"/>
              <a:buFont typeface="Work Sans Light"/>
              <a:buNone/>
              <a:defRPr/>
            </a:pPr>
            <a:r>
              <a:rPr kumimoji="0" lang="es-CO" sz="1600" b="1" i="0" u="none" strike="noStrike" kern="1200" cap="none" spc="0" normalizeH="0" baseline="0" noProof="0" dirty="0">
                <a:ln>
                  <a:noFill/>
                </a:ln>
                <a:solidFill>
                  <a:srgbClr val="000000"/>
                </a:solidFill>
                <a:effectLst/>
                <a:uLnTx/>
                <a:uFillTx/>
                <a:latin typeface="Montserrat ExtraBold" pitchFamily="2" charset="77"/>
                <a:ea typeface="+mn-ea"/>
                <a:cs typeface="Calibri"/>
                <a:sym typeface="Arial"/>
              </a:rPr>
              <a:t>Metas Anuales	</a:t>
            </a:r>
          </a:p>
        </p:txBody>
      </p:sp>
      <p:sp>
        <p:nvSpPr>
          <p:cNvPr id="32" name="CuadroTexto 31">
            <a:extLst>
              <a:ext uri="{FF2B5EF4-FFF2-40B4-BE49-F238E27FC236}">
                <a16:creationId xmlns:a16="http://schemas.microsoft.com/office/drawing/2014/main" id="{642F9605-E8A3-4144-B975-E2083851AC4C}"/>
              </a:ext>
            </a:extLst>
          </p:cNvPr>
          <p:cNvSpPr txBox="1"/>
          <p:nvPr/>
        </p:nvSpPr>
        <p:spPr>
          <a:xfrm>
            <a:off x="7304123" y="1829467"/>
            <a:ext cx="582211" cy="307777"/>
          </a:xfrm>
          <a:prstGeom prst="rect">
            <a:avLst/>
          </a:prstGeom>
          <a:solidFill>
            <a:schemeClr val="accent6">
              <a:lumMod val="20000"/>
              <a:lumOff val="80000"/>
            </a:schemeClr>
          </a:solidFill>
        </p:spPr>
        <p:txBody>
          <a:bodyPr wrap="none" rtlCol="0">
            <a:spAutoFit/>
          </a:bodyPr>
          <a:lstStyle/>
          <a:p>
            <a:r>
              <a:rPr lang="es-CO" b="1" dirty="0"/>
              <a:t>2023</a:t>
            </a:r>
          </a:p>
        </p:txBody>
      </p:sp>
      <p:sp>
        <p:nvSpPr>
          <p:cNvPr id="33" name="CuadroTexto 32">
            <a:extLst>
              <a:ext uri="{FF2B5EF4-FFF2-40B4-BE49-F238E27FC236}">
                <a16:creationId xmlns:a16="http://schemas.microsoft.com/office/drawing/2014/main" id="{46934654-EB68-C52B-3483-41EF80E9C8B6}"/>
              </a:ext>
            </a:extLst>
          </p:cNvPr>
          <p:cNvSpPr txBox="1"/>
          <p:nvPr/>
        </p:nvSpPr>
        <p:spPr>
          <a:xfrm>
            <a:off x="8080639" y="1832388"/>
            <a:ext cx="582211" cy="307777"/>
          </a:xfrm>
          <a:prstGeom prst="rect">
            <a:avLst/>
          </a:prstGeom>
          <a:solidFill>
            <a:schemeClr val="accent6">
              <a:lumMod val="20000"/>
              <a:lumOff val="80000"/>
            </a:schemeClr>
          </a:solidFill>
        </p:spPr>
        <p:txBody>
          <a:bodyPr wrap="none" rtlCol="0">
            <a:spAutoFit/>
          </a:bodyPr>
          <a:lstStyle/>
          <a:p>
            <a:r>
              <a:rPr lang="es-CO" b="1" dirty="0"/>
              <a:t>2024</a:t>
            </a:r>
          </a:p>
        </p:txBody>
      </p:sp>
      <p:sp>
        <p:nvSpPr>
          <p:cNvPr id="34" name="CuadroTexto 33">
            <a:extLst>
              <a:ext uri="{FF2B5EF4-FFF2-40B4-BE49-F238E27FC236}">
                <a16:creationId xmlns:a16="http://schemas.microsoft.com/office/drawing/2014/main" id="{1DE3A548-40EE-913F-B301-41BF5944059A}"/>
              </a:ext>
            </a:extLst>
          </p:cNvPr>
          <p:cNvSpPr txBox="1"/>
          <p:nvPr/>
        </p:nvSpPr>
        <p:spPr>
          <a:xfrm>
            <a:off x="8840689" y="1846258"/>
            <a:ext cx="582211" cy="307777"/>
          </a:xfrm>
          <a:prstGeom prst="rect">
            <a:avLst/>
          </a:prstGeom>
          <a:solidFill>
            <a:schemeClr val="accent6">
              <a:lumMod val="20000"/>
              <a:lumOff val="80000"/>
            </a:schemeClr>
          </a:solidFill>
        </p:spPr>
        <p:txBody>
          <a:bodyPr wrap="none" rtlCol="0">
            <a:spAutoFit/>
          </a:bodyPr>
          <a:lstStyle/>
          <a:p>
            <a:r>
              <a:rPr lang="es-CO" b="1" dirty="0"/>
              <a:t>2025</a:t>
            </a:r>
          </a:p>
        </p:txBody>
      </p:sp>
      <p:sp>
        <p:nvSpPr>
          <p:cNvPr id="35" name="CuadroTexto 34">
            <a:extLst>
              <a:ext uri="{FF2B5EF4-FFF2-40B4-BE49-F238E27FC236}">
                <a16:creationId xmlns:a16="http://schemas.microsoft.com/office/drawing/2014/main" id="{40453371-2E8A-58A3-6382-42640405870F}"/>
              </a:ext>
            </a:extLst>
          </p:cNvPr>
          <p:cNvSpPr txBox="1"/>
          <p:nvPr/>
        </p:nvSpPr>
        <p:spPr>
          <a:xfrm>
            <a:off x="9600739" y="1834558"/>
            <a:ext cx="582211" cy="307777"/>
          </a:xfrm>
          <a:prstGeom prst="rect">
            <a:avLst/>
          </a:prstGeom>
          <a:solidFill>
            <a:schemeClr val="accent6">
              <a:lumMod val="20000"/>
              <a:lumOff val="80000"/>
            </a:schemeClr>
          </a:solidFill>
        </p:spPr>
        <p:txBody>
          <a:bodyPr wrap="none" rtlCol="0">
            <a:spAutoFit/>
          </a:bodyPr>
          <a:lstStyle/>
          <a:p>
            <a:r>
              <a:rPr lang="es-CO" b="1" dirty="0"/>
              <a:t>2026</a:t>
            </a:r>
          </a:p>
        </p:txBody>
      </p:sp>
    </p:spTree>
    <p:extLst>
      <p:ext uri="{BB962C8B-B14F-4D97-AF65-F5344CB8AC3E}">
        <p14:creationId xmlns:p14="http://schemas.microsoft.com/office/powerpoint/2010/main" val="28881977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238;p7">
            <a:extLst>
              <a:ext uri="{FF2B5EF4-FFF2-40B4-BE49-F238E27FC236}">
                <a16:creationId xmlns:a16="http://schemas.microsoft.com/office/drawing/2014/main" id="{323F9CE4-3EE8-FCF7-F183-BEDD8C8C470A}"/>
              </a:ext>
            </a:extLst>
          </p:cNvPr>
          <p:cNvSpPr txBox="1"/>
          <p:nvPr/>
        </p:nvSpPr>
        <p:spPr>
          <a:xfrm>
            <a:off x="1585270" y="315716"/>
            <a:ext cx="9138081" cy="507791"/>
          </a:xfrm>
          <a:prstGeom prst="rect">
            <a:avLst/>
          </a:prstGeom>
          <a:noFill/>
          <a:ln>
            <a:noFill/>
          </a:ln>
        </p:spPr>
        <p:txBody>
          <a:bodyPr spcFirstLastPara="1" wrap="square" lIns="91425" tIns="45700" rIns="91425" bIns="45700" anchor="t" anchorCtr="0">
            <a:spAutoFit/>
          </a:bodyPr>
          <a:lstStyle/>
          <a:p>
            <a:pPr marL="0" lvl="0" indent="0" algn="ctr">
              <a:lnSpc>
                <a:spcPct val="90000"/>
              </a:lnSpc>
              <a:buSzPts val="3200"/>
            </a:pPr>
            <a:r>
              <a:rPr lang="es-CO" sz="3000" b="1" dirty="0">
                <a:solidFill>
                  <a:srgbClr val="2D6437"/>
                </a:solidFill>
                <a:latin typeface="+mj-lt"/>
              </a:rPr>
              <a:t>4.2.2 Indicadores del Sector</a:t>
            </a:r>
            <a:endParaRPr lang="es-CO" sz="1600" b="1" dirty="0">
              <a:solidFill>
                <a:srgbClr val="2D6437"/>
              </a:solidFill>
              <a:latin typeface="+mj-lt"/>
            </a:endParaRPr>
          </a:p>
        </p:txBody>
      </p:sp>
      <p:sp>
        <p:nvSpPr>
          <p:cNvPr id="3" name="Rectángulo: esquinas redondeadas 2">
            <a:extLst>
              <a:ext uri="{FF2B5EF4-FFF2-40B4-BE49-F238E27FC236}">
                <a16:creationId xmlns:a16="http://schemas.microsoft.com/office/drawing/2014/main" id="{16DFC97B-F080-0308-58E3-C33FE1D8A15D}"/>
              </a:ext>
            </a:extLst>
          </p:cNvPr>
          <p:cNvSpPr/>
          <p:nvPr/>
        </p:nvSpPr>
        <p:spPr>
          <a:xfrm>
            <a:off x="3294153" y="5423283"/>
            <a:ext cx="3704776"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Alianzas apoyadas para el aprovechamiento del conocimiento, la conservación y el uso de la biodiversidad, sus bienes y servicios ecosistémicos.</a:t>
            </a:r>
          </a:p>
        </p:txBody>
      </p:sp>
      <p:sp>
        <p:nvSpPr>
          <p:cNvPr id="4" name="Rectángulo: esquinas redondeadas 3">
            <a:extLst>
              <a:ext uri="{FF2B5EF4-FFF2-40B4-BE49-F238E27FC236}">
                <a16:creationId xmlns:a16="http://schemas.microsoft.com/office/drawing/2014/main" id="{D129F2A8-1F76-1FA5-E4BA-04333D68FC22}"/>
              </a:ext>
            </a:extLst>
          </p:cNvPr>
          <p:cNvSpPr/>
          <p:nvPr/>
        </p:nvSpPr>
        <p:spPr>
          <a:xfrm>
            <a:off x="11005369" y="5426059"/>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52</a:t>
            </a:r>
          </a:p>
        </p:txBody>
      </p:sp>
      <p:sp>
        <p:nvSpPr>
          <p:cNvPr id="6" name="Google Shape;214;p28">
            <a:extLst>
              <a:ext uri="{FF2B5EF4-FFF2-40B4-BE49-F238E27FC236}">
                <a16:creationId xmlns:a16="http://schemas.microsoft.com/office/drawing/2014/main" id="{6A1A19BB-E57C-646B-734E-0DB1B08D28C6}"/>
              </a:ext>
            </a:extLst>
          </p:cNvPr>
          <p:cNvSpPr txBox="1">
            <a:spLocks/>
          </p:cNvSpPr>
          <p:nvPr/>
        </p:nvSpPr>
        <p:spPr>
          <a:xfrm>
            <a:off x="3758137" y="1416698"/>
            <a:ext cx="2776808" cy="675714"/>
          </a:xfrm>
          <a:prstGeom prst="rect">
            <a:avLst/>
          </a:prstGeom>
          <a:noFill/>
          <a:ln>
            <a:noFill/>
          </a:ln>
        </p:spPr>
        <p:txBody>
          <a:bodyPr spcFirstLastPara="1" vert="horz" wrap="square" lIns="68575" tIns="34275" rIns="68575" bIns="34275" rtlCol="0" anchor="t" anchorCtr="0">
            <a:noAutofit/>
          </a:bodyPr>
          <a:lstStyle>
            <a:lvl1pPr marL="173987" indent="-173987" algn="l" defTabSz="695950" rtl="0" eaLnBrk="1" latinLnBrk="0" hangingPunct="1">
              <a:lnSpc>
                <a:spcPct val="90000"/>
              </a:lnSpc>
              <a:spcBef>
                <a:spcPts val="761"/>
              </a:spcBef>
              <a:buFont typeface="Arial" panose="020B0604020202020204" pitchFamily="34" charset="0"/>
              <a:buChar char="•"/>
              <a:defRPr sz="2131" kern="1200">
                <a:solidFill>
                  <a:schemeClr val="tx1"/>
                </a:solidFill>
                <a:latin typeface="+mn-lt"/>
                <a:ea typeface="+mn-ea"/>
                <a:cs typeface="+mn-cs"/>
              </a:defRPr>
            </a:lvl1pPr>
            <a:lvl2pPr marL="521962" indent="-173987" algn="l" defTabSz="695950" rtl="0" eaLnBrk="1" latinLnBrk="0" hangingPunct="1">
              <a:lnSpc>
                <a:spcPct val="90000"/>
              </a:lnSpc>
              <a:spcBef>
                <a:spcPts val="381"/>
              </a:spcBef>
              <a:buFont typeface="Arial" panose="020B0604020202020204" pitchFamily="34" charset="0"/>
              <a:buChar char="•"/>
              <a:defRPr sz="1827" kern="1200">
                <a:solidFill>
                  <a:schemeClr val="tx1"/>
                </a:solidFill>
                <a:latin typeface="+mn-lt"/>
                <a:ea typeface="+mn-ea"/>
                <a:cs typeface="+mn-cs"/>
              </a:defRPr>
            </a:lvl2pPr>
            <a:lvl3pPr marL="869937" indent="-173987" algn="l" defTabSz="695950" rtl="0" eaLnBrk="1" latinLnBrk="0" hangingPunct="1">
              <a:lnSpc>
                <a:spcPct val="90000"/>
              </a:lnSpc>
              <a:spcBef>
                <a:spcPts val="381"/>
              </a:spcBef>
              <a:buFont typeface="Arial" panose="020B0604020202020204" pitchFamily="34" charset="0"/>
              <a:buChar char="•"/>
              <a:defRPr sz="1522" kern="1200">
                <a:solidFill>
                  <a:schemeClr val="tx1"/>
                </a:solidFill>
                <a:latin typeface="+mn-lt"/>
                <a:ea typeface="+mn-ea"/>
                <a:cs typeface="+mn-cs"/>
              </a:defRPr>
            </a:lvl3pPr>
            <a:lvl4pPr marL="12179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4pPr>
            <a:lvl5pPr marL="15658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5pPr>
            <a:lvl6pPr marL="191386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6pPr>
            <a:lvl7pPr marL="226183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7pPr>
            <a:lvl8pPr marL="26098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8pPr>
            <a:lvl9pPr marL="29577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9pPr>
          </a:lstStyle>
          <a:p>
            <a:pPr marL="9525" marR="0" lvl="0" indent="0" algn="ctr" defTabSz="695950" rtl="0" eaLnBrk="1" fontAlgn="auto" latinLnBrk="0" hangingPunct="1">
              <a:lnSpc>
                <a:spcPct val="90000"/>
              </a:lnSpc>
              <a:spcBef>
                <a:spcPts val="800"/>
              </a:spcBef>
              <a:spcAft>
                <a:spcPts val="0"/>
              </a:spcAft>
              <a:buClr>
                <a:srgbClr val="000000"/>
              </a:buClr>
              <a:buSzPts val="1100"/>
              <a:buFont typeface="Work Sans Light"/>
              <a:buNone/>
              <a:defRPr/>
            </a:pPr>
            <a:r>
              <a:rPr kumimoji="0" lang="es-CO" sz="1800" b="1" i="0" u="none" strike="noStrike" kern="1200" cap="none" spc="0" normalizeH="0" baseline="0" noProof="0" dirty="0">
                <a:ln>
                  <a:noFill/>
                </a:ln>
                <a:solidFill>
                  <a:srgbClr val="000000"/>
                </a:solidFill>
                <a:effectLst/>
                <a:uLnTx/>
                <a:uFillTx/>
                <a:latin typeface="Montserrat ExtraBold" pitchFamily="2" charset="77"/>
                <a:ea typeface="+mn-ea"/>
                <a:cs typeface="Calibri"/>
                <a:sym typeface="Arial"/>
              </a:rPr>
              <a:t>Indicadores </a:t>
            </a:r>
            <a:r>
              <a:rPr kumimoji="0" lang="es-CO" sz="1800" b="1" i="0" u="none" strike="noStrike" kern="1200" cap="none" spc="0" normalizeH="0" baseline="0" noProof="0" dirty="0">
                <a:ln>
                  <a:noFill/>
                </a:ln>
                <a:solidFill>
                  <a:srgbClr val="000000"/>
                </a:solidFill>
                <a:effectLst/>
                <a:uLnTx/>
                <a:uFillTx/>
                <a:latin typeface="Montserrat ExtraBold" pitchFamily="2" charset="77"/>
                <a:ea typeface="+mn-ea"/>
                <a:cs typeface="Calibri"/>
                <a:sym typeface="Calibri"/>
              </a:rPr>
              <a:t>Segundo Nivel</a:t>
            </a:r>
          </a:p>
          <a:p>
            <a:pPr marL="158750" marR="0" lvl="0" indent="0" algn="ctr" defTabSz="695950" rtl="0" eaLnBrk="1" fontAlgn="auto" latinLnBrk="0" hangingPunct="1">
              <a:lnSpc>
                <a:spcPct val="90000"/>
              </a:lnSpc>
              <a:spcBef>
                <a:spcPts val="800"/>
              </a:spcBef>
              <a:spcAft>
                <a:spcPts val="0"/>
              </a:spcAft>
              <a:buClr>
                <a:srgbClr val="000000"/>
              </a:buClr>
              <a:buSzPts val="1100"/>
              <a:buFont typeface="Work Sans Light"/>
              <a:buNone/>
              <a:tabLst/>
              <a:defRPr/>
            </a:pPr>
            <a:r>
              <a:rPr kumimoji="0" lang="es-CO" sz="1050" b="1" i="0" u="none" strike="noStrike" kern="1200" cap="none" spc="0" normalizeH="0" baseline="0" noProof="0" dirty="0">
                <a:ln>
                  <a:noFill/>
                </a:ln>
                <a:solidFill>
                  <a:srgbClr val="FFFFFF">
                    <a:lumMod val="50000"/>
                  </a:srgbClr>
                </a:solidFill>
                <a:effectLst/>
                <a:uLnTx/>
                <a:uFillTx/>
                <a:latin typeface="Montserrat SemiBold" pitchFamily="2" charset="77"/>
                <a:ea typeface="+mn-ea"/>
                <a:cs typeface="+mn-cs"/>
                <a:sym typeface="Arial"/>
              </a:rPr>
              <a:t>			</a:t>
            </a:r>
          </a:p>
        </p:txBody>
      </p:sp>
      <p:sp>
        <p:nvSpPr>
          <p:cNvPr id="7" name="Rectángulo: esquinas redondeadas 6">
            <a:extLst>
              <a:ext uri="{FF2B5EF4-FFF2-40B4-BE49-F238E27FC236}">
                <a16:creationId xmlns:a16="http://schemas.microsoft.com/office/drawing/2014/main" id="{A1F4DC2E-12AF-FB19-C57D-A67CF9B50C17}"/>
              </a:ext>
            </a:extLst>
          </p:cNvPr>
          <p:cNvSpPr/>
          <p:nvPr/>
        </p:nvSpPr>
        <p:spPr>
          <a:xfrm>
            <a:off x="3294153" y="3306004"/>
            <a:ext cx="3704776"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Prototipos de tecnologías para la soberanía alimentaria y el derecho a la alimentación en proceso de validación precomercial o comercial</a:t>
            </a:r>
            <a:endParaRPr kumimoji="0" lang="es-CO"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8" name="Rectángulo: esquinas redondeadas 7">
            <a:extLst>
              <a:ext uri="{FF2B5EF4-FFF2-40B4-BE49-F238E27FC236}">
                <a16:creationId xmlns:a16="http://schemas.microsoft.com/office/drawing/2014/main" id="{7D74556E-BF73-362E-FAA9-06BEC47D01E5}"/>
              </a:ext>
            </a:extLst>
          </p:cNvPr>
          <p:cNvSpPr/>
          <p:nvPr/>
        </p:nvSpPr>
        <p:spPr>
          <a:xfrm>
            <a:off x="11005369" y="3308780"/>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122</a:t>
            </a:r>
          </a:p>
        </p:txBody>
      </p:sp>
      <p:sp>
        <p:nvSpPr>
          <p:cNvPr id="9" name="Rectángulo: esquinas redondeadas 6">
            <a:extLst>
              <a:ext uri="{FF2B5EF4-FFF2-40B4-BE49-F238E27FC236}">
                <a16:creationId xmlns:a16="http://schemas.microsoft.com/office/drawing/2014/main" id="{60E52867-C26F-59A7-4F81-CB214B4DAF5A}"/>
              </a:ext>
            </a:extLst>
          </p:cNvPr>
          <p:cNvSpPr/>
          <p:nvPr/>
        </p:nvSpPr>
        <p:spPr>
          <a:xfrm>
            <a:off x="286407" y="3303228"/>
            <a:ext cx="2597726" cy="932648"/>
          </a:xfrm>
          <a:prstGeom prst="roundRect">
            <a:avLst>
              <a:gd name="adj" fmla="val 7445"/>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Derecho humano a la alimentación</a:t>
            </a:r>
            <a:endParaRPr kumimoji="0" lang="es-CO"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10" name="Google Shape;216;p28">
            <a:extLst>
              <a:ext uri="{FF2B5EF4-FFF2-40B4-BE49-F238E27FC236}">
                <a16:creationId xmlns:a16="http://schemas.microsoft.com/office/drawing/2014/main" id="{1B34A09A-0D48-9123-7BF7-27C1BAB5AE1F}"/>
              </a:ext>
            </a:extLst>
          </p:cNvPr>
          <p:cNvSpPr txBox="1">
            <a:spLocks/>
          </p:cNvSpPr>
          <p:nvPr/>
        </p:nvSpPr>
        <p:spPr>
          <a:xfrm>
            <a:off x="423023" y="1523900"/>
            <a:ext cx="2248197" cy="461665"/>
          </a:xfrm>
          <a:prstGeom prst="rect">
            <a:avLst/>
          </a:prstGeom>
          <a:noFill/>
          <a:ln>
            <a:noFill/>
          </a:ln>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marL="0" marR="0" lvl="0" indent="0" algn="ctr" defTabSz="914400" rtl="0" eaLnBrk="1" fontAlgn="auto" latinLnBrk="0" hangingPunct="1">
              <a:lnSpc>
                <a:spcPct val="90000"/>
              </a:lnSpc>
              <a:spcBef>
                <a:spcPts val="0"/>
              </a:spcBef>
              <a:spcAft>
                <a:spcPts val="0"/>
              </a:spcAft>
              <a:buClr>
                <a:srgbClr val="FFFFFF"/>
              </a:buClr>
              <a:buSzPts val="1400"/>
              <a:buFont typeface="Work Sans SemiBold"/>
              <a:buNone/>
              <a:tabLst/>
              <a:defRPr/>
            </a:pPr>
            <a:r>
              <a:rPr kumimoji="0" lang="es-CO" sz="1800" b="1" i="0" u="none" strike="noStrike" kern="0" cap="none" spc="0" normalizeH="0" baseline="0" noProof="0" dirty="0">
                <a:ln>
                  <a:noFill/>
                </a:ln>
                <a:solidFill>
                  <a:srgbClr val="000000"/>
                </a:solidFill>
                <a:effectLst/>
                <a:uLnTx/>
                <a:uFillTx/>
                <a:latin typeface="Montserrat ExtraBold" pitchFamily="2" charset="77"/>
                <a:cs typeface="Calibri"/>
                <a:sym typeface="Calibri"/>
              </a:rPr>
              <a:t>Transformación del PND</a:t>
            </a:r>
            <a:endParaRPr kumimoji="0" lang="es-CO" sz="2800" b="1" i="0" u="none" strike="noStrike" kern="0" cap="none" spc="0" normalizeH="0" baseline="0" noProof="0" dirty="0">
              <a:ln>
                <a:noFill/>
              </a:ln>
              <a:solidFill>
                <a:srgbClr val="000000"/>
              </a:solidFill>
              <a:effectLst/>
              <a:uLnTx/>
              <a:uFillTx/>
              <a:latin typeface="Montserrat ExtraBold" pitchFamily="2" charset="77"/>
              <a:cs typeface="Calibri"/>
              <a:sym typeface="Calibri"/>
            </a:endParaRPr>
          </a:p>
        </p:txBody>
      </p:sp>
      <p:sp>
        <p:nvSpPr>
          <p:cNvPr id="11" name="Google Shape;214;p28">
            <a:extLst>
              <a:ext uri="{FF2B5EF4-FFF2-40B4-BE49-F238E27FC236}">
                <a16:creationId xmlns:a16="http://schemas.microsoft.com/office/drawing/2014/main" id="{40898EA5-2426-D98F-6BEC-B2005A9E146E}"/>
              </a:ext>
            </a:extLst>
          </p:cNvPr>
          <p:cNvSpPr txBox="1">
            <a:spLocks/>
          </p:cNvSpPr>
          <p:nvPr/>
        </p:nvSpPr>
        <p:spPr>
          <a:xfrm>
            <a:off x="10356011" y="1427104"/>
            <a:ext cx="1728414" cy="675714"/>
          </a:xfrm>
          <a:prstGeom prst="rect">
            <a:avLst/>
          </a:prstGeom>
          <a:noFill/>
          <a:ln>
            <a:noFill/>
          </a:ln>
        </p:spPr>
        <p:txBody>
          <a:bodyPr spcFirstLastPara="1" vert="horz" wrap="square" lIns="68575" tIns="34275" rIns="68575" bIns="34275" rtlCol="0" anchor="t" anchorCtr="0">
            <a:noAutofit/>
          </a:bodyPr>
          <a:lstStyle>
            <a:defPPr marR="0" lvl="0" algn="l" rtl="0">
              <a:lnSpc>
                <a:spcPct val="100000"/>
              </a:lnSpc>
              <a:spcBef>
                <a:spcPts val="0"/>
              </a:spcBef>
              <a:spcAft>
                <a:spcPts val="0"/>
              </a:spcAft>
            </a:defPPr>
            <a:lvl1pPr marL="158750" indent="0" algn="ctr" defTabSz="695950" eaLnBrk="1" latinLnBrk="0" hangingPunct="1">
              <a:lnSpc>
                <a:spcPct val="90000"/>
              </a:lnSpc>
              <a:spcBef>
                <a:spcPts val="800"/>
              </a:spcBef>
              <a:buSzPts val="1100"/>
              <a:buFont typeface="Work Sans Light"/>
              <a:buNone/>
              <a:defRPr sz="2000" b="1" kern="1200">
                <a:latin typeface="Montserrat ExtraBold" pitchFamily="2" charset="77"/>
                <a:ea typeface="+mn-ea"/>
                <a:cs typeface="Calibri"/>
              </a:defRPr>
            </a:lvl1pPr>
            <a:lvl2pPr marL="521962" indent="-173987" defTabSz="695950" eaLnBrk="1" latinLnBrk="0" hangingPunct="1">
              <a:lnSpc>
                <a:spcPct val="90000"/>
              </a:lnSpc>
              <a:spcBef>
                <a:spcPts val="381"/>
              </a:spcBef>
              <a:buFont typeface="Arial" panose="020B0604020202020204" pitchFamily="34" charset="0"/>
              <a:buChar char="•"/>
              <a:defRPr sz="1827" kern="1200">
                <a:solidFill>
                  <a:schemeClr val="tx1"/>
                </a:solidFill>
                <a:latin typeface="+mn-lt"/>
                <a:ea typeface="+mn-ea"/>
                <a:cs typeface="+mn-cs"/>
              </a:defRPr>
            </a:lvl2pPr>
            <a:lvl3pPr marL="869937" indent="-173987" defTabSz="695950" eaLnBrk="1" latinLnBrk="0" hangingPunct="1">
              <a:lnSpc>
                <a:spcPct val="90000"/>
              </a:lnSpc>
              <a:spcBef>
                <a:spcPts val="381"/>
              </a:spcBef>
              <a:buFont typeface="Arial" panose="020B0604020202020204" pitchFamily="34" charset="0"/>
              <a:buChar char="•"/>
              <a:defRPr sz="1522" kern="1200">
                <a:solidFill>
                  <a:schemeClr val="tx1"/>
                </a:solidFill>
                <a:latin typeface="+mn-lt"/>
                <a:ea typeface="+mn-ea"/>
                <a:cs typeface="+mn-cs"/>
              </a:defRPr>
            </a:lvl3pPr>
            <a:lvl4pPr marL="1217912"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4pPr>
            <a:lvl5pPr marL="1565887"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5pPr>
            <a:lvl6pPr marL="1913862"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6pPr>
            <a:lvl7pPr marL="2261837"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7pPr>
            <a:lvl8pPr marL="2609812"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8pPr>
            <a:lvl9pPr marL="2957787"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9pPr>
          </a:lstStyle>
          <a:p>
            <a:pPr marL="158750" marR="0" lvl="0" indent="0" algn="ctr" defTabSz="695950" rtl="0" eaLnBrk="1" fontAlgn="auto" latinLnBrk="0" hangingPunct="1">
              <a:lnSpc>
                <a:spcPct val="90000"/>
              </a:lnSpc>
              <a:spcBef>
                <a:spcPts val="800"/>
              </a:spcBef>
              <a:spcAft>
                <a:spcPts val="0"/>
              </a:spcAft>
              <a:buClr>
                <a:srgbClr val="000000"/>
              </a:buClr>
              <a:buSzPts val="1100"/>
              <a:buFont typeface="Work Sans Light"/>
              <a:buNone/>
              <a:tabLst/>
              <a:defRPr/>
            </a:pPr>
            <a:r>
              <a:rPr kumimoji="0" lang="es-CO" sz="1800" b="1" i="0" u="none" strike="noStrike" kern="1200" cap="none" spc="0" normalizeH="0" baseline="0" noProof="0" dirty="0">
                <a:ln>
                  <a:noFill/>
                </a:ln>
                <a:solidFill>
                  <a:srgbClr val="000000"/>
                </a:solidFill>
                <a:effectLst/>
                <a:uLnTx/>
                <a:uFillTx/>
                <a:latin typeface="Montserrat ExtraBold" pitchFamily="2" charset="77"/>
                <a:ea typeface="+mn-ea"/>
                <a:cs typeface="Calibri"/>
                <a:sym typeface="Arial"/>
              </a:rPr>
              <a:t>Meta Cuatrienio</a:t>
            </a:r>
            <a:endParaRPr kumimoji="0" lang="es-CO" sz="1800" b="1" i="0" u="none" strike="noStrike" kern="1200" cap="none" spc="0" normalizeH="0" baseline="0" noProof="0" dirty="0">
              <a:ln>
                <a:noFill/>
              </a:ln>
              <a:solidFill>
                <a:srgbClr val="000000"/>
              </a:solidFill>
              <a:effectLst/>
              <a:uLnTx/>
              <a:uFillTx/>
              <a:latin typeface="Montserrat ExtraBold" pitchFamily="2" charset="77"/>
              <a:ea typeface="+mn-ea"/>
              <a:cs typeface="Calibri"/>
              <a:sym typeface="Calibri"/>
            </a:endParaRPr>
          </a:p>
          <a:p>
            <a:pPr marL="158750" marR="0" lvl="0" indent="0" algn="ctr" defTabSz="695950" rtl="0" eaLnBrk="1" fontAlgn="auto" latinLnBrk="0" hangingPunct="1">
              <a:lnSpc>
                <a:spcPct val="90000"/>
              </a:lnSpc>
              <a:spcBef>
                <a:spcPts val="800"/>
              </a:spcBef>
              <a:spcAft>
                <a:spcPts val="0"/>
              </a:spcAft>
              <a:buClr>
                <a:srgbClr val="000000"/>
              </a:buClr>
              <a:buSzPts val="1100"/>
              <a:buFont typeface="Work Sans Light"/>
              <a:buNone/>
              <a:tabLst/>
              <a:defRPr/>
            </a:pPr>
            <a:r>
              <a:rPr kumimoji="0" lang="es-CO" sz="1800" b="1" i="0" u="none" strike="noStrike" kern="1200" cap="none" spc="0" normalizeH="0" baseline="0" noProof="0" dirty="0">
                <a:ln>
                  <a:noFill/>
                </a:ln>
                <a:solidFill>
                  <a:srgbClr val="000000"/>
                </a:solidFill>
                <a:effectLst/>
                <a:uLnTx/>
                <a:uFillTx/>
                <a:latin typeface="Montserrat ExtraBold" pitchFamily="2" charset="77"/>
                <a:ea typeface="+mn-ea"/>
                <a:cs typeface="Calibri"/>
                <a:sym typeface="Arial"/>
              </a:rPr>
              <a:t>			</a:t>
            </a:r>
          </a:p>
        </p:txBody>
      </p:sp>
      <p:sp>
        <p:nvSpPr>
          <p:cNvPr id="12" name="Rectángulo: esquinas redondeadas 31">
            <a:extLst>
              <a:ext uri="{FF2B5EF4-FFF2-40B4-BE49-F238E27FC236}">
                <a16:creationId xmlns:a16="http://schemas.microsoft.com/office/drawing/2014/main" id="{20448F9A-D46D-7986-7935-B7A622AC3131}"/>
              </a:ext>
            </a:extLst>
          </p:cNvPr>
          <p:cNvSpPr/>
          <p:nvPr/>
        </p:nvSpPr>
        <p:spPr>
          <a:xfrm>
            <a:off x="7284854" y="5422181"/>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CO" b="1" dirty="0">
                <a:solidFill>
                  <a:srgbClr val="000000"/>
                </a:solidFill>
                <a:latin typeface="Arial" panose="020B0604020202020204" pitchFamily="34" charset="0"/>
                <a:cs typeface="Arial" panose="020B0604020202020204" pitchFamily="34" charset="0"/>
              </a:rPr>
              <a:t>4</a:t>
            </a:r>
            <a:endPar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13" name="Rectángulo: esquinas redondeadas 19">
            <a:extLst>
              <a:ext uri="{FF2B5EF4-FFF2-40B4-BE49-F238E27FC236}">
                <a16:creationId xmlns:a16="http://schemas.microsoft.com/office/drawing/2014/main" id="{7CD56EF0-A92D-1DA8-BCE9-A5FD212B0D75}"/>
              </a:ext>
            </a:extLst>
          </p:cNvPr>
          <p:cNvSpPr/>
          <p:nvPr/>
        </p:nvSpPr>
        <p:spPr>
          <a:xfrm>
            <a:off x="7284854" y="3304902"/>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5</a:t>
            </a:r>
          </a:p>
        </p:txBody>
      </p:sp>
      <p:sp>
        <p:nvSpPr>
          <p:cNvPr id="14" name="Rectángulo: esquinas redondeadas 31">
            <a:extLst>
              <a:ext uri="{FF2B5EF4-FFF2-40B4-BE49-F238E27FC236}">
                <a16:creationId xmlns:a16="http://schemas.microsoft.com/office/drawing/2014/main" id="{BCF76582-96D5-8777-8C0E-268B72BE30AD}"/>
              </a:ext>
            </a:extLst>
          </p:cNvPr>
          <p:cNvSpPr/>
          <p:nvPr/>
        </p:nvSpPr>
        <p:spPr>
          <a:xfrm>
            <a:off x="8061370" y="5420507"/>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CO" b="1" dirty="0">
                <a:solidFill>
                  <a:srgbClr val="000000"/>
                </a:solidFill>
                <a:latin typeface="Arial" panose="020B0604020202020204" pitchFamily="34" charset="0"/>
                <a:cs typeface="Arial" panose="020B0604020202020204" pitchFamily="34" charset="0"/>
              </a:rPr>
              <a:t>4</a:t>
            </a:r>
            <a:endPar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15" name="Rectángulo: esquinas redondeadas 19">
            <a:extLst>
              <a:ext uri="{FF2B5EF4-FFF2-40B4-BE49-F238E27FC236}">
                <a16:creationId xmlns:a16="http://schemas.microsoft.com/office/drawing/2014/main" id="{56B17786-B33B-AC8E-D222-B6291C3EB766}"/>
              </a:ext>
            </a:extLst>
          </p:cNvPr>
          <p:cNvSpPr/>
          <p:nvPr/>
        </p:nvSpPr>
        <p:spPr>
          <a:xfrm>
            <a:off x="8061370" y="3306004"/>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39</a:t>
            </a:r>
          </a:p>
        </p:txBody>
      </p:sp>
      <p:sp>
        <p:nvSpPr>
          <p:cNvPr id="16" name="Rectángulo: esquinas redondeadas 31">
            <a:extLst>
              <a:ext uri="{FF2B5EF4-FFF2-40B4-BE49-F238E27FC236}">
                <a16:creationId xmlns:a16="http://schemas.microsoft.com/office/drawing/2014/main" id="{E5DE8831-15E6-DFDF-E920-8231EB3BE34A}"/>
              </a:ext>
            </a:extLst>
          </p:cNvPr>
          <p:cNvSpPr/>
          <p:nvPr/>
        </p:nvSpPr>
        <p:spPr>
          <a:xfrm>
            <a:off x="8821420" y="5423283"/>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16</a:t>
            </a:r>
          </a:p>
        </p:txBody>
      </p:sp>
      <p:sp>
        <p:nvSpPr>
          <p:cNvPr id="17" name="Rectángulo: esquinas redondeadas 19">
            <a:extLst>
              <a:ext uri="{FF2B5EF4-FFF2-40B4-BE49-F238E27FC236}">
                <a16:creationId xmlns:a16="http://schemas.microsoft.com/office/drawing/2014/main" id="{33A78C99-A45B-91AD-58D7-54F190BA5646}"/>
              </a:ext>
            </a:extLst>
          </p:cNvPr>
          <p:cNvSpPr/>
          <p:nvPr/>
        </p:nvSpPr>
        <p:spPr>
          <a:xfrm>
            <a:off x="8821420" y="3306004"/>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39</a:t>
            </a:r>
          </a:p>
        </p:txBody>
      </p:sp>
      <p:sp>
        <p:nvSpPr>
          <p:cNvPr id="18" name="Rectángulo: esquinas redondeadas 31">
            <a:extLst>
              <a:ext uri="{FF2B5EF4-FFF2-40B4-BE49-F238E27FC236}">
                <a16:creationId xmlns:a16="http://schemas.microsoft.com/office/drawing/2014/main" id="{2BF04D46-30DA-F644-A670-28C6F565F1D5}"/>
              </a:ext>
            </a:extLst>
          </p:cNvPr>
          <p:cNvSpPr/>
          <p:nvPr/>
        </p:nvSpPr>
        <p:spPr>
          <a:xfrm>
            <a:off x="9581470" y="5423283"/>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16</a:t>
            </a:r>
          </a:p>
        </p:txBody>
      </p:sp>
      <p:sp>
        <p:nvSpPr>
          <p:cNvPr id="19" name="Rectángulo: esquinas redondeadas 19">
            <a:extLst>
              <a:ext uri="{FF2B5EF4-FFF2-40B4-BE49-F238E27FC236}">
                <a16:creationId xmlns:a16="http://schemas.microsoft.com/office/drawing/2014/main" id="{A7C43722-D170-7026-F2A0-AA34540902D1}"/>
              </a:ext>
            </a:extLst>
          </p:cNvPr>
          <p:cNvSpPr/>
          <p:nvPr/>
        </p:nvSpPr>
        <p:spPr>
          <a:xfrm>
            <a:off x="9581470" y="3306004"/>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39</a:t>
            </a:r>
          </a:p>
        </p:txBody>
      </p:sp>
      <p:sp>
        <p:nvSpPr>
          <p:cNvPr id="20" name="Google Shape;214;p28">
            <a:extLst>
              <a:ext uri="{FF2B5EF4-FFF2-40B4-BE49-F238E27FC236}">
                <a16:creationId xmlns:a16="http://schemas.microsoft.com/office/drawing/2014/main" id="{6B5C6AAB-255F-FD29-EE1A-43CF328A15F8}"/>
              </a:ext>
            </a:extLst>
          </p:cNvPr>
          <p:cNvSpPr txBox="1">
            <a:spLocks/>
          </p:cNvSpPr>
          <p:nvPr/>
        </p:nvSpPr>
        <p:spPr>
          <a:xfrm>
            <a:off x="7642329" y="1378128"/>
            <a:ext cx="2224494" cy="477054"/>
          </a:xfrm>
          <a:prstGeom prst="rect">
            <a:avLst/>
          </a:prstGeom>
          <a:noFill/>
          <a:ln>
            <a:noFill/>
          </a:ln>
        </p:spPr>
        <p:txBody>
          <a:bodyPr spcFirstLastPara="1" vert="horz" wrap="square" lIns="68575" tIns="34275" rIns="68575" bIns="34275" rtlCol="0" anchor="t" anchorCtr="0">
            <a:noAutofit/>
          </a:bodyPr>
          <a:lstStyle>
            <a:defPPr marR="0" lvl="0" algn="l" rtl="0">
              <a:lnSpc>
                <a:spcPct val="100000"/>
              </a:lnSpc>
              <a:spcBef>
                <a:spcPts val="0"/>
              </a:spcBef>
              <a:spcAft>
                <a:spcPts val="0"/>
              </a:spcAft>
            </a:defPPr>
            <a:lvl1pPr marL="158750" indent="0" algn="ctr" defTabSz="695950" eaLnBrk="1" latinLnBrk="0" hangingPunct="1">
              <a:lnSpc>
                <a:spcPct val="90000"/>
              </a:lnSpc>
              <a:spcBef>
                <a:spcPts val="800"/>
              </a:spcBef>
              <a:buSzPts val="1100"/>
              <a:buFont typeface="Work Sans Light"/>
              <a:buNone/>
              <a:defRPr sz="2000" b="1" kern="1200">
                <a:latin typeface="Montserrat ExtraBold" pitchFamily="2" charset="77"/>
                <a:ea typeface="+mn-ea"/>
                <a:cs typeface="Calibri"/>
              </a:defRPr>
            </a:lvl1pPr>
            <a:lvl2pPr marL="521962" indent="-173987" defTabSz="695950" eaLnBrk="1" latinLnBrk="0" hangingPunct="1">
              <a:lnSpc>
                <a:spcPct val="90000"/>
              </a:lnSpc>
              <a:spcBef>
                <a:spcPts val="381"/>
              </a:spcBef>
              <a:buFont typeface="Arial" panose="020B0604020202020204" pitchFamily="34" charset="0"/>
              <a:buChar char="•"/>
              <a:defRPr sz="1827" kern="1200">
                <a:solidFill>
                  <a:schemeClr val="tx1"/>
                </a:solidFill>
                <a:latin typeface="+mn-lt"/>
                <a:ea typeface="+mn-ea"/>
                <a:cs typeface="+mn-cs"/>
              </a:defRPr>
            </a:lvl2pPr>
            <a:lvl3pPr marL="869937" indent="-173987" defTabSz="695950" eaLnBrk="1" latinLnBrk="0" hangingPunct="1">
              <a:lnSpc>
                <a:spcPct val="90000"/>
              </a:lnSpc>
              <a:spcBef>
                <a:spcPts val="381"/>
              </a:spcBef>
              <a:buFont typeface="Arial" panose="020B0604020202020204" pitchFamily="34" charset="0"/>
              <a:buChar char="•"/>
              <a:defRPr sz="1522" kern="1200">
                <a:solidFill>
                  <a:schemeClr val="tx1"/>
                </a:solidFill>
                <a:latin typeface="+mn-lt"/>
                <a:ea typeface="+mn-ea"/>
                <a:cs typeface="+mn-cs"/>
              </a:defRPr>
            </a:lvl3pPr>
            <a:lvl4pPr marL="1217912"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4pPr>
            <a:lvl5pPr marL="1565887"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5pPr>
            <a:lvl6pPr marL="1913862"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6pPr>
            <a:lvl7pPr marL="2261837"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7pPr>
            <a:lvl8pPr marL="2609812"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8pPr>
            <a:lvl9pPr marL="2957787" indent="-173987" defTabSz="69595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9pPr>
          </a:lstStyle>
          <a:p>
            <a:pPr marL="9525" marR="0" lvl="0" algn="ctr" defTabSz="695950" rtl="0" eaLnBrk="1" fontAlgn="auto" latinLnBrk="0" hangingPunct="1">
              <a:lnSpc>
                <a:spcPct val="90000"/>
              </a:lnSpc>
              <a:spcBef>
                <a:spcPts val="800"/>
              </a:spcBef>
              <a:spcAft>
                <a:spcPts val="0"/>
              </a:spcAft>
              <a:buClr>
                <a:srgbClr val="000000"/>
              </a:buClr>
              <a:buSzPts val="1100"/>
              <a:buFont typeface="Work Sans Light"/>
              <a:buNone/>
              <a:defRPr/>
            </a:pPr>
            <a:r>
              <a:rPr kumimoji="0" lang="es-CO" sz="1600" b="1" i="0" u="none" strike="noStrike" kern="1200" cap="none" spc="0" normalizeH="0" baseline="0" noProof="0" dirty="0">
                <a:ln>
                  <a:noFill/>
                </a:ln>
                <a:solidFill>
                  <a:srgbClr val="000000"/>
                </a:solidFill>
                <a:effectLst/>
                <a:uLnTx/>
                <a:uFillTx/>
                <a:latin typeface="Montserrat ExtraBold" pitchFamily="2" charset="77"/>
                <a:ea typeface="+mn-ea"/>
                <a:cs typeface="Calibri"/>
                <a:sym typeface="Arial"/>
              </a:rPr>
              <a:t>Metas Anuales	</a:t>
            </a:r>
          </a:p>
        </p:txBody>
      </p:sp>
      <p:sp>
        <p:nvSpPr>
          <p:cNvPr id="21" name="CuadroTexto 20">
            <a:extLst>
              <a:ext uri="{FF2B5EF4-FFF2-40B4-BE49-F238E27FC236}">
                <a16:creationId xmlns:a16="http://schemas.microsoft.com/office/drawing/2014/main" id="{285D5C2A-9311-01C9-B7F7-5E753B64F179}"/>
              </a:ext>
            </a:extLst>
          </p:cNvPr>
          <p:cNvSpPr txBox="1"/>
          <p:nvPr/>
        </p:nvSpPr>
        <p:spPr>
          <a:xfrm>
            <a:off x="7330756" y="1826691"/>
            <a:ext cx="582211" cy="307777"/>
          </a:xfrm>
          <a:prstGeom prst="rect">
            <a:avLst/>
          </a:prstGeom>
          <a:solidFill>
            <a:schemeClr val="accent6">
              <a:lumMod val="20000"/>
              <a:lumOff val="80000"/>
            </a:schemeClr>
          </a:solidFill>
        </p:spPr>
        <p:txBody>
          <a:bodyPr wrap="none" rtlCol="0">
            <a:spAutoFit/>
          </a:bodyPr>
          <a:lstStyle/>
          <a:p>
            <a:r>
              <a:rPr lang="es-CO" b="1" dirty="0"/>
              <a:t>2023</a:t>
            </a:r>
          </a:p>
        </p:txBody>
      </p:sp>
      <p:sp>
        <p:nvSpPr>
          <p:cNvPr id="22" name="CuadroTexto 21">
            <a:extLst>
              <a:ext uri="{FF2B5EF4-FFF2-40B4-BE49-F238E27FC236}">
                <a16:creationId xmlns:a16="http://schemas.microsoft.com/office/drawing/2014/main" id="{8B54964F-4812-3308-C1FA-7B5E028716FC}"/>
              </a:ext>
            </a:extLst>
          </p:cNvPr>
          <p:cNvSpPr txBox="1"/>
          <p:nvPr/>
        </p:nvSpPr>
        <p:spPr>
          <a:xfrm>
            <a:off x="8107272" y="1832388"/>
            <a:ext cx="582211" cy="307777"/>
          </a:xfrm>
          <a:prstGeom prst="rect">
            <a:avLst/>
          </a:prstGeom>
          <a:solidFill>
            <a:schemeClr val="accent6">
              <a:lumMod val="20000"/>
              <a:lumOff val="80000"/>
            </a:schemeClr>
          </a:solidFill>
        </p:spPr>
        <p:txBody>
          <a:bodyPr wrap="none" rtlCol="0">
            <a:spAutoFit/>
          </a:bodyPr>
          <a:lstStyle/>
          <a:p>
            <a:r>
              <a:rPr lang="es-CO" b="1" dirty="0"/>
              <a:t>2024</a:t>
            </a:r>
          </a:p>
        </p:txBody>
      </p:sp>
      <p:sp>
        <p:nvSpPr>
          <p:cNvPr id="23" name="CuadroTexto 22">
            <a:extLst>
              <a:ext uri="{FF2B5EF4-FFF2-40B4-BE49-F238E27FC236}">
                <a16:creationId xmlns:a16="http://schemas.microsoft.com/office/drawing/2014/main" id="{5E0D124D-E455-A434-4BEF-9E4BA67DABA1}"/>
              </a:ext>
            </a:extLst>
          </p:cNvPr>
          <p:cNvSpPr txBox="1"/>
          <p:nvPr/>
        </p:nvSpPr>
        <p:spPr>
          <a:xfrm>
            <a:off x="8867322" y="1846258"/>
            <a:ext cx="582211" cy="307777"/>
          </a:xfrm>
          <a:prstGeom prst="rect">
            <a:avLst/>
          </a:prstGeom>
          <a:solidFill>
            <a:schemeClr val="accent6">
              <a:lumMod val="20000"/>
              <a:lumOff val="80000"/>
            </a:schemeClr>
          </a:solidFill>
        </p:spPr>
        <p:txBody>
          <a:bodyPr wrap="none" rtlCol="0">
            <a:spAutoFit/>
          </a:bodyPr>
          <a:lstStyle/>
          <a:p>
            <a:r>
              <a:rPr lang="es-CO" b="1" dirty="0"/>
              <a:t>2025</a:t>
            </a:r>
          </a:p>
        </p:txBody>
      </p:sp>
      <p:sp>
        <p:nvSpPr>
          <p:cNvPr id="24" name="CuadroTexto 23">
            <a:extLst>
              <a:ext uri="{FF2B5EF4-FFF2-40B4-BE49-F238E27FC236}">
                <a16:creationId xmlns:a16="http://schemas.microsoft.com/office/drawing/2014/main" id="{A97834EA-6A75-0680-2D18-60F8585DB2BD}"/>
              </a:ext>
            </a:extLst>
          </p:cNvPr>
          <p:cNvSpPr txBox="1"/>
          <p:nvPr/>
        </p:nvSpPr>
        <p:spPr>
          <a:xfrm>
            <a:off x="9627372" y="1834558"/>
            <a:ext cx="582211" cy="307777"/>
          </a:xfrm>
          <a:prstGeom prst="rect">
            <a:avLst/>
          </a:prstGeom>
          <a:solidFill>
            <a:schemeClr val="accent6">
              <a:lumMod val="20000"/>
              <a:lumOff val="80000"/>
            </a:schemeClr>
          </a:solidFill>
        </p:spPr>
        <p:txBody>
          <a:bodyPr wrap="none" rtlCol="0">
            <a:spAutoFit/>
          </a:bodyPr>
          <a:lstStyle/>
          <a:p>
            <a:r>
              <a:rPr lang="es-CO" b="1" dirty="0"/>
              <a:t>2026</a:t>
            </a:r>
          </a:p>
        </p:txBody>
      </p:sp>
      <p:sp>
        <p:nvSpPr>
          <p:cNvPr id="25" name="Rectángulo: esquinas redondeadas 18">
            <a:extLst>
              <a:ext uri="{FF2B5EF4-FFF2-40B4-BE49-F238E27FC236}">
                <a16:creationId xmlns:a16="http://schemas.microsoft.com/office/drawing/2014/main" id="{A3E96C9C-FDCC-D1AC-A434-E93161CEDE47}"/>
              </a:ext>
            </a:extLst>
          </p:cNvPr>
          <p:cNvSpPr/>
          <p:nvPr/>
        </p:nvSpPr>
        <p:spPr>
          <a:xfrm>
            <a:off x="3294153" y="4377059"/>
            <a:ext cx="3704776"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Alianzas para el desarrollo de bienes y servicios derivados de la transición energética y las industrias conexas.</a:t>
            </a:r>
            <a:endParaRPr kumimoji="0" lang="es-CO"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26" name="Rectángulo: esquinas redondeadas 19">
            <a:extLst>
              <a:ext uri="{FF2B5EF4-FFF2-40B4-BE49-F238E27FC236}">
                <a16:creationId xmlns:a16="http://schemas.microsoft.com/office/drawing/2014/main" id="{AFA90F12-D1B7-0927-83E5-B26051CA54BA}"/>
              </a:ext>
            </a:extLst>
          </p:cNvPr>
          <p:cNvSpPr/>
          <p:nvPr/>
        </p:nvSpPr>
        <p:spPr>
          <a:xfrm>
            <a:off x="11005369" y="4379835"/>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32</a:t>
            </a:r>
          </a:p>
        </p:txBody>
      </p:sp>
      <p:sp>
        <p:nvSpPr>
          <p:cNvPr id="27" name="Rectángulo: esquinas redondeadas 6">
            <a:extLst>
              <a:ext uri="{FF2B5EF4-FFF2-40B4-BE49-F238E27FC236}">
                <a16:creationId xmlns:a16="http://schemas.microsoft.com/office/drawing/2014/main" id="{E5A15B57-B71E-6D2C-9BB4-221D32D26802}"/>
              </a:ext>
            </a:extLst>
          </p:cNvPr>
          <p:cNvSpPr/>
          <p:nvPr/>
        </p:nvSpPr>
        <p:spPr>
          <a:xfrm>
            <a:off x="286407" y="4374283"/>
            <a:ext cx="2597726" cy="1978872"/>
          </a:xfrm>
          <a:prstGeom prst="roundRect">
            <a:avLst>
              <a:gd name="adj" fmla="val 7445"/>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Transformación productiva, internacionalización y acción climática</a:t>
            </a:r>
            <a:endParaRPr kumimoji="0" lang="es-CO"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28" name="Rectángulo: esquinas redondeadas 19">
            <a:extLst>
              <a:ext uri="{FF2B5EF4-FFF2-40B4-BE49-F238E27FC236}">
                <a16:creationId xmlns:a16="http://schemas.microsoft.com/office/drawing/2014/main" id="{5EC05BCC-E1D9-3895-C513-E08DE90C122D}"/>
              </a:ext>
            </a:extLst>
          </p:cNvPr>
          <p:cNvSpPr/>
          <p:nvPr/>
        </p:nvSpPr>
        <p:spPr>
          <a:xfrm>
            <a:off x="7284854" y="4375957"/>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CO" b="1" dirty="0">
                <a:solidFill>
                  <a:srgbClr val="000000"/>
                </a:solidFill>
                <a:latin typeface="Arial" panose="020B0604020202020204" pitchFamily="34" charset="0"/>
                <a:cs typeface="Arial" panose="020B0604020202020204" pitchFamily="34" charset="0"/>
              </a:rPr>
              <a:t>8</a:t>
            </a:r>
            <a:endPar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29" name="Rectángulo: esquinas redondeadas 19">
            <a:extLst>
              <a:ext uri="{FF2B5EF4-FFF2-40B4-BE49-F238E27FC236}">
                <a16:creationId xmlns:a16="http://schemas.microsoft.com/office/drawing/2014/main" id="{8B206FAA-97D0-517A-E797-59857C769482}"/>
              </a:ext>
            </a:extLst>
          </p:cNvPr>
          <p:cNvSpPr/>
          <p:nvPr/>
        </p:nvSpPr>
        <p:spPr>
          <a:xfrm>
            <a:off x="8061370" y="4377059"/>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8</a:t>
            </a:r>
          </a:p>
        </p:txBody>
      </p:sp>
      <p:sp>
        <p:nvSpPr>
          <p:cNvPr id="30" name="Rectángulo: esquinas redondeadas 19">
            <a:extLst>
              <a:ext uri="{FF2B5EF4-FFF2-40B4-BE49-F238E27FC236}">
                <a16:creationId xmlns:a16="http://schemas.microsoft.com/office/drawing/2014/main" id="{484406B6-F627-7E56-77F9-A3E9F250D7F8}"/>
              </a:ext>
            </a:extLst>
          </p:cNvPr>
          <p:cNvSpPr/>
          <p:nvPr/>
        </p:nvSpPr>
        <p:spPr>
          <a:xfrm>
            <a:off x="8821420" y="4377059"/>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8</a:t>
            </a:r>
          </a:p>
        </p:txBody>
      </p:sp>
      <p:sp>
        <p:nvSpPr>
          <p:cNvPr id="31" name="Rectángulo: esquinas redondeadas 19">
            <a:extLst>
              <a:ext uri="{FF2B5EF4-FFF2-40B4-BE49-F238E27FC236}">
                <a16:creationId xmlns:a16="http://schemas.microsoft.com/office/drawing/2014/main" id="{20C429DF-2F43-6CE9-9EF6-0076B9918A16}"/>
              </a:ext>
            </a:extLst>
          </p:cNvPr>
          <p:cNvSpPr/>
          <p:nvPr/>
        </p:nvSpPr>
        <p:spPr>
          <a:xfrm>
            <a:off x="9581470" y="4377059"/>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8</a:t>
            </a:r>
          </a:p>
        </p:txBody>
      </p:sp>
      <p:sp>
        <p:nvSpPr>
          <p:cNvPr id="32" name="Rectángulo: esquinas redondeadas 18">
            <a:extLst>
              <a:ext uri="{FF2B5EF4-FFF2-40B4-BE49-F238E27FC236}">
                <a16:creationId xmlns:a16="http://schemas.microsoft.com/office/drawing/2014/main" id="{865CE9F7-9AA2-9E30-E849-62CEBA17D4A1}"/>
              </a:ext>
            </a:extLst>
          </p:cNvPr>
          <p:cNvSpPr/>
          <p:nvPr/>
        </p:nvSpPr>
        <p:spPr>
          <a:xfrm>
            <a:off x="3294153" y="2264949"/>
            <a:ext cx="3704776"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Programas y proyectos de CTeI apoyados, orientados a la reducción de las brechas territoriales, étnicas y de género ejecutados o en ejecución.</a:t>
            </a:r>
            <a:endParaRPr kumimoji="0" lang="es-CO"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33" name="Rectángulo: esquinas redondeadas 19">
            <a:extLst>
              <a:ext uri="{FF2B5EF4-FFF2-40B4-BE49-F238E27FC236}">
                <a16:creationId xmlns:a16="http://schemas.microsoft.com/office/drawing/2014/main" id="{6A6B39D7-8357-F35E-4735-B1FD9CC3FF30}"/>
              </a:ext>
            </a:extLst>
          </p:cNvPr>
          <p:cNvSpPr/>
          <p:nvPr/>
        </p:nvSpPr>
        <p:spPr>
          <a:xfrm>
            <a:off x="11005369" y="2267725"/>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48</a:t>
            </a:r>
          </a:p>
        </p:txBody>
      </p:sp>
      <p:sp>
        <p:nvSpPr>
          <p:cNvPr id="34" name="Rectángulo: esquinas redondeadas 6">
            <a:extLst>
              <a:ext uri="{FF2B5EF4-FFF2-40B4-BE49-F238E27FC236}">
                <a16:creationId xmlns:a16="http://schemas.microsoft.com/office/drawing/2014/main" id="{CAD2E84F-AB79-4718-5836-18BF1CD8EB4E}"/>
              </a:ext>
            </a:extLst>
          </p:cNvPr>
          <p:cNvSpPr/>
          <p:nvPr/>
        </p:nvSpPr>
        <p:spPr>
          <a:xfrm>
            <a:off x="286407" y="2262173"/>
            <a:ext cx="2597726" cy="932648"/>
          </a:xfrm>
          <a:prstGeom prst="roundRect">
            <a:avLst>
              <a:gd name="adj" fmla="val 7445"/>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Convergencia Regional</a:t>
            </a:r>
            <a:endParaRPr kumimoji="0" lang="es-CO"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35" name="Rectángulo: esquinas redondeadas 19">
            <a:extLst>
              <a:ext uri="{FF2B5EF4-FFF2-40B4-BE49-F238E27FC236}">
                <a16:creationId xmlns:a16="http://schemas.microsoft.com/office/drawing/2014/main" id="{1C58580C-D183-A214-632D-CC6BD2D5B3FA}"/>
              </a:ext>
            </a:extLst>
          </p:cNvPr>
          <p:cNvSpPr/>
          <p:nvPr/>
        </p:nvSpPr>
        <p:spPr>
          <a:xfrm>
            <a:off x="7284854" y="2263847"/>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12</a:t>
            </a:r>
          </a:p>
        </p:txBody>
      </p:sp>
      <p:sp>
        <p:nvSpPr>
          <p:cNvPr id="36" name="Rectángulo: esquinas redondeadas 19">
            <a:extLst>
              <a:ext uri="{FF2B5EF4-FFF2-40B4-BE49-F238E27FC236}">
                <a16:creationId xmlns:a16="http://schemas.microsoft.com/office/drawing/2014/main" id="{A1964463-9A4C-EF01-52E7-F1437869957A}"/>
              </a:ext>
            </a:extLst>
          </p:cNvPr>
          <p:cNvSpPr/>
          <p:nvPr/>
        </p:nvSpPr>
        <p:spPr>
          <a:xfrm>
            <a:off x="8061370" y="2264949"/>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CO" b="1" dirty="0">
                <a:solidFill>
                  <a:srgbClr val="000000"/>
                </a:solidFill>
                <a:latin typeface="Arial" panose="020B0604020202020204" pitchFamily="34" charset="0"/>
                <a:cs typeface="Arial" panose="020B0604020202020204" pitchFamily="34" charset="0"/>
              </a:rPr>
              <a:t>12</a:t>
            </a:r>
            <a:endPar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37" name="Rectángulo: esquinas redondeadas 19">
            <a:extLst>
              <a:ext uri="{FF2B5EF4-FFF2-40B4-BE49-F238E27FC236}">
                <a16:creationId xmlns:a16="http://schemas.microsoft.com/office/drawing/2014/main" id="{E3E56481-BE1E-DCE3-5ECD-921857BE93D8}"/>
              </a:ext>
            </a:extLst>
          </p:cNvPr>
          <p:cNvSpPr/>
          <p:nvPr/>
        </p:nvSpPr>
        <p:spPr>
          <a:xfrm>
            <a:off x="8821420" y="2264949"/>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12</a:t>
            </a:r>
          </a:p>
        </p:txBody>
      </p:sp>
      <p:sp>
        <p:nvSpPr>
          <p:cNvPr id="38" name="Rectángulo: esquinas redondeadas 19">
            <a:extLst>
              <a:ext uri="{FF2B5EF4-FFF2-40B4-BE49-F238E27FC236}">
                <a16:creationId xmlns:a16="http://schemas.microsoft.com/office/drawing/2014/main" id="{FA6A6C66-EE7C-B336-0BBF-A40BC046CFFD}"/>
              </a:ext>
            </a:extLst>
          </p:cNvPr>
          <p:cNvSpPr/>
          <p:nvPr/>
        </p:nvSpPr>
        <p:spPr>
          <a:xfrm>
            <a:off x="9581470" y="2264949"/>
            <a:ext cx="674015" cy="932648"/>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O"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12</a:t>
            </a:r>
          </a:p>
        </p:txBody>
      </p:sp>
    </p:spTree>
    <p:extLst>
      <p:ext uri="{BB962C8B-B14F-4D97-AF65-F5344CB8AC3E}">
        <p14:creationId xmlns:p14="http://schemas.microsoft.com/office/powerpoint/2010/main" val="22250837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116;p4">
            <a:extLst>
              <a:ext uri="{FF2B5EF4-FFF2-40B4-BE49-F238E27FC236}">
                <a16:creationId xmlns:a16="http://schemas.microsoft.com/office/drawing/2014/main" id="{A892EC45-36F7-953F-ACDD-8C9C4F474C4F}"/>
              </a:ext>
            </a:extLst>
          </p:cNvPr>
          <p:cNvSpPr txBox="1">
            <a:spLocks/>
          </p:cNvSpPr>
          <p:nvPr/>
        </p:nvSpPr>
        <p:spPr>
          <a:xfrm>
            <a:off x="1330522" y="2154836"/>
            <a:ext cx="9144000" cy="995363"/>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ES" sz="5400" b="1" dirty="0"/>
              <a:t>Macrometa – Presidencia  </a:t>
            </a:r>
          </a:p>
        </p:txBody>
      </p:sp>
    </p:spTree>
    <p:extLst>
      <p:ext uri="{BB962C8B-B14F-4D97-AF65-F5344CB8AC3E}">
        <p14:creationId xmlns:p14="http://schemas.microsoft.com/office/powerpoint/2010/main" val="30570953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CuadroTexto 1">
            <a:extLst>
              <a:ext uri="{FF2B5EF4-FFF2-40B4-BE49-F238E27FC236}">
                <a16:creationId xmlns:a16="http://schemas.microsoft.com/office/drawing/2014/main" id="{85CF0063-682F-0086-3AFF-866610048316}"/>
              </a:ext>
            </a:extLst>
          </p:cNvPr>
          <p:cNvSpPr txBox="1"/>
          <p:nvPr/>
        </p:nvSpPr>
        <p:spPr>
          <a:xfrm>
            <a:off x="635580" y="1075563"/>
            <a:ext cx="11189831" cy="584775"/>
          </a:xfrm>
          <a:prstGeom prst="rect">
            <a:avLst/>
          </a:prstGeom>
          <a:noFill/>
        </p:spPr>
        <p:txBody>
          <a:bodyPr wrap="square" rtlCol="0">
            <a:spAutoFit/>
          </a:bodyPr>
          <a:lstStyle/>
          <a:p>
            <a:pPr algn="ctr">
              <a:defRPr/>
            </a:pPr>
            <a:r>
              <a:rPr lang="es-CO" sz="1600" b="1" dirty="0">
                <a:latin typeface="Montserrat" pitchFamily="2" charset="77"/>
              </a:rPr>
              <a:t> </a:t>
            </a:r>
            <a:r>
              <a:rPr lang="es-CO" sz="1600" b="1" kern="1200" dirty="0">
                <a:latin typeface="Montserrat" pitchFamily="2" charset="77"/>
              </a:rPr>
              <a:t>Conocimiento que transforma al país:  </a:t>
            </a:r>
            <a:r>
              <a:rPr lang="es-CO" sz="1600" kern="1200" dirty="0">
                <a:latin typeface="Montserrat" pitchFamily="2" charset="77"/>
              </a:rPr>
              <a:t>Impulso de misiones de investigación e innovación que construyen soluciones sostenibles para el bienestar social, ambiental y económico</a:t>
            </a:r>
            <a:r>
              <a:rPr lang="es-CO" sz="1600" b="1" dirty="0">
                <a:latin typeface="Montserrat" pitchFamily="2" charset="77"/>
              </a:rPr>
              <a:t>.</a:t>
            </a:r>
          </a:p>
        </p:txBody>
      </p:sp>
      <p:graphicFrame>
        <p:nvGraphicFramePr>
          <p:cNvPr id="3" name="Tabla 2">
            <a:extLst>
              <a:ext uri="{FF2B5EF4-FFF2-40B4-BE49-F238E27FC236}">
                <a16:creationId xmlns:a16="http://schemas.microsoft.com/office/drawing/2014/main" id="{D777BFA8-29A7-42A7-12DD-018167E31F99}"/>
              </a:ext>
            </a:extLst>
          </p:cNvPr>
          <p:cNvGraphicFramePr>
            <a:graphicFrameLocks noGrp="1"/>
          </p:cNvGraphicFramePr>
          <p:nvPr>
            <p:extLst>
              <p:ext uri="{D42A27DB-BD31-4B8C-83A1-F6EECF244321}">
                <p14:modId xmlns:p14="http://schemas.microsoft.com/office/powerpoint/2010/main" val="966318625"/>
              </p:ext>
            </p:extLst>
          </p:nvPr>
        </p:nvGraphicFramePr>
        <p:xfrm>
          <a:off x="596458" y="1763082"/>
          <a:ext cx="11268076" cy="4605929"/>
        </p:xfrm>
        <a:graphic>
          <a:graphicData uri="http://schemas.openxmlformats.org/drawingml/2006/table">
            <a:tbl>
              <a:tblPr/>
              <a:tblGrid>
                <a:gridCol w="5634038">
                  <a:extLst>
                    <a:ext uri="{9D8B030D-6E8A-4147-A177-3AD203B41FA5}">
                      <a16:colId xmlns:a16="http://schemas.microsoft.com/office/drawing/2014/main" val="1178388871"/>
                    </a:ext>
                  </a:extLst>
                </a:gridCol>
                <a:gridCol w="5634038">
                  <a:extLst>
                    <a:ext uri="{9D8B030D-6E8A-4147-A177-3AD203B41FA5}">
                      <a16:colId xmlns:a16="http://schemas.microsoft.com/office/drawing/2014/main" val="978127203"/>
                    </a:ext>
                  </a:extLst>
                </a:gridCol>
              </a:tblGrid>
              <a:tr h="435662">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1100" b="1" dirty="0">
                          <a:solidFill>
                            <a:schemeClr val="bg1"/>
                          </a:solidFill>
                          <a:latin typeface="Montserrat" pitchFamily="2" charset="0"/>
                        </a:rPr>
                        <a:t>Indicador Líder: </a:t>
                      </a:r>
                      <a:r>
                        <a:rPr lang="es-CO" sz="1100" b="1" i="0" u="sng" strike="noStrike" dirty="0">
                          <a:solidFill>
                            <a:schemeClr val="bg1"/>
                          </a:solidFill>
                          <a:effectLst/>
                          <a:latin typeface="Montserrat" pitchFamily="2" charset="0"/>
                        </a:rPr>
                        <a:t>Cinco misiones de investigación e innovación en ejecución que construyen soluciones sostenibles para el bienestar social, ambiental y económico</a:t>
                      </a:r>
                      <a:r>
                        <a:rPr lang="es-ES" sz="1100" b="1" dirty="0">
                          <a:solidFill>
                            <a:schemeClr val="bg1"/>
                          </a:solidFill>
                          <a:latin typeface="Montserrat" pitchFamily="2" charset="0"/>
                        </a:rPr>
                        <a:t>.</a:t>
                      </a:r>
                      <a:endParaRPr lang="es-419" sz="1100" b="1" u="none" dirty="0">
                        <a:solidFill>
                          <a:schemeClr val="bg1"/>
                        </a:solidFill>
                        <a:latin typeface="Montserrat" pitchFamily="2" charset="0"/>
                      </a:endParaRPr>
                    </a:p>
                  </a:txBody>
                  <a:tcPr marL="6223" marR="6223" marT="6223"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a:noFill/>
                    </a:lnB>
                    <a:solidFill>
                      <a:srgbClr val="843C0C"/>
                    </a:solidFill>
                  </a:tcPr>
                </a:tc>
                <a:tc hMerge="1">
                  <a:txBody>
                    <a:bodyPr/>
                    <a:lstStyle/>
                    <a:p>
                      <a:pPr algn="ctr" rtl="0" fontAlgn="ctr"/>
                      <a:endParaRPr lang="es-419" sz="1200" b="1" u="none" dirty="0">
                        <a:solidFill>
                          <a:schemeClr val="bg1"/>
                        </a:solidFill>
                        <a:latin typeface="Montserrat" pitchFamily="2" charset="0"/>
                      </a:endParaRPr>
                    </a:p>
                  </a:txBody>
                  <a:tcPr marL="6223" marR="6223" marT="6223"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a:noFill/>
                    </a:lnB>
                    <a:solidFill>
                      <a:srgbClr val="843C0C"/>
                    </a:solidFill>
                  </a:tcPr>
                </a:tc>
                <a:extLst>
                  <a:ext uri="{0D108BD9-81ED-4DB2-BD59-A6C34878D82A}">
                    <a16:rowId xmlns:a16="http://schemas.microsoft.com/office/drawing/2014/main" val="578825820"/>
                  </a:ext>
                </a:extLst>
              </a:tr>
              <a:tr h="270661">
                <a:tc>
                  <a:txBody>
                    <a:bodyPr/>
                    <a:lstStyle/>
                    <a:p>
                      <a:pPr algn="ctr" rtl="0" fontAlgn="ctr"/>
                      <a:r>
                        <a:rPr lang="en-US" sz="1100" b="1" i="0" u="none" strike="noStrike" dirty="0">
                          <a:solidFill>
                            <a:srgbClr val="FFFFFF"/>
                          </a:solidFill>
                          <a:effectLst/>
                          <a:latin typeface="Montserrat" pitchFamily="2" charset="0"/>
                        </a:rPr>
                        <a:t>MinCiencias</a:t>
                      </a:r>
                    </a:p>
                  </a:txBody>
                  <a:tcPr marL="6223" marR="6223" marT="6223"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a:noFill/>
                    </a:lnB>
                    <a:solidFill>
                      <a:schemeClr val="bg1">
                        <a:lumMod val="65000"/>
                      </a:schemeClr>
                    </a:solidFill>
                  </a:tcPr>
                </a:tc>
                <a:tc>
                  <a:txBody>
                    <a:bodyPr/>
                    <a:lstStyle/>
                    <a:p>
                      <a:pPr algn="ctr" rtl="0" fontAlgn="ctr"/>
                      <a:endParaRPr lang="en-US" sz="1100" b="1" i="0" u="none" strike="noStrike" dirty="0">
                        <a:solidFill>
                          <a:srgbClr val="FFFFFF"/>
                        </a:solidFill>
                        <a:effectLst/>
                        <a:latin typeface="Montserrat" pitchFamily="2" charset="0"/>
                      </a:endParaRPr>
                    </a:p>
                  </a:txBody>
                  <a:tcPr marL="6223" marR="6223" marT="6223"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a:noFill/>
                    </a:lnT>
                    <a:lnB>
                      <a:noFill/>
                    </a:lnB>
                    <a:solidFill>
                      <a:schemeClr val="bg1">
                        <a:lumMod val="65000"/>
                      </a:schemeClr>
                    </a:solidFill>
                  </a:tcPr>
                </a:tc>
                <a:extLst>
                  <a:ext uri="{0D108BD9-81ED-4DB2-BD59-A6C34878D82A}">
                    <a16:rowId xmlns:a16="http://schemas.microsoft.com/office/drawing/2014/main" val="3217475503"/>
                  </a:ext>
                </a:extLst>
              </a:tr>
              <a:tr h="611935">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900" b="0" kern="1200" dirty="0">
                          <a:solidFill>
                            <a:schemeClr val="tx1"/>
                          </a:solidFill>
                          <a:latin typeface="Montserrat" pitchFamily="2" charset="0"/>
                          <a:ea typeface="+mn-ea"/>
                          <a:cs typeface="+mn-cs"/>
                        </a:rPr>
                        <a:t>30 Territorios en conflicto, transición y/o consolidación con programas o proyectos de ciencia, tecnología e innovación que den respuesta a demandas sociales productivas y/o ambientales desarrollados con actores locales.</a:t>
                      </a:r>
                    </a:p>
                  </a:txBody>
                  <a:tcPr marL="6223" marR="6223" marT="6223" marB="0" anchor="ctr">
                    <a:lnL>
                      <a:noFill/>
                    </a:lnL>
                    <a:lnR>
                      <a:noFill/>
                    </a:lnR>
                    <a:lnT w="6350" cap="flat" cmpd="sng" algn="ctr">
                      <a:noFill/>
                      <a:prstDash val="solid"/>
                      <a:round/>
                      <a:headEnd type="none" w="med" len="med"/>
                      <a:tailEnd type="none" w="med" len="med"/>
                    </a:lnT>
                    <a:lnB>
                      <a:noFill/>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900" b="0" kern="1200" dirty="0">
                          <a:solidFill>
                            <a:schemeClr val="tx1"/>
                          </a:solidFill>
                          <a:latin typeface="Montserrat" pitchFamily="2" charset="0"/>
                          <a:ea typeface="+mn-ea"/>
                          <a:cs typeface="+mn-cs"/>
                          <a:sym typeface="Montserrat"/>
                        </a:rPr>
                        <a:t>48 Programas y proyectos de CTeI apoyados, orientados a la reducción de las brechas territoriales, étnicas y de género ejecutados o en ejecución.</a:t>
                      </a:r>
                      <a:endParaRPr lang="es-ES" sz="900" b="0" kern="1200" dirty="0">
                        <a:solidFill>
                          <a:schemeClr val="tx1"/>
                        </a:solidFill>
                        <a:latin typeface="Montserrat" pitchFamily="2" charset="0"/>
                        <a:ea typeface="+mn-ea"/>
                        <a:cs typeface="+mn-cs"/>
                      </a:endParaRPr>
                    </a:p>
                  </a:txBody>
                  <a:tcPr marL="6223" marR="6223" marT="6223" marB="0" anchor="ctr">
                    <a:lnL>
                      <a:noFill/>
                    </a:lnL>
                    <a:lnR>
                      <a:noFill/>
                    </a:lnR>
                    <a:lnT w="6350" cap="flat" cmpd="sng" algn="ctr">
                      <a:noFill/>
                      <a:prstDash val="solid"/>
                      <a:round/>
                      <a:headEnd type="none" w="med" len="med"/>
                      <a:tailEnd type="none" w="med" len="med"/>
                    </a:lnT>
                    <a:lnB>
                      <a:noFill/>
                    </a:lnB>
                    <a:noFill/>
                  </a:tcPr>
                </a:tc>
                <a:extLst>
                  <a:ext uri="{0D108BD9-81ED-4DB2-BD59-A6C34878D82A}">
                    <a16:rowId xmlns:a16="http://schemas.microsoft.com/office/drawing/2014/main" val="1007207561"/>
                  </a:ext>
                </a:extLst>
              </a:tr>
              <a:tr h="215555">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s-419" sz="900" b="0" kern="1200" dirty="0">
                          <a:solidFill>
                            <a:schemeClr val="tx1"/>
                          </a:solidFill>
                          <a:latin typeface="Montserrat" pitchFamily="2" charset="0"/>
                          <a:ea typeface="+mn-ea"/>
                          <a:cs typeface="+mn-cs"/>
                        </a:rPr>
                        <a:t>LB: 0</a:t>
                      </a:r>
                      <a:endParaRPr lang="es-CO" sz="900" b="0" kern="1200" dirty="0">
                        <a:solidFill>
                          <a:schemeClr val="tx1"/>
                        </a:solidFill>
                        <a:latin typeface="Montserrat" pitchFamily="2" charset="0"/>
                        <a:ea typeface="+mn-ea"/>
                        <a:cs typeface="+mn-cs"/>
                      </a:endParaRPr>
                    </a:p>
                  </a:txBody>
                  <a:tcPr marL="6223" marR="6223" marT="6223" marB="0" anchor="ctr">
                    <a:lnL>
                      <a:noFill/>
                    </a:lnL>
                    <a:lnR>
                      <a:noFill/>
                    </a:lnR>
                    <a:lnT>
                      <a:noFill/>
                    </a:lnT>
                    <a:lnB>
                      <a:noFill/>
                    </a:lnB>
                    <a:noFill/>
                  </a:tcPr>
                </a:tc>
                <a:tc>
                  <a:txBody>
                    <a:bodyPr/>
                    <a:lstStyle/>
                    <a:p>
                      <a:pPr algn="ctr" fontAlgn="b"/>
                      <a:r>
                        <a:rPr lang="es-419" sz="900" b="0" kern="1200" dirty="0">
                          <a:solidFill>
                            <a:schemeClr val="tx1"/>
                          </a:solidFill>
                          <a:latin typeface="Montserrat" pitchFamily="2" charset="0"/>
                          <a:ea typeface="+mn-ea"/>
                          <a:cs typeface="+mn-cs"/>
                        </a:rPr>
                        <a:t>LB: 0</a:t>
                      </a:r>
                      <a:endParaRPr lang="en-US" sz="900" b="0" kern="1200" dirty="0">
                        <a:solidFill>
                          <a:schemeClr val="tx1"/>
                        </a:solidFill>
                        <a:latin typeface="Montserrat" pitchFamily="2" charset="0"/>
                        <a:ea typeface="+mn-ea"/>
                        <a:cs typeface="+mn-cs"/>
                      </a:endParaRPr>
                    </a:p>
                  </a:txBody>
                  <a:tcPr marL="6223" marR="6223" marT="6223" marB="0" anchor="ctr">
                    <a:lnL>
                      <a:noFill/>
                    </a:lnL>
                    <a:lnR>
                      <a:noFill/>
                    </a:lnR>
                    <a:lnT>
                      <a:noFill/>
                    </a:lnT>
                    <a:lnB>
                      <a:noFill/>
                    </a:lnB>
                    <a:noFill/>
                  </a:tcPr>
                </a:tc>
                <a:extLst>
                  <a:ext uri="{0D108BD9-81ED-4DB2-BD59-A6C34878D82A}">
                    <a16:rowId xmlns:a16="http://schemas.microsoft.com/office/drawing/2014/main" val="979866712"/>
                  </a:ext>
                </a:extLst>
              </a:tr>
              <a:tr h="21555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s-419" sz="900" b="0" kern="1200" dirty="0">
                          <a:solidFill>
                            <a:schemeClr val="tx1"/>
                          </a:solidFill>
                          <a:latin typeface="Montserrat" pitchFamily="2" charset="0"/>
                          <a:ea typeface="+mn-ea"/>
                          <a:cs typeface="+mn-cs"/>
                        </a:rPr>
                        <a:t>Meta:</a:t>
                      </a:r>
                      <a:r>
                        <a:rPr lang="en-US" sz="900" b="0" kern="1200" dirty="0">
                          <a:solidFill>
                            <a:schemeClr val="tx1"/>
                          </a:solidFill>
                          <a:latin typeface="Montserrat" pitchFamily="2" charset="0"/>
                          <a:ea typeface="+mn-ea"/>
                          <a:cs typeface="+mn-cs"/>
                        </a:rPr>
                        <a:t> 30</a:t>
                      </a:r>
                      <a:endParaRPr lang="es-CO" sz="900" b="0" kern="1200" dirty="0">
                        <a:solidFill>
                          <a:schemeClr val="tx1"/>
                        </a:solidFill>
                        <a:latin typeface="Montserrat" pitchFamily="2" charset="0"/>
                        <a:ea typeface="+mn-ea"/>
                        <a:cs typeface="+mn-cs"/>
                      </a:endParaRPr>
                    </a:p>
                  </a:txBody>
                  <a:tcPr marL="6223" marR="6223" marT="6223"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s-419" sz="900" b="0" kern="1200" dirty="0">
                          <a:solidFill>
                            <a:schemeClr val="tx1"/>
                          </a:solidFill>
                          <a:latin typeface="Montserrat" pitchFamily="2" charset="0"/>
                          <a:ea typeface="+mn-ea"/>
                          <a:cs typeface="+mn-cs"/>
                        </a:rPr>
                        <a:t>Meta:</a:t>
                      </a:r>
                      <a:r>
                        <a:rPr lang="en-US" sz="900" b="0" kern="1200" dirty="0">
                          <a:solidFill>
                            <a:schemeClr val="tx1"/>
                          </a:solidFill>
                          <a:latin typeface="Montserrat" pitchFamily="2" charset="0"/>
                          <a:ea typeface="+mn-ea"/>
                          <a:cs typeface="+mn-cs"/>
                        </a:rPr>
                        <a:t> 48</a:t>
                      </a:r>
                      <a:endParaRPr lang="es-CO" sz="900" b="0" kern="1200" dirty="0">
                        <a:solidFill>
                          <a:schemeClr val="tx1"/>
                        </a:solidFill>
                        <a:latin typeface="Montserrat" pitchFamily="2" charset="0"/>
                        <a:ea typeface="+mn-ea"/>
                        <a:cs typeface="+mn-cs"/>
                      </a:endParaRPr>
                    </a:p>
                  </a:txBody>
                  <a:tcPr marL="6223" marR="6223" marT="6223" marB="0" anchor="ctr">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08560486"/>
                  </a:ext>
                </a:extLst>
              </a:tr>
              <a:tr h="60325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900" b="0" kern="1200" noProof="0" dirty="0">
                          <a:solidFill>
                            <a:schemeClr val="tx1"/>
                          </a:solidFill>
                          <a:latin typeface="Montserrat" pitchFamily="2" charset="0"/>
                          <a:ea typeface="+mn-ea"/>
                          <a:cs typeface="+mn-cs"/>
                        </a:rPr>
                        <a:t>52 </a:t>
                      </a:r>
                      <a:r>
                        <a:rPr lang="es-CO" sz="900" b="0" kern="1200" dirty="0">
                          <a:solidFill>
                            <a:schemeClr val="tx1"/>
                          </a:solidFill>
                          <a:latin typeface="Montserrat" pitchFamily="2" charset="0"/>
                          <a:ea typeface="+mn-ea"/>
                          <a:cs typeface="+mn-cs"/>
                          <a:sym typeface="Montserrat"/>
                        </a:rPr>
                        <a:t>Alianzas apoyadas para el aprovechamiento del conocimiento, la conservación y el uso de la biodiversidad, sus bienes y servicios ecosistémicos.</a:t>
                      </a:r>
                      <a:endParaRPr lang="es-CO" sz="900" b="0" kern="1200" dirty="0">
                        <a:solidFill>
                          <a:schemeClr val="tx1"/>
                        </a:solidFill>
                        <a:latin typeface="Montserrat" pitchFamily="2" charset="0"/>
                        <a:ea typeface="+mn-ea"/>
                        <a:cs typeface="+mn-cs"/>
                      </a:endParaRPr>
                    </a:p>
                  </a:txBody>
                  <a:tcPr marL="6223" marR="6223" marT="6223"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indent="0" algn="ctr" defTabSz="914400" rtl="0" eaLnBrk="1" fontAlgn="ctr" latinLnBrk="0" hangingPunct="1">
                        <a:buFont typeface="+mj-lt"/>
                        <a:buNone/>
                      </a:pPr>
                      <a:r>
                        <a:rPr lang="es-CO" sz="900" b="0" kern="1200" dirty="0">
                          <a:solidFill>
                            <a:schemeClr val="tx1"/>
                          </a:solidFill>
                          <a:latin typeface="Montserrat" pitchFamily="2" charset="0"/>
                          <a:ea typeface="+mn-ea"/>
                          <a:cs typeface="+mn-cs"/>
                        </a:rPr>
                        <a:t>122 Prototipos de tecnologías para la soberanía alimentaria y el derecho a la alimentación en proceso de validación precomercial o comercial.</a:t>
                      </a:r>
                    </a:p>
                  </a:txBody>
                  <a:tcPr marL="6223" marR="6223" marT="6223"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49468113"/>
                  </a:ext>
                </a:extLst>
              </a:tr>
              <a:tr h="215555">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900" b="0" kern="1200" dirty="0">
                          <a:solidFill>
                            <a:schemeClr val="tx1"/>
                          </a:solidFill>
                          <a:latin typeface="Montserrat" pitchFamily="2" charset="0"/>
                          <a:ea typeface="+mn-ea"/>
                          <a:cs typeface="+mn-cs"/>
                        </a:rPr>
                        <a:t>LB: 0%</a:t>
                      </a:r>
                    </a:p>
                  </a:txBody>
                  <a:tcPr marL="6223" marR="6223" marT="6223" marB="0" anchor="ctr">
                    <a:lnL>
                      <a:noFill/>
                    </a:lnL>
                    <a:lnR>
                      <a:noFill/>
                    </a:lnR>
                    <a:lnT>
                      <a:noFill/>
                    </a:lnT>
                    <a:lnB>
                      <a:noFill/>
                    </a:lnB>
                  </a:tcPr>
                </a:tc>
                <a:tc>
                  <a:txBody>
                    <a:bodyPr/>
                    <a:lstStyle/>
                    <a:p>
                      <a:pPr algn="ctr" fontAlgn="b"/>
                      <a:r>
                        <a:rPr lang="es-CO" sz="900" b="1" i="0" u="none" strike="noStrike" noProof="0" dirty="0">
                          <a:solidFill>
                            <a:schemeClr val="tx1"/>
                          </a:solidFill>
                          <a:effectLst/>
                          <a:latin typeface="Montserrat" pitchFamily="2" charset="0"/>
                        </a:rPr>
                        <a:t>LB:</a:t>
                      </a:r>
                      <a:r>
                        <a:rPr lang="es-CO" sz="900" b="0" i="0" u="none" strike="noStrike" noProof="0" dirty="0">
                          <a:solidFill>
                            <a:schemeClr val="tx1"/>
                          </a:solidFill>
                          <a:effectLst/>
                          <a:latin typeface="Montserrat" pitchFamily="2" charset="0"/>
                        </a:rPr>
                        <a:t> 0</a:t>
                      </a:r>
                    </a:p>
                  </a:txBody>
                  <a:tcPr marL="6223" marR="6223" marT="6223" marB="0" anchor="ctr">
                    <a:lnL>
                      <a:noFill/>
                    </a:lnL>
                    <a:lnR>
                      <a:noFill/>
                    </a:lnR>
                    <a:lnT>
                      <a:noFill/>
                    </a:lnT>
                    <a:lnB>
                      <a:noFill/>
                    </a:lnB>
                  </a:tcPr>
                </a:tc>
                <a:extLst>
                  <a:ext uri="{0D108BD9-81ED-4DB2-BD59-A6C34878D82A}">
                    <a16:rowId xmlns:a16="http://schemas.microsoft.com/office/drawing/2014/main" val="2209388980"/>
                  </a:ext>
                </a:extLst>
              </a:tr>
              <a:tr h="241432">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900" b="0" kern="1200" dirty="0">
                          <a:solidFill>
                            <a:schemeClr val="tx1"/>
                          </a:solidFill>
                          <a:latin typeface="Montserrat" pitchFamily="2" charset="0"/>
                          <a:ea typeface="+mn-ea"/>
                          <a:cs typeface="+mn-cs"/>
                        </a:rPr>
                        <a:t>Meta: 52</a:t>
                      </a:r>
                    </a:p>
                  </a:txBody>
                  <a:tcPr marL="6223" marR="6223" marT="6223"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s-CO" sz="900" b="1" i="0" u="none" strike="noStrike" noProof="0" dirty="0">
                          <a:solidFill>
                            <a:srgbClr val="A6A6A6"/>
                          </a:solidFill>
                          <a:effectLst/>
                          <a:latin typeface="Montserrat" pitchFamily="2" charset="0"/>
                        </a:rPr>
                        <a:t>Meta:</a:t>
                      </a:r>
                      <a:r>
                        <a:rPr lang="es-CO" sz="900" b="0" i="0" u="none" strike="noStrike" noProof="0" dirty="0">
                          <a:solidFill>
                            <a:srgbClr val="A6A6A6"/>
                          </a:solidFill>
                          <a:effectLst/>
                          <a:latin typeface="Montserrat" pitchFamily="2" charset="0"/>
                        </a:rPr>
                        <a:t> 122</a:t>
                      </a:r>
                    </a:p>
                  </a:txBody>
                  <a:tcPr marL="6223" marR="6223" marT="6223"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69816330"/>
                  </a:ext>
                </a:extLst>
              </a:tr>
              <a:tr h="41770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900" b="0" kern="1200" dirty="0">
                          <a:solidFill>
                            <a:schemeClr val="tx1"/>
                          </a:solidFill>
                          <a:latin typeface="Montserrat" pitchFamily="2" charset="0"/>
                          <a:ea typeface="+mn-ea"/>
                          <a:cs typeface="+mn-cs"/>
                        </a:rPr>
                        <a:t>50 Proyectos de I+D+i apoyados para el desarrollo de biológicos, biotecnológicos, medicamentos, dispositivos, insumos, sistemas y servicios de atención en salud, terapias avanzadas y otras tecnologías en salud.</a:t>
                      </a:r>
                      <a:endParaRPr lang="es-419" sz="900" b="0" kern="1200" dirty="0">
                        <a:solidFill>
                          <a:schemeClr val="tx1"/>
                        </a:solidFill>
                        <a:latin typeface="Montserrat" pitchFamily="2" charset="0"/>
                        <a:ea typeface="+mn-ea"/>
                        <a:cs typeface="+mn-cs"/>
                      </a:endParaRPr>
                    </a:p>
                  </a:txBody>
                  <a:tcPr marL="6223" marR="6223" marT="6223"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CO" sz="900" b="0" i="0" u="none" strike="noStrike" dirty="0">
                          <a:solidFill>
                            <a:srgbClr val="000000"/>
                          </a:solidFill>
                          <a:effectLst/>
                          <a:latin typeface="Montserrat" pitchFamily="2" charset="0"/>
                        </a:rPr>
                        <a:t>32 Alianzas para el desarrollo de bienes y servicios derivados de la transición energética y las industrias conexas.</a:t>
                      </a:r>
                    </a:p>
                  </a:txBody>
                  <a:tcPr marL="6223" marR="6223" marT="6223"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560672"/>
                  </a:ext>
                </a:extLst>
              </a:tr>
              <a:tr h="215555">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s-CO" sz="900" b="0" kern="1200" noProof="0" dirty="0">
                          <a:solidFill>
                            <a:schemeClr val="tx1"/>
                          </a:solidFill>
                          <a:latin typeface="Montserrat" pitchFamily="2" charset="0"/>
                          <a:ea typeface="+mn-ea"/>
                          <a:cs typeface="+mn-cs"/>
                        </a:rPr>
                        <a:t>LB: 0</a:t>
                      </a:r>
                    </a:p>
                  </a:txBody>
                  <a:tcPr marL="6223" marR="6223" marT="6223" marB="0" anchor="ctr">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s-CO" sz="900" b="1" kern="1200" noProof="0" dirty="0">
                          <a:solidFill>
                            <a:schemeClr val="bg1">
                              <a:lumMod val="65000"/>
                            </a:schemeClr>
                          </a:solidFill>
                          <a:latin typeface="Montserrat" pitchFamily="2" charset="0"/>
                          <a:ea typeface="+mn-ea"/>
                          <a:cs typeface="+mn-cs"/>
                        </a:rPr>
                        <a:t>LB</a:t>
                      </a:r>
                      <a:r>
                        <a:rPr lang="es-CO" sz="900" b="0" kern="1200" noProof="0" dirty="0">
                          <a:solidFill>
                            <a:schemeClr val="bg1">
                              <a:lumMod val="65000"/>
                            </a:schemeClr>
                          </a:solidFill>
                          <a:latin typeface="Montserrat" pitchFamily="2" charset="0"/>
                          <a:ea typeface="+mn-ea"/>
                          <a:cs typeface="+mn-cs"/>
                        </a:rPr>
                        <a:t>: 0</a:t>
                      </a:r>
                    </a:p>
                  </a:txBody>
                  <a:tcPr marL="6223" marR="6223" marT="6223" marB="0" anchor="ctr">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01136858"/>
                  </a:ext>
                </a:extLst>
              </a:tr>
              <a:tr h="215555">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s-CO" sz="900" b="0" kern="1200" noProof="0" dirty="0">
                          <a:solidFill>
                            <a:schemeClr val="tx1"/>
                          </a:solidFill>
                          <a:latin typeface="Montserrat" pitchFamily="2" charset="0"/>
                          <a:ea typeface="+mn-ea"/>
                          <a:cs typeface="+mn-cs"/>
                        </a:rPr>
                        <a:t>Meta: 50</a:t>
                      </a:r>
                    </a:p>
                  </a:txBody>
                  <a:tcPr marL="6223" marR="6223" marT="6223" marB="0" anchor="ctr">
                    <a:lnL>
                      <a:noFill/>
                    </a:lnL>
                    <a:lnR>
                      <a:noFill/>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s-CO" sz="900" b="0" kern="1200" noProof="0" dirty="0">
                          <a:solidFill>
                            <a:schemeClr val="bg1">
                              <a:lumMod val="65000"/>
                            </a:schemeClr>
                          </a:solidFill>
                          <a:latin typeface="Montserrat" pitchFamily="2" charset="0"/>
                          <a:ea typeface="+mn-ea"/>
                          <a:cs typeface="+mn-cs"/>
                        </a:rPr>
                        <a:t>Meta: 32</a:t>
                      </a:r>
                    </a:p>
                  </a:txBody>
                  <a:tcPr marL="6223" marR="6223" marT="6223" marB="0" anchor="ctr">
                    <a:lnL>
                      <a:noFill/>
                    </a:lnL>
                    <a:lnR>
                      <a:noFill/>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34141656"/>
                  </a:ext>
                </a:extLst>
              </a:tr>
              <a:tr h="523582">
                <a:tc>
                  <a:txBody>
                    <a:bodyPr/>
                    <a:lstStyle/>
                    <a:p>
                      <a:pPr algn="ctr"/>
                      <a:r>
                        <a:rPr lang="es-CO" sz="900" b="1" dirty="0"/>
                        <a:t>Nuevo Indicador: Ajuste institucional del Sector de CTeI en el marco de las Misiones de investigación e innovación.</a:t>
                      </a:r>
                    </a:p>
                  </a:txBody>
                  <a:tcPr marL="6223" marR="6223" marT="6223" marB="0" anchor="ctr">
                    <a:lnL>
                      <a:noFill/>
                    </a:lnL>
                    <a:lnR>
                      <a:noFill/>
                    </a:lnR>
                    <a:lnT w="12700" cap="flat" cmpd="sng" algn="ctr">
                      <a:solidFill>
                        <a:schemeClr val="tx1"/>
                      </a:solidFill>
                      <a:prstDash val="solid"/>
                      <a:round/>
                      <a:headEnd type="none" w="med" len="med"/>
                      <a:tailEnd type="none" w="med" len="med"/>
                    </a:lnT>
                    <a:lnB>
                      <a:noFill/>
                    </a:lnB>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es-CO" sz="900" b="0" i="0" u="none" strike="noStrike" dirty="0">
                          <a:solidFill>
                            <a:srgbClr val="000000"/>
                          </a:solidFill>
                          <a:effectLst/>
                          <a:latin typeface="Montserrat" pitchFamily="2" charset="0"/>
                        </a:rPr>
                        <a:t>Cinco misiones de investigación e innovación en ejecución que construyen soluciones sostenibles para el bienestar social, ambiental y económico </a:t>
                      </a:r>
                      <a:endParaRPr lang="es-ES" sz="900" b="0" i="0" u="none" strike="noStrike" dirty="0">
                        <a:solidFill>
                          <a:srgbClr val="000000"/>
                        </a:solidFill>
                        <a:effectLst/>
                        <a:latin typeface="Montserrat" pitchFamily="2" charset="0"/>
                      </a:endParaRPr>
                    </a:p>
                  </a:txBody>
                  <a:tcPr marL="6223" marR="6223" marT="6223"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extLst>
                  <a:ext uri="{0D108BD9-81ED-4DB2-BD59-A6C34878D82A}">
                    <a16:rowId xmlns:a16="http://schemas.microsoft.com/office/drawing/2014/main" val="852308975"/>
                  </a:ext>
                </a:extLst>
              </a:tr>
              <a:tr h="143383">
                <a:tc>
                  <a:txBody>
                    <a:bodyPr/>
                    <a:lstStyle/>
                    <a:p>
                      <a:pPr algn="ctr" fontAlgn="b"/>
                      <a:r>
                        <a:rPr lang="en-US" sz="900" b="1" i="0" u="none" strike="noStrike" dirty="0">
                          <a:solidFill>
                            <a:srgbClr val="A6A6A6"/>
                          </a:solidFill>
                          <a:effectLst/>
                          <a:latin typeface="Montserrat" pitchFamily="2" charset="0"/>
                        </a:rPr>
                        <a:t>LB</a:t>
                      </a:r>
                      <a:r>
                        <a:rPr lang="en-US" sz="900" b="0" i="0" u="none" strike="noStrike" dirty="0">
                          <a:solidFill>
                            <a:srgbClr val="A6A6A6"/>
                          </a:solidFill>
                          <a:effectLst/>
                          <a:latin typeface="Montserrat" pitchFamily="2" charset="0"/>
                        </a:rPr>
                        <a:t>: 0</a:t>
                      </a:r>
                    </a:p>
                  </a:txBody>
                  <a:tcPr marL="6223" marR="6223" marT="6223" marB="0" anchor="ctr">
                    <a:lnL>
                      <a:noFill/>
                    </a:lnL>
                    <a:lnR>
                      <a:noFill/>
                    </a:lnR>
                    <a:lnT>
                      <a:noFill/>
                    </a:lnT>
                    <a:lnB>
                      <a:noFill/>
                    </a:lnB>
                    <a:solidFill>
                      <a:schemeClr val="accent6">
                        <a:lumMod val="20000"/>
                        <a:lumOff val="80000"/>
                      </a:schemeClr>
                    </a:solidFill>
                  </a:tcPr>
                </a:tc>
                <a:tc>
                  <a:txBody>
                    <a:bodyPr/>
                    <a:lstStyle/>
                    <a:p>
                      <a:pPr marL="0" marR="0" lvl="0" indent="0" algn="ctr" defTabSz="914400" rtl="0" eaLnBrk="1" fontAlgn="b" latinLnBrk="0" hangingPunct="1">
                        <a:lnSpc>
                          <a:spcPct val="100000"/>
                        </a:lnSpc>
                        <a:spcBef>
                          <a:spcPts val="0"/>
                        </a:spcBef>
                        <a:spcAft>
                          <a:spcPts val="0"/>
                        </a:spcAft>
                        <a:buClr>
                          <a:srgbClr val="000000"/>
                        </a:buClr>
                        <a:buSzTx/>
                        <a:buFont typeface="Arial"/>
                        <a:buNone/>
                        <a:tabLst/>
                        <a:defRPr/>
                      </a:pPr>
                      <a:r>
                        <a:rPr lang="es-CO" sz="900" b="1" kern="1200" noProof="0" dirty="0">
                          <a:solidFill>
                            <a:schemeClr val="bg1">
                              <a:lumMod val="65000"/>
                            </a:schemeClr>
                          </a:solidFill>
                          <a:latin typeface="Montserrat" pitchFamily="2" charset="0"/>
                          <a:ea typeface="+mn-ea"/>
                          <a:cs typeface="+mn-cs"/>
                        </a:rPr>
                        <a:t>LB</a:t>
                      </a:r>
                      <a:r>
                        <a:rPr lang="es-CO" sz="900" b="0" kern="1200" noProof="0" dirty="0">
                          <a:solidFill>
                            <a:schemeClr val="bg1">
                              <a:lumMod val="65000"/>
                            </a:schemeClr>
                          </a:solidFill>
                          <a:latin typeface="Montserrat" pitchFamily="2" charset="0"/>
                          <a:ea typeface="+mn-ea"/>
                          <a:cs typeface="+mn-cs"/>
                        </a:rPr>
                        <a:t>: 0</a:t>
                      </a:r>
                    </a:p>
                  </a:txBody>
                  <a:tcPr marL="6223" marR="6223" marT="6223" marB="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216997479"/>
                  </a:ext>
                </a:extLst>
              </a:tr>
              <a:tr h="280543">
                <a:tc>
                  <a:txBody>
                    <a:bodyPr/>
                    <a:lstStyle/>
                    <a:p>
                      <a:pPr algn="ctr" fontAlgn="b"/>
                      <a:r>
                        <a:rPr lang="en-US" sz="900" b="1" i="0" u="none" strike="noStrike" dirty="0">
                          <a:solidFill>
                            <a:srgbClr val="A6A6A6"/>
                          </a:solidFill>
                          <a:effectLst/>
                          <a:latin typeface="Montserrat" pitchFamily="2" charset="0"/>
                        </a:rPr>
                        <a:t>Meta Cuatrienio: 100%</a:t>
                      </a:r>
                    </a:p>
                    <a:p>
                      <a:pPr algn="ctr" fontAlgn="b"/>
                      <a:r>
                        <a:rPr lang="en-US" sz="900" b="1" i="0" u="none" strike="noStrike" dirty="0">
                          <a:solidFill>
                            <a:srgbClr val="A6A6A6"/>
                          </a:solidFill>
                          <a:effectLst/>
                          <a:latin typeface="Montserrat" pitchFamily="2" charset="0"/>
                        </a:rPr>
                        <a:t>Meta 2023: 100%</a:t>
                      </a:r>
                    </a:p>
                  </a:txBody>
                  <a:tcPr marL="6223" marR="6223" marT="6223" marB="0" anchor="ctr">
                    <a:lnL>
                      <a:noFill/>
                    </a:lnL>
                    <a:lnR>
                      <a:noFill/>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b" latinLnBrk="0" hangingPunct="1">
                        <a:lnSpc>
                          <a:spcPct val="100000"/>
                        </a:lnSpc>
                        <a:spcBef>
                          <a:spcPts val="0"/>
                        </a:spcBef>
                        <a:spcAft>
                          <a:spcPts val="0"/>
                        </a:spcAft>
                        <a:buClr>
                          <a:srgbClr val="000000"/>
                        </a:buClr>
                        <a:buSzTx/>
                        <a:buFont typeface="Arial"/>
                        <a:buNone/>
                        <a:tabLst/>
                        <a:defRPr/>
                      </a:pPr>
                      <a:r>
                        <a:rPr lang="es-CO" sz="900" b="0" kern="1200" noProof="0" dirty="0">
                          <a:solidFill>
                            <a:schemeClr val="bg1">
                              <a:lumMod val="65000"/>
                            </a:schemeClr>
                          </a:solidFill>
                          <a:latin typeface="Montserrat" pitchFamily="2" charset="0"/>
                          <a:ea typeface="+mn-ea"/>
                          <a:cs typeface="+mn-cs"/>
                        </a:rPr>
                        <a:t>Meta: 5</a:t>
                      </a:r>
                    </a:p>
                  </a:txBody>
                  <a:tcPr marL="6223" marR="6223" marT="6223" marB="0" anchor="ctr">
                    <a:lnL>
                      <a:noFill/>
                    </a:lnL>
                    <a:lnR>
                      <a:noFill/>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968390316"/>
                  </a:ext>
                </a:extLst>
              </a:tr>
            </a:tbl>
          </a:graphicData>
        </a:graphic>
      </p:graphicFrame>
      <p:sp>
        <p:nvSpPr>
          <p:cNvPr id="4" name="CuadroTexto 3">
            <a:extLst>
              <a:ext uri="{FF2B5EF4-FFF2-40B4-BE49-F238E27FC236}">
                <a16:creationId xmlns:a16="http://schemas.microsoft.com/office/drawing/2014/main" id="{B3D0C68B-15C3-D451-EF40-668AF2F945F2}"/>
              </a:ext>
            </a:extLst>
          </p:cNvPr>
          <p:cNvSpPr txBox="1"/>
          <p:nvPr/>
        </p:nvSpPr>
        <p:spPr>
          <a:xfrm>
            <a:off x="121486" y="6369011"/>
            <a:ext cx="3034805" cy="253916"/>
          </a:xfrm>
          <a:prstGeom prst="rect">
            <a:avLst/>
          </a:prstGeom>
          <a:noFill/>
        </p:spPr>
        <p:txBody>
          <a:bodyPr wrap="none" rtlCol="0">
            <a:spAutoFit/>
          </a:bodyPr>
          <a:lstStyle/>
          <a:p>
            <a:r>
              <a:rPr lang="es-CO" sz="1050" dirty="0">
                <a:latin typeface="Montserrat" pitchFamily="2" charset="77"/>
              </a:rPr>
              <a:t>Fecha de actualización: 19 de abril de 2023</a:t>
            </a:r>
          </a:p>
        </p:txBody>
      </p:sp>
      <p:sp>
        <p:nvSpPr>
          <p:cNvPr id="6" name="Google Shape;238;p7">
            <a:extLst>
              <a:ext uri="{FF2B5EF4-FFF2-40B4-BE49-F238E27FC236}">
                <a16:creationId xmlns:a16="http://schemas.microsoft.com/office/drawing/2014/main" id="{F4F943D0-5922-8DE2-8187-E8B20547B355}"/>
              </a:ext>
            </a:extLst>
          </p:cNvPr>
          <p:cNvSpPr txBox="1"/>
          <p:nvPr/>
        </p:nvSpPr>
        <p:spPr>
          <a:xfrm>
            <a:off x="1464815" y="262505"/>
            <a:ext cx="9138081" cy="507791"/>
          </a:xfrm>
          <a:prstGeom prst="rect">
            <a:avLst/>
          </a:prstGeom>
          <a:noFill/>
          <a:ln>
            <a:noFill/>
          </a:ln>
        </p:spPr>
        <p:txBody>
          <a:bodyPr spcFirstLastPara="1" wrap="square" lIns="91425" tIns="45700" rIns="91425" bIns="45700" anchor="t" anchorCtr="0">
            <a:spAutoFit/>
          </a:bodyPr>
          <a:lstStyle/>
          <a:p>
            <a:pPr marL="0" lvl="0" indent="0" algn="ctr">
              <a:lnSpc>
                <a:spcPct val="90000"/>
              </a:lnSpc>
              <a:buSzPts val="3200"/>
            </a:pPr>
            <a:r>
              <a:rPr lang="es-CO" sz="3000" b="1" dirty="0">
                <a:solidFill>
                  <a:srgbClr val="2D6437"/>
                </a:solidFill>
                <a:latin typeface="+mj-lt"/>
              </a:rPr>
              <a:t>4.1 Macrometa - Presidencia</a:t>
            </a:r>
            <a:endParaRPr lang="es-CO" sz="1600" b="1" dirty="0">
              <a:solidFill>
                <a:srgbClr val="2D6437"/>
              </a:solidFill>
              <a:latin typeface="+mj-lt"/>
            </a:endParaRPr>
          </a:p>
        </p:txBody>
      </p:sp>
    </p:spTree>
    <p:extLst>
      <p:ext uri="{BB962C8B-B14F-4D97-AF65-F5344CB8AC3E}">
        <p14:creationId xmlns:p14="http://schemas.microsoft.com/office/powerpoint/2010/main" val="229394171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116;p4">
            <a:extLst>
              <a:ext uri="{FF2B5EF4-FFF2-40B4-BE49-F238E27FC236}">
                <a16:creationId xmlns:a16="http://schemas.microsoft.com/office/drawing/2014/main" id="{243B5270-17C8-58B9-D658-26E7D0ADAE97}"/>
              </a:ext>
            </a:extLst>
          </p:cNvPr>
          <p:cNvSpPr txBox="1">
            <a:spLocks/>
          </p:cNvSpPr>
          <p:nvPr/>
        </p:nvSpPr>
        <p:spPr>
          <a:xfrm>
            <a:off x="1314138" y="4438958"/>
            <a:ext cx="9144000" cy="995363"/>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ES" sz="4800" b="1" dirty="0"/>
              <a:t>Articulación </a:t>
            </a:r>
          </a:p>
          <a:p>
            <a:pPr algn="ctr"/>
            <a:r>
              <a:rPr lang="es-ES" sz="4800" b="1" dirty="0"/>
              <a:t>Minciencias con la Ley No. 2294 del 19 de mayo de 2023 Plan Nacional de Desarrollo 2022 – 2026 Colombia Potencia Mundial de la Vida </a:t>
            </a:r>
          </a:p>
        </p:txBody>
      </p:sp>
    </p:spTree>
    <p:extLst>
      <p:ext uri="{BB962C8B-B14F-4D97-AF65-F5344CB8AC3E}">
        <p14:creationId xmlns:p14="http://schemas.microsoft.com/office/powerpoint/2010/main" val="20248354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Elipse 1">
            <a:extLst>
              <a:ext uri="{FF2B5EF4-FFF2-40B4-BE49-F238E27FC236}">
                <a16:creationId xmlns:a16="http://schemas.microsoft.com/office/drawing/2014/main" id="{0488ECED-A872-8079-E63E-E767A06BB102}"/>
              </a:ext>
            </a:extLst>
          </p:cNvPr>
          <p:cNvSpPr/>
          <p:nvPr/>
        </p:nvSpPr>
        <p:spPr>
          <a:xfrm>
            <a:off x="1429010" y="1126702"/>
            <a:ext cx="2302701" cy="2301419"/>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sz="1800" b="1" dirty="0">
                <a:solidFill>
                  <a:schemeClr val="accent6">
                    <a:lumMod val="50000"/>
                  </a:schemeClr>
                </a:solidFill>
              </a:rPr>
              <a:t>Artículo 52 </a:t>
            </a:r>
            <a:endParaRPr lang="es-CO" sz="1800" b="1" dirty="0">
              <a:solidFill>
                <a:schemeClr val="accent6">
                  <a:lumMod val="50000"/>
                </a:schemeClr>
              </a:solidFill>
            </a:endParaRPr>
          </a:p>
        </p:txBody>
      </p:sp>
      <p:sp>
        <p:nvSpPr>
          <p:cNvPr id="3" name="Rectángulo 2">
            <a:extLst>
              <a:ext uri="{FF2B5EF4-FFF2-40B4-BE49-F238E27FC236}">
                <a16:creationId xmlns:a16="http://schemas.microsoft.com/office/drawing/2014/main" id="{99F6B3FF-AD25-E624-AA0D-72F38E83C3F8}"/>
              </a:ext>
            </a:extLst>
          </p:cNvPr>
          <p:cNvSpPr/>
          <p:nvPr/>
        </p:nvSpPr>
        <p:spPr>
          <a:xfrm>
            <a:off x="620486" y="3590281"/>
            <a:ext cx="3838779" cy="23014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50000"/>
                  </a:schemeClr>
                </a:solidFill>
              </a:rPr>
              <a:t> (PE6) Mejorar la comunicación pública y divulgación de la CTeI, para promover proyectos, estrategias comunicativas, pedagógicas y divulgativa de alto impacto, con el objetivo de incentivar; estimular; promover modelos</a:t>
            </a:r>
          </a:p>
          <a:p>
            <a:pPr algn="ctr"/>
            <a:r>
              <a:rPr lang="es-MX" dirty="0">
                <a:solidFill>
                  <a:schemeClr val="accent6">
                    <a:lumMod val="50000"/>
                  </a:schemeClr>
                </a:solidFill>
              </a:rPr>
              <a:t>abiertos y participativos de CTeI.</a:t>
            </a:r>
            <a:endParaRPr lang="es-CO" dirty="0">
              <a:solidFill>
                <a:schemeClr val="accent6">
                  <a:lumMod val="50000"/>
                </a:schemeClr>
              </a:solidFill>
            </a:endParaRPr>
          </a:p>
        </p:txBody>
      </p:sp>
      <p:sp>
        <p:nvSpPr>
          <p:cNvPr id="4" name="Rectángulo 3">
            <a:extLst>
              <a:ext uri="{FF2B5EF4-FFF2-40B4-BE49-F238E27FC236}">
                <a16:creationId xmlns:a16="http://schemas.microsoft.com/office/drawing/2014/main" id="{AC663B12-443C-9904-6968-3B85F65E0967}"/>
              </a:ext>
            </a:extLst>
          </p:cNvPr>
          <p:cNvSpPr/>
          <p:nvPr/>
        </p:nvSpPr>
        <p:spPr>
          <a:xfrm>
            <a:off x="5488486" y="1817917"/>
            <a:ext cx="5506641" cy="470262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75000"/>
                  </a:schemeClr>
                </a:solidFill>
              </a:rPr>
              <a:t>Sistema: El Sistema se compone de ocho subsistemas, con atribuciones y objetivos propios, debidamente coordinados entre sí. Su planificación deberá considerar las necesidades y los intereses específicos de las mujeres campesinas, afrocolombianas e indígenas; así como las garantías de los derechos territoriales de los pueblos indígenas y de las comunidades negras, afrocolombianas, raizales  y palenqueras. Cada subsistema será liderado por el Ministerios de Agricultura y Desarrollo Rural en conjunto con una entidad adicional.</a:t>
            </a:r>
          </a:p>
          <a:p>
            <a:pPr algn="ctr"/>
            <a:endParaRPr lang="es-MX" dirty="0">
              <a:solidFill>
                <a:schemeClr val="accent6">
                  <a:lumMod val="75000"/>
                </a:schemeClr>
              </a:solidFill>
            </a:endParaRPr>
          </a:p>
          <a:p>
            <a:pPr algn="ctr"/>
            <a:r>
              <a:rPr lang="es-MX" dirty="0">
                <a:solidFill>
                  <a:schemeClr val="accent6">
                    <a:lumMod val="75000"/>
                  </a:schemeClr>
                </a:solidFill>
              </a:rPr>
              <a:t>Subsistema: De investigación, asistencia técnica, capacitación, transferencia de tecnología y diversificación de cultivos coordinado por el Ministerio de Ciencia, Tecnología e Innovación</a:t>
            </a:r>
            <a:endParaRPr lang="es-CO" dirty="0">
              <a:solidFill>
                <a:schemeClr val="accent6">
                  <a:lumMod val="75000"/>
                </a:schemeClr>
              </a:solidFill>
            </a:endParaRPr>
          </a:p>
        </p:txBody>
      </p:sp>
      <p:sp>
        <p:nvSpPr>
          <p:cNvPr id="6" name="Rectángulo 5">
            <a:extLst>
              <a:ext uri="{FF2B5EF4-FFF2-40B4-BE49-F238E27FC236}">
                <a16:creationId xmlns:a16="http://schemas.microsoft.com/office/drawing/2014/main" id="{A766EDCF-CEA2-9C7B-E732-B9C91E798F44}"/>
              </a:ext>
            </a:extLst>
          </p:cNvPr>
          <p:cNvSpPr/>
          <p:nvPr/>
        </p:nvSpPr>
        <p:spPr>
          <a:xfrm>
            <a:off x="5488486" y="796175"/>
            <a:ext cx="5271371" cy="81153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sz="1400" b="1" dirty="0">
                <a:solidFill>
                  <a:schemeClr val="accent6">
                    <a:lumMod val="50000"/>
                  </a:schemeClr>
                </a:solidFill>
              </a:rPr>
              <a:t>Modifíquese el artículo 4 de la Ley 160 de 1994</a:t>
            </a:r>
            <a:endParaRPr lang="es-CO" dirty="0"/>
          </a:p>
        </p:txBody>
      </p:sp>
      <p:cxnSp>
        <p:nvCxnSpPr>
          <p:cNvPr id="7" name="Conector recto de flecha 6">
            <a:extLst>
              <a:ext uri="{FF2B5EF4-FFF2-40B4-BE49-F238E27FC236}">
                <a16:creationId xmlns:a16="http://schemas.microsoft.com/office/drawing/2014/main" id="{F7FB2EFC-E7E2-74C5-92FB-90769E8104AA}"/>
              </a:ext>
            </a:extLst>
          </p:cNvPr>
          <p:cNvCxnSpPr>
            <a:cxnSpLocks/>
            <a:stCxn id="2" idx="4"/>
            <a:endCxn id="3" idx="0"/>
          </p:cNvCxnSpPr>
          <p:nvPr/>
        </p:nvCxnSpPr>
        <p:spPr>
          <a:xfrm flipH="1">
            <a:off x="2539876" y="3428121"/>
            <a:ext cx="40485" cy="16216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cxnSp>
        <p:nvCxnSpPr>
          <p:cNvPr id="8" name="Conector recto de flecha 7">
            <a:extLst>
              <a:ext uri="{FF2B5EF4-FFF2-40B4-BE49-F238E27FC236}">
                <a16:creationId xmlns:a16="http://schemas.microsoft.com/office/drawing/2014/main" id="{F99B695E-BD6B-4403-7B4A-B2A70F14BBDC}"/>
              </a:ext>
            </a:extLst>
          </p:cNvPr>
          <p:cNvCxnSpPr/>
          <p:nvPr/>
        </p:nvCxnSpPr>
        <p:spPr>
          <a:xfrm>
            <a:off x="2580361" y="3774803"/>
            <a:ext cx="2908125" cy="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3170112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Elipse 1">
            <a:extLst>
              <a:ext uri="{FF2B5EF4-FFF2-40B4-BE49-F238E27FC236}">
                <a16:creationId xmlns:a16="http://schemas.microsoft.com/office/drawing/2014/main" id="{5241B10D-8FB5-EFCA-5E90-95C3E2030302}"/>
              </a:ext>
            </a:extLst>
          </p:cNvPr>
          <p:cNvSpPr/>
          <p:nvPr/>
        </p:nvSpPr>
        <p:spPr>
          <a:xfrm>
            <a:off x="1429010" y="1322650"/>
            <a:ext cx="2302701" cy="2301419"/>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sz="1800" b="1" dirty="0">
                <a:solidFill>
                  <a:schemeClr val="accent6">
                    <a:lumMod val="50000"/>
                  </a:schemeClr>
                </a:solidFill>
              </a:rPr>
              <a:t>Artículo73</a:t>
            </a:r>
            <a:endParaRPr lang="es-CO" sz="1800" b="1" dirty="0">
              <a:solidFill>
                <a:schemeClr val="accent6">
                  <a:lumMod val="50000"/>
                </a:schemeClr>
              </a:solidFill>
            </a:endParaRPr>
          </a:p>
        </p:txBody>
      </p:sp>
      <p:sp>
        <p:nvSpPr>
          <p:cNvPr id="3" name="Rectángulo 2">
            <a:extLst>
              <a:ext uri="{FF2B5EF4-FFF2-40B4-BE49-F238E27FC236}">
                <a16:creationId xmlns:a16="http://schemas.microsoft.com/office/drawing/2014/main" id="{7E08BF9C-E328-6431-D359-40A36071E68A}"/>
              </a:ext>
            </a:extLst>
          </p:cNvPr>
          <p:cNvSpPr/>
          <p:nvPr/>
        </p:nvSpPr>
        <p:spPr>
          <a:xfrm>
            <a:off x="701457" y="4384108"/>
            <a:ext cx="3757808" cy="170354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50000"/>
                  </a:schemeClr>
                </a:solidFill>
              </a:rPr>
              <a:t>(PE7) Promover y fortalecer procesos de apropiación social del conocimiento y la innovación social en el territorio</a:t>
            </a:r>
            <a:endParaRPr lang="es-CO" dirty="0">
              <a:solidFill>
                <a:schemeClr val="accent6">
                  <a:lumMod val="50000"/>
                </a:schemeClr>
              </a:solidFill>
            </a:endParaRPr>
          </a:p>
        </p:txBody>
      </p:sp>
      <p:sp>
        <p:nvSpPr>
          <p:cNvPr id="4" name="Rectángulo 3">
            <a:extLst>
              <a:ext uri="{FF2B5EF4-FFF2-40B4-BE49-F238E27FC236}">
                <a16:creationId xmlns:a16="http://schemas.microsoft.com/office/drawing/2014/main" id="{6CF40F13-4C61-26CC-E351-463E97F642DB}"/>
              </a:ext>
            </a:extLst>
          </p:cNvPr>
          <p:cNvSpPr/>
          <p:nvPr/>
        </p:nvSpPr>
        <p:spPr>
          <a:xfrm>
            <a:off x="5488486" y="2231571"/>
            <a:ext cx="5506645" cy="4310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75000"/>
                  </a:schemeClr>
                </a:solidFill>
              </a:rPr>
              <a:t>Fondo para la Promoción de la Autonomía y el Emprendimiento de la Mujer, el cual se denominará Mujer Libre y Productiva, diseñar e implementar acciones e instrumentos</a:t>
            </a:r>
          </a:p>
          <a:p>
            <a:pPr algn="ctr"/>
            <a:r>
              <a:rPr lang="es-MX" dirty="0">
                <a:solidFill>
                  <a:schemeClr val="accent6">
                    <a:lumMod val="75000"/>
                  </a:schemeClr>
                </a:solidFill>
              </a:rPr>
              <a:t>financieros y no financieros destinados a apoyar y financiar los proyectos e iniciativas que promuevan la autonomía, el empoderamiento económico y la dignificación del trabajo de las mujeres en Colombia, a través del emprendimiento, la formalización y el fortalecimiento empresarial en condiciones de sostenibilidad ambiental, adaptación al cambio climático y</a:t>
            </a:r>
          </a:p>
          <a:p>
            <a:pPr algn="ctr"/>
            <a:r>
              <a:rPr lang="es-MX" dirty="0">
                <a:solidFill>
                  <a:schemeClr val="accent6">
                    <a:lumMod val="75000"/>
                  </a:schemeClr>
                </a:solidFill>
              </a:rPr>
              <a:t>considerando las dinámicas económicas y sociales de las regiones, con el propósito de contribuir al cierre de las brechas de género</a:t>
            </a:r>
            <a:endParaRPr lang="es-CO" dirty="0">
              <a:solidFill>
                <a:schemeClr val="accent6">
                  <a:lumMod val="75000"/>
                </a:schemeClr>
              </a:solidFill>
            </a:endParaRPr>
          </a:p>
        </p:txBody>
      </p:sp>
      <p:sp>
        <p:nvSpPr>
          <p:cNvPr id="6" name="Rectángulo 5">
            <a:extLst>
              <a:ext uri="{FF2B5EF4-FFF2-40B4-BE49-F238E27FC236}">
                <a16:creationId xmlns:a16="http://schemas.microsoft.com/office/drawing/2014/main" id="{659245B7-3825-B5B7-568E-9248DBC4F197}"/>
              </a:ext>
            </a:extLst>
          </p:cNvPr>
          <p:cNvSpPr/>
          <p:nvPr/>
        </p:nvSpPr>
        <p:spPr>
          <a:xfrm>
            <a:off x="5488486" y="992123"/>
            <a:ext cx="5271371" cy="81153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CO" b="1" dirty="0">
                <a:solidFill>
                  <a:schemeClr val="accent6">
                    <a:lumMod val="50000"/>
                  </a:schemeClr>
                </a:solidFill>
              </a:rPr>
              <a:t>Promoción de la autonomía y el emprendimiento de la mujer </a:t>
            </a:r>
          </a:p>
          <a:p>
            <a:pPr algn="ctr"/>
            <a:endParaRPr lang="es-CO" dirty="0"/>
          </a:p>
        </p:txBody>
      </p:sp>
      <p:cxnSp>
        <p:nvCxnSpPr>
          <p:cNvPr id="7" name="Conector recto de flecha 6">
            <a:extLst>
              <a:ext uri="{FF2B5EF4-FFF2-40B4-BE49-F238E27FC236}">
                <a16:creationId xmlns:a16="http://schemas.microsoft.com/office/drawing/2014/main" id="{B066B6E7-5291-345B-0D5D-1494C1DB21FB}"/>
              </a:ext>
            </a:extLst>
          </p:cNvPr>
          <p:cNvCxnSpPr>
            <a:stCxn id="2" idx="4"/>
            <a:endCxn id="3" idx="0"/>
          </p:cNvCxnSpPr>
          <p:nvPr/>
        </p:nvCxnSpPr>
        <p:spPr>
          <a:xfrm>
            <a:off x="2580361" y="3624069"/>
            <a:ext cx="0" cy="760039"/>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cxnSp>
        <p:nvCxnSpPr>
          <p:cNvPr id="8" name="Conector recto de flecha 7">
            <a:extLst>
              <a:ext uri="{FF2B5EF4-FFF2-40B4-BE49-F238E27FC236}">
                <a16:creationId xmlns:a16="http://schemas.microsoft.com/office/drawing/2014/main" id="{2502A7E0-3626-A766-D805-9888BE496EA0}"/>
              </a:ext>
            </a:extLst>
          </p:cNvPr>
          <p:cNvCxnSpPr/>
          <p:nvPr/>
        </p:nvCxnSpPr>
        <p:spPr>
          <a:xfrm>
            <a:off x="2580361" y="3970751"/>
            <a:ext cx="2908125" cy="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8261067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Elipse 1">
            <a:extLst>
              <a:ext uri="{FF2B5EF4-FFF2-40B4-BE49-F238E27FC236}">
                <a16:creationId xmlns:a16="http://schemas.microsoft.com/office/drawing/2014/main" id="{A38B3C33-8B9F-A54C-3F80-E4EC8269240E}"/>
              </a:ext>
            </a:extLst>
          </p:cNvPr>
          <p:cNvSpPr/>
          <p:nvPr/>
        </p:nvSpPr>
        <p:spPr>
          <a:xfrm>
            <a:off x="1429010" y="1322650"/>
            <a:ext cx="2302701" cy="2301419"/>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sz="1800" b="1" dirty="0">
              <a:solidFill>
                <a:schemeClr val="accent6">
                  <a:lumMod val="50000"/>
                </a:schemeClr>
              </a:solidFill>
            </a:endParaRPr>
          </a:p>
          <a:p>
            <a:pPr algn="ctr"/>
            <a:r>
              <a:rPr lang="es-MX" sz="1800" b="1" dirty="0">
                <a:solidFill>
                  <a:schemeClr val="accent6">
                    <a:lumMod val="50000"/>
                  </a:schemeClr>
                </a:solidFill>
              </a:rPr>
              <a:t>Artículo161</a:t>
            </a:r>
            <a:br>
              <a:rPr lang="es-MX" sz="1800" b="1" dirty="0">
                <a:solidFill>
                  <a:schemeClr val="accent6">
                    <a:lumMod val="50000"/>
                  </a:schemeClr>
                </a:solidFill>
              </a:rPr>
            </a:b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es-CO" sz="1800" b="1" dirty="0">
              <a:solidFill>
                <a:schemeClr val="accent6">
                  <a:lumMod val="50000"/>
                </a:schemeClr>
              </a:solidFill>
            </a:endParaRPr>
          </a:p>
        </p:txBody>
      </p:sp>
      <p:sp>
        <p:nvSpPr>
          <p:cNvPr id="3" name="Rectángulo 2">
            <a:extLst>
              <a:ext uri="{FF2B5EF4-FFF2-40B4-BE49-F238E27FC236}">
                <a16:creationId xmlns:a16="http://schemas.microsoft.com/office/drawing/2014/main" id="{8BA2F054-3D4B-9CDF-E67F-3CABEAB6F88F}"/>
              </a:ext>
            </a:extLst>
          </p:cNvPr>
          <p:cNvSpPr/>
          <p:nvPr/>
        </p:nvSpPr>
        <p:spPr>
          <a:xfrm>
            <a:off x="701457" y="4384107"/>
            <a:ext cx="3848772" cy="1842517"/>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50000"/>
                  </a:schemeClr>
                </a:solidFill>
              </a:rPr>
              <a:t>(PE5) Mejorar las capacidades para la transferencia de conocimiento y tecnología, con el fin de incrementar los niveles de productividad del país aportando a la reindustrialización en los retos priorizados</a:t>
            </a:r>
            <a:endParaRPr lang="es-CO" dirty="0">
              <a:solidFill>
                <a:schemeClr val="accent6">
                  <a:lumMod val="50000"/>
                </a:schemeClr>
              </a:solidFill>
            </a:endParaRPr>
          </a:p>
        </p:txBody>
      </p:sp>
      <p:sp>
        <p:nvSpPr>
          <p:cNvPr id="4" name="Rectángulo 3">
            <a:extLst>
              <a:ext uri="{FF2B5EF4-FFF2-40B4-BE49-F238E27FC236}">
                <a16:creationId xmlns:a16="http://schemas.microsoft.com/office/drawing/2014/main" id="{A6F2F155-0315-A563-B6EC-FF17D95B0431}"/>
              </a:ext>
            </a:extLst>
          </p:cNvPr>
          <p:cNvSpPr/>
          <p:nvPr/>
        </p:nvSpPr>
        <p:spPr>
          <a:xfrm>
            <a:off x="5488487" y="2577229"/>
            <a:ext cx="5271370" cy="356052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75000"/>
                  </a:schemeClr>
                </a:solidFill>
              </a:rPr>
              <a:t>El Ministerio de Salud y Protección Social, en articulación con el Ministerio de Ciencia, Tecnología e Innovación, adoptará las</a:t>
            </a:r>
          </a:p>
          <a:p>
            <a:pPr algn="ctr"/>
            <a:r>
              <a:rPr lang="es-MX" dirty="0">
                <a:solidFill>
                  <a:schemeClr val="accent6">
                    <a:lumMod val="75000"/>
                  </a:schemeClr>
                </a:solidFill>
              </a:rPr>
              <a:t>decisiones necesarias para fortalecer e incrementar la capacidad de fabricación, semielaboración, venta, importación de medicamentos, vacunas, dispositivos y otras tecnologías en salud en condiciones de calidad, seguridad, eficacia, acceso a medicamentos y competitividad. </a:t>
            </a:r>
            <a:endParaRPr lang="es-CO" dirty="0">
              <a:solidFill>
                <a:schemeClr val="accent6">
                  <a:lumMod val="75000"/>
                </a:schemeClr>
              </a:solidFill>
            </a:endParaRPr>
          </a:p>
        </p:txBody>
      </p:sp>
      <p:sp>
        <p:nvSpPr>
          <p:cNvPr id="6" name="Rectángulo 5">
            <a:extLst>
              <a:ext uri="{FF2B5EF4-FFF2-40B4-BE49-F238E27FC236}">
                <a16:creationId xmlns:a16="http://schemas.microsoft.com/office/drawing/2014/main" id="{AB7D4198-E809-8374-02BD-AD6C0FCA611B}"/>
              </a:ext>
            </a:extLst>
          </p:cNvPr>
          <p:cNvSpPr/>
          <p:nvPr/>
        </p:nvSpPr>
        <p:spPr>
          <a:xfrm>
            <a:off x="5488486" y="992123"/>
            <a:ext cx="5375457" cy="12612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b="1" dirty="0">
                <a:solidFill>
                  <a:schemeClr val="accent6">
                    <a:lumMod val="50000"/>
                  </a:schemeClr>
                </a:solidFill>
              </a:rPr>
              <a:t>Fortalecimiento para agilizar las autorizaciones de los procesos de fabricación, venta e Importación de medicamentos y dispositivos y tecnologías en salud </a:t>
            </a:r>
            <a:endParaRPr lang="es-CO" dirty="0"/>
          </a:p>
        </p:txBody>
      </p:sp>
      <p:cxnSp>
        <p:nvCxnSpPr>
          <p:cNvPr id="7" name="Conector recto de flecha 6">
            <a:extLst>
              <a:ext uri="{FF2B5EF4-FFF2-40B4-BE49-F238E27FC236}">
                <a16:creationId xmlns:a16="http://schemas.microsoft.com/office/drawing/2014/main" id="{425B2846-C10B-A0D8-CBA1-6FD49F3218CA}"/>
              </a:ext>
            </a:extLst>
          </p:cNvPr>
          <p:cNvCxnSpPr>
            <a:cxnSpLocks/>
            <a:stCxn id="2" idx="4"/>
            <a:endCxn id="3" idx="0"/>
          </p:cNvCxnSpPr>
          <p:nvPr/>
        </p:nvCxnSpPr>
        <p:spPr>
          <a:xfrm>
            <a:off x="2580361" y="3624069"/>
            <a:ext cx="45482" cy="760038"/>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cxnSp>
        <p:nvCxnSpPr>
          <p:cNvPr id="8" name="Conector recto de flecha 7">
            <a:extLst>
              <a:ext uri="{FF2B5EF4-FFF2-40B4-BE49-F238E27FC236}">
                <a16:creationId xmlns:a16="http://schemas.microsoft.com/office/drawing/2014/main" id="{18F2A30E-F1FA-1843-9FBD-D438E7857B63}"/>
              </a:ext>
            </a:extLst>
          </p:cNvPr>
          <p:cNvCxnSpPr/>
          <p:nvPr/>
        </p:nvCxnSpPr>
        <p:spPr>
          <a:xfrm>
            <a:off x="2580361" y="3970751"/>
            <a:ext cx="2908125" cy="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7001640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Elipse 1">
            <a:extLst>
              <a:ext uri="{FF2B5EF4-FFF2-40B4-BE49-F238E27FC236}">
                <a16:creationId xmlns:a16="http://schemas.microsoft.com/office/drawing/2014/main" id="{33FE47A8-B19D-2902-BC2A-DFE8B3A97B28}"/>
              </a:ext>
            </a:extLst>
          </p:cNvPr>
          <p:cNvSpPr/>
          <p:nvPr/>
        </p:nvSpPr>
        <p:spPr>
          <a:xfrm>
            <a:off x="1429010" y="1322650"/>
            <a:ext cx="2302701" cy="2301419"/>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sz="1800" b="1" dirty="0">
              <a:solidFill>
                <a:schemeClr val="accent6">
                  <a:lumMod val="50000"/>
                </a:schemeClr>
              </a:solidFill>
            </a:endParaRPr>
          </a:p>
          <a:p>
            <a:pPr algn="ctr"/>
            <a:r>
              <a:rPr lang="es-MX" sz="1800" b="1" dirty="0">
                <a:solidFill>
                  <a:schemeClr val="accent6">
                    <a:lumMod val="50000"/>
                  </a:schemeClr>
                </a:solidFill>
              </a:rPr>
              <a:t>Artículo161</a:t>
            </a:r>
            <a:br>
              <a:rPr lang="es-MX" sz="1800" b="1" dirty="0">
                <a:solidFill>
                  <a:schemeClr val="accent6">
                    <a:lumMod val="50000"/>
                  </a:schemeClr>
                </a:solidFill>
              </a:rPr>
            </a:b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es-CO" sz="1800" b="1" dirty="0">
              <a:solidFill>
                <a:schemeClr val="accent6">
                  <a:lumMod val="50000"/>
                </a:schemeClr>
              </a:solidFill>
            </a:endParaRPr>
          </a:p>
        </p:txBody>
      </p:sp>
      <p:sp>
        <p:nvSpPr>
          <p:cNvPr id="3" name="Rectángulo 2">
            <a:extLst>
              <a:ext uri="{FF2B5EF4-FFF2-40B4-BE49-F238E27FC236}">
                <a16:creationId xmlns:a16="http://schemas.microsoft.com/office/drawing/2014/main" id="{39A00302-1304-AAD8-9E09-4295BAE409C9}"/>
              </a:ext>
            </a:extLst>
          </p:cNvPr>
          <p:cNvSpPr/>
          <p:nvPr/>
        </p:nvSpPr>
        <p:spPr>
          <a:xfrm>
            <a:off x="701456" y="4384108"/>
            <a:ext cx="3824823" cy="194354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50000"/>
                  </a:schemeClr>
                </a:solidFill>
              </a:rPr>
              <a:t>(PE5) Mejorar las capacidades para la transferencia de conocimiento y tecnología, con el fin de incrementar los niveles de productividad del país aportando a la reindustrialización en los retos priorizados</a:t>
            </a:r>
            <a:endParaRPr lang="es-CO" dirty="0">
              <a:solidFill>
                <a:schemeClr val="accent6">
                  <a:lumMod val="50000"/>
                </a:schemeClr>
              </a:solidFill>
            </a:endParaRPr>
          </a:p>
        </p:txBody>
      </p:sp>
      <p:sp>
        <p:nvSpPr>
          <p:cNvPr id="4" name="Rectángulo 3">
            <a:extLst>
              <a:ext uri="{FF2B5EF4-FFF2-40B4-BE49-F238E27FC236}">
                <a16:creationId xmlns:a16="http://schemas.microsoft.com/office/drawing/2014/main" id="{5AB7A173-CA98-0705-B0F7-1F3FC75A57CE}"/>
              </a:ext>
            </a:extLst>
          </p:cNvPr>
          <p:cNvSpPr/>
          <p:nvPr/>
        </p:nvSpPr>
        <p:spPr>
          <a:xfrm>
            <a:off x="5488487" y="2577229"/>
            <a:ext cx="5271370" cy="356052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75000"/>
                  </a:schemeClr>
                </a:solidFill>
              </a:rPr>
              <a:t>El Ministerio de Salud y Protección Social, en articulación con el Ministerio de Ciencia, Tecnología e Innovación, adoptará las</a:t>
            </a:r>
          </a:p>
          <a:p>
            <a:pPr algn="ctr"/>
            <a:r>
              <a:rPr lang="es-MX" dirty="0">
                <a:solidFill>
                  <a:schemeClr val="accent6">
                    <a:lumMod val="75000"/>
                  </a:schemeClr>
                </a:solidFill>
              </a:rPr>
              <a:t>decisiones necesarias para fortalecer e incrementar la capacidad de fabricación, semielaboración, venta, importación de medicamentos, vacunas, dispositivos y otras tecnologías en salud en condiciones de calidad, seguridad, eficacia, acceso a medicamentos y competitividad. </a:t>
            </a:r>
            <a:endParaRPr lang="es-CO" dirty="0">
              <a:solidFill>
                <a:schemeClr val="accent6">
                  <a:lumMod val="75000"/>
                </a:schemeClr>
              </a:solidFill>
            </a:endParaRPr>
          </a:p>
        </p:txBody>
      </p:sp>
      <p:sp>
        <p:nvSpPr>
          <p:cNvPr id="6" name="Rectángulo 5">
            <a:extLst>
              <a:ext uri="{FF2B5EF4-FFF2-40B4-BE49-F238E27FC236}">
                <a16:creationId xmlns:a16="http://schemas.microsoft.com/office/drawing/2014/main" id="{8159C815-7CD3-3E59-F9CC-6F8B34822726}"/>
              </a:ext>
            </a:extLst>
          </p:cNvPr>
          <p:cNvSpPr/>
          <p:nvPr/>
        </p:nvSpPr>
        <p:spPr>
          <a:xfrm>
            <a:off x="5488487" y="992123"/>
            <a:ext cx="5271370" cy="117174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b="1" dirty="0">
                <a:solidFill>
                  <a:schemeClr val="accent6">
                    <a:lumMod val="50000"/>
                  </a:schemeClr>
                </a:solidFill>
              </a:rPr>
              <a:t>Fortalecimiento para agilizar las autorizaciones de los procesos de fabricación, venta e Importación de medicamentos y dispositivos y tecnologías en salud </a:t>
            </a:r>
            <a:endParaRPr lang="es-CO" dirty="0"/>
          </a:p>
        </p:txBody>
      </p:sp>
      <p:cxnSp>
        <p:nvCxnSpPr>
          <p:cNvPr id="7" name="Conector recto de flecha 6">
            <a:extLst>
              <a:ext uri="{FF2B5EF4-FFF2-40B4-BE49-F238E27FC236}">
                <a16:creationId xmlns:a16="http://schemas.microsoft.com/office/drawing/2014/main" id="{65B3C969-50C9-6326-E68B-2F9D87694B83}"/>
              </a:ext>
            </a:extLst>
          </p:cNvPr>
          <p:cNvCxnSpPr>
            <a:cxnSpLocks/>
            <a:stCxn id="2" idx="4"/>
            <a:endCxn id="3" idx="0"/>
          </p:cNvCxnSpPr>
          <p:nvPr/>
        </p:nvCxnSpPr>
        <p:spPr>
          <a:xfrm>
            <a:off x="2580361" y="3624069"/>
            <a:ext cx="33507" cy="760039"/>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cxnSp>
        <p:nvCxnSpPr>
          <p:cNvPr id="8" name="Conector recto de flecha 7">
            <a:extLst>
              <a:ext uri="{FF2B5EF4-FFF2-40B4-BE49-F238E27FC236}">
                <a16:creationId xmlns:a16="http://schemas.microsoft.com/office/drawing/2014/main" id="{6C63A42D-1F59-9035-0135-45027791F203}"/>
              </a:ext>
            </a:extLst>
          </p:cNvPr>
          <p:cNvCxnSpPr/>
          <p:nvPr/>
        </p:nvCxnSpPr>
        <p:spPr>
          <a:xfrm>
            <a:off x="2580361" y="3970751"/>
            <a:ext cx="2908125" cy="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603506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Rectángulo: esquinas redondeadas 1">
            <a:extLst>
              <a:ext uri="{FF2B5EF4-FFF2-40B4-BE49-F238E27FC236}">
                <a16:creationId xmlns:a16="http://schemas.microsoft.com/office/drawing/2014/main" id="{6B7A1442-FAF0-CC03-8FCD-5FED7BFBFF25}"/>
              </a:ext>
            </a:extLst>
          </p:cNvPr>
          <p:cNvSpPr/>
          <p:nvPr/>
        </p:nvSpPr>
        <p:spPr>
          <a:xfrm>
            <a:off x="1777007" y="2165201"/>
            <a:ext cx="2310420" cy="56991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0803" algn="ctr">
              <a:buClr>
                <a:schemeClr val="dk2"/>
              </a:buClr>
              <a:buSzPts val="1800"/>
            </a:pPr>
            <a:r>
              <a:rPr lang="es-CO" dirty="0">
                <a:solidFill>
                  <a:schemeClr val="bg1"/>
                </a:solidFill>
                <a:latin typeface="Helvetica Neue" panose="020B0604020202020204" charset="0"/>
              </a:rPr>
              <a:t>CONPES 4069</a:t>
            </a:r>
          </a:p>
        </p:txBody>
      </p:sp>
      <p:sp>
        <p:nvSpPr>
          <p:cNvPr id="3" name="Rectángulo: esquinas redondeadas 2">
            <a:extLst>
              <a:ext uri="{FF2B5EF4-FFF2-40B4-BE49-F238E27FC236}">
                <a16:creationId xmlns:a16="http://schemas.microsoft.com/office/drawing/2014/main" id="{310D9167-41A5-624F-8B45-AC22876701A7}"/>
              </a:ext>
            </a:extLst>
          </p:cNvPr>
          <p:cNvSpPr/>
          <p:nvPr/>
        </p:nvSpPr>
        <p:spPr>
          <a:xfrm>
            <a:off x="4320889" y="1415564"/>
            <a:ext cx="6681219" cy="583347"/>
          </a:xfrm>
          <a:prstGeom prst="roundRect">
            <a:avLst/>
          </a:prstGeom>
          <a:solidFill>
            <a:schemeClr val="accent6">
              <a:lumMod val="40000"/>
              <a:lumOff val="6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600" dirty="0">
                <a:solidFill>
                  <a:schemeClr val="tx1"/>
                </a:solidFill>
                <a:latin typeface="Helvetica Neue" panose="020B0604020202020204" charset="0"/>
              </a:rPr>
              <a:t>Por el cual se expide el plan nacional de desarrollo 2022- 2026 “Colombia Potencia Mundial de la Vida</a:t>
            </a:r>
          </a:p>
        </p:txBody>
      </p:sp>
      <p:sp>
        <p:nvSpPr>
          <p:cNvPr id="4" name="Rectángulo: esquinas redondeadas 6">
            <a:extLst>
              <a:ext uri="{FF2B5EF4-FFF2-40B4-BE49-F238E27FC236}">
                <a16:creationId xmlns:a16="http://schemas.microsoft.com/office/drawing/2014/main" id="{EBE8634F-1F94-B01B-F0CA-B47B89CF2245}"/>
              </a:ext>
            </a:extLst>
          </p:cNvPr>
          <p:cNvSpPr/>
          <p:nvPr/>
        </p:nvSpPr>
        <p:spPr>
          <a:xfrm>
            <a:off x="1777007" y="2930881"/>
            <a:ext cx="2310420" cy="56991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0803" algn="ctr">
              <a:buClr>
                <a:schemeClr val="dk2"/>
              </a:buClr>
              <a:buSzPts val="1800"/>
            </a:pPr>
            <a:endParaRPr lang="es-MX" sz="1400" dirty="0">
              <a:solidFill>
                <a:schemeClr val="bg1"/>
              </a:solidFill>
              <a:latin typeface="Helvetica Neue" panose="020B0604020202020204" charset="0"/>
              <a:ea typeface="Montserrat Black"/>
              <a:cs typeface="Montserrat Black"/>
              <a:sym typeface="Montserrat Black"/>
            </a:endParaRPr>
          </a:p>
          <a:p>
            <a:pPr marL="50803" algn="ctr">
              <a:buClr>
                <a:schemeClr val="dk2"/>
              </a:buClr>
              <a:buSzPts val="1800"/>
            </a:pPr>
            <a:r>
              <a:rPr lang="es-MX" sz="1400" dirty="0">
                <a:solidFill>
                  <a:schemeClr val="bg1"/>
                </a:solidFill>
                <a:latin typeface="Helvetica Neue" panose="020B0604020202020204" charset="0"/>
                <a:ea typeface="Montserrat Black"/>
                <a:cs typeface="Montserrat Black"/>
                <a:sym typeface="Montserrat Black"/>
              </a:rPr>
              <a:t>Decreto 1449 de </a:t>
            </a:r>
            <a:r>
              <a:rPr lang="es-MX" sz="1200" dirty="0">
                <a:solidFill>
                  <a:schemeClr val="bg1"/>
                </a:solidFill>
                <a:latin typeface="Helvetica Neue" panose="020B0604020202020204" charset="0"/>
                <a:ea typeface="Montserrat Black"/>
                <a:cs typeface="Montserrat Black"/>
                <a:sym typeface="Montserrat Black"/>
              </a:rPr>
              <a:t>2022</a:t>
            </a:r>
            <a:endParaRPr lang="es-MX" sz="1600" dirty="0">
              <a:solidFill>
                <a:schemeClr val="bg1"/>
              </a:solidFill>
              <a:latin typeface="Helvetica Neue" panose="020B0604020202020204" charset="0"/>
              <a:ea typeface="Montserrat Black"/>
              <a:cs typeface="Montserrat Black"/>
              <a:sym typeface="Montserrat Black"/>
            </a:endParaRPr>
          </a:p>
          <a:p>
            <a:pPr marL="50803" algn="ctr">
              <a:buClr>
                <a:schemeClr val="dk2"/>
              </a:buClr>
              <a:buSzPts val="1800"/>
            </a:pPr>
            <a:endParaRPr lang="es-CO" sz="2133" dirty="0">
              <a:solidFill>
                <a:schemeClr val="bg1"/>
              </a:solidFill>
              <a:latin typeface="Helvetica Neue" panose="020B0604020202020204" charset="0"/>
            </a:endParaRPr>
          </a:p>
        </p:txBody>
      </p:sp>
      <p:sp>
        <p:nvSpPr>
          <p:cNvPr id="6" name="Rectángulo: esquinas redondeadas 7">
            <a:extLst>
              <a:ext uri="{FF2B5EF4-FFF2-40B4-BE49-F238E27FC236}">
                <a16:creationId xmlns:a16="http://schemas.microsoft.com/office/drawing/2014/main" id="{B28D0B26-069D-9079-D6C6-1DC616C28ED3}"/>
              </a:ext>
            </a:extLst>
          </p:cNvPr>
          <p:cNvSpPr/>
          <p:nvPr/>
        </p:nvSpPr>
        <p:spPr>
          <a:xfrm>
            <a:off x="1777007" y="4778379"/>
            <a:ext cx="2310420" cy="928792"/>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0803" algn="ctr">
              <a:buClr>
                <a:schemeClr val="dk2"/>
              </a:buClr>
              <a:buSzPts val="1800"/>
            </a:pPr>
            <a:r>
              <a:rPr lang="es-MX" dirty="0">
                <a:solidFill>
                  <a:schemeClr val="bg1"/>
                </a:solidFill>
                <a:latin typeface="Helvetica Neue" panose="020B0604020202020204" charset="0"/>
                <a:ea typeface="Work Sans Regular Roman"/>
                <a:cs typeface="Work Sans Regular Roman"/>
              </a:rPr>
              <a:t>Ley 633 diciembre de 2000</a:t>
            </a:r>
            <a:endParaRPr lang="es-CO" dirty="0">
              <a:solidFill>
                <a:schemeClr val="bg1"/>
              </a:solidFill>
              <a:latin typeface="Helvetica Neue" panose="020B0604020202020204" charset="0"/>
            </a:endParaRPr>
          </a:p>
        </p:txBody>
      </p:sp>
      <p:sp>
        <p:nvSpPr>
          <p:cNvPr id="7" name="Rectángulo: esquinas redondeadas 8">
            <a:extLst>
              <a:ext uri="{FF2B5EF4-FFF2-40B4-BE49-F238E27FC236}">
                <a16:creationId xmlns:a16="http://schemas.microsoft.com/office/drawing/2014/main" id="{CF42AF76-C72D-8B89-1DE7-F25B54636C52}"/>
              </a:ext>
            </a:extLst>
          </p:cNvPr>
          <p:cNvSpPr/>
          <p:nvPr/>
        </p:nvSpPr>
        <p:spPr>
          <a:xfrm>
            <a:off x="1777007" y="3808182"/>
            <a:ext cx="2310420" cy="56991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0803" algn="ctr">
              <a:buClr>
                <a:schemeClr val="dk2"/>
              </a:buClr>
              <a:buSzPts val="1800"/>
            </a:pPr>
            <a:r>
              <a:rPr lang="es-CO" dirty="0">
                <a:solidFill>
                  <a:schemeClr val="bg1"/>
                </a:solidFill>
                <a:latin typeface="Helvetica Neue" panose="020B0604020202020204" charset="0"/>
              </a:rPr>
              <a:t>LEY 29 DE 1990</a:t>
            </a:r>
          </a:p>
        </p:txBody>
      </p:sp>
      <p:sp>
        <p:nvSpPr>
          <p:cNvPr id="8" name="Rectángulo: esquinas redondeadas 9">
            <a:extLst>
              <a:ext uri="{FF2B5EF4-FFF2-40B4-BE49-F238E27FC236}">
                <a16:creationId xmlns:a16="http://schemas.microsoft.com/office/drawing/2014/main" id="{E8BDC511-09DD-822A-B745-C0CECA35146E}"/>
              </a:ext>
            </a:extLst>
          </p:cNvPr>
          <p:cNvSpPr/>
          <p:nvPr/>
        </p:nvSpPr>
        <p:spPr>
          <a:xfrm>
            <a:off x="1777007" y="1415564"/>
            <a:ext cx="2310420" cy="56991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0803" algn="ctr">
              <a:buClr>
                <a:schemeClr val="dk2"/>
              </a:buClr>
              <a:buSzPts val="1800"/>
            </a:pPr>
            <a:r>
              <a:rPr lang="es-MX" sz="1600" dirty="0">
                <a:solidFill>
                  <a:schemeClr val="bg1"/>
                </a:solidFill>
                <a:latin typeface="Helvetica Neue" panose="020B0604020202020204" charset="0"/>
              </a:rPr>
              <a:t>Ley 2294 del 19 de mayo de 2023</a:t>
            </a:r>
            <a:endParaRPr lang="es-CO" sz="1600" dirty="0">
              <a:solidFill>
                <a:schemeClr val="bg1"/>
              </a:solidFill>
              <a:latin typeface="Helvetica Neue" panose="020B0604020202020204" charset="0"/>
            </a:endParaRPr>
          </a:p>
        </p:txBody>
      </p:sp>
      <p:sp>
        <p:nvSpPr>
          <p:cNvPr id="9" name="Rectángulo: esquinas redondeadas 12">
            <a:extLst>
              <a:ext uri="{FF2B5EF4-FFF2-40B4-BE49-F238E27FC236}">
                <a16:creationId xmlns:a16="http://schemas.microsoft.com/office/drawing/2014/main" id="{43FDBC59-643B-2DDE-47D6-EDD365230C58}"/>
              </a:ext>
            </a:extLst>
          </p:cNvPr>
          <p:cNvSpPr/>
          <p:nvPr/>
        </p:nvSpPr>
        <p:spPr>
          <a:xfrm>
            <a:off x="4320888" y="4662320"/>
            <a:ext cx="6681219" cy="1189996"/>
          </a:xfrm>
          <a:prstGeom prst="roundRect">
            <a:avLst/>
          </a:prstGeom>
          <a:solidFill>
            <a:schemeClr val="accent6">
              <a:lumMod val="40000"/>
              <a:lumOff val="6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600" dirty="0">
                <a:solidFill>
                  <a:schemeClr val="tx1"/>
                </a:solidFill>
                <a:latin typeface="Helvetica Neue" panose="020B0604020202020204" charset="0"/>
              </a:rPr>
              <a:t>Por la cual se expiden normas en materia tributaria, se dictan disposiciones sobre el tratamiento a los fondos obligatorios para la vivienda de interés social y se introducen normas para fortalecer las finanzas de la Rama Judicial</a:t>
            </a:r>
          </a:p>
        </p:txBody>
      </p:sp>
      <p:sp>
        <p:nvSpPr>
          <p:cNvPr id="10" name="Rectángulo: esquinas redondeadas 13">
            <a:extLst>
              <a:ext uri="{FF2B5EF4-FFF2-40B4-BE49-F238E27FC236}">
                <a16:creationId xmlns:a16="http://schemas.microsoft.com/office/drawing/2014/main" id="{29258B8E-35DE-4298-23E4-746E9CE449DD}"/>
              </a:ext>
            </a:extLst>
          </p:cNvPr>
          <p:cNvSpPr/>
          <p:nvPr/>
        </p:nvSpPr>
        <p:spPr>
          <a:xfrm>
            <a:off x="4320889" y="2174929"/>
            <a:ext cx="6681219" cy="583347"/>
          </a:xfrm>
          <a:prstGeom prst="roundRect">
            <a:avLst/>
          </a:prstGeom>
          <a:solidFill>
            <a:schemeClr val="accent6">
              <a:lumMod val="40000"/>
              <a:lumOff val="6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500" dirty="0">
                <a:solidFill>
                  <a:schemeClr val="tx1"/>
                </a:solidFill>
                <a:latin typeface="Helvetica Neue" panose="020B0604020202020204" charset="0"/>
              </a:rPr>
              <a:t>Política nacional de Ciencia, Tecnología e Innovación 2022 - 2031</a:t>
            </a:r>
          </a:p>
        </p:txBody>
      </p:sp>
      <p:sp>
        <p:nvSpPr>
          <p:cNvPr id="11" name="Rectángulo: esquinas redondeadas 14">
            <a:extLst>
              <a:ext uri="{FF2B5EF4-FFF2-40B4-BE49-F238E27FC236}">
                <a16:creationId xmlns:a16="http://schemas.microsoft.com/office/drawing/2014/main" id="{7A91308B-BE1E-1923-23BA-95A7B06CFB81}"/>
              </a:ext>
            </a:extLst>
          </p:cNvPr>
          <p:cNvSpPr/>
          <p:nvPr/>
        </p:nvSpPr>
        <p:spPr>
          <a:xfrm>
            <a:off x="4320889" y="3706288"/>
            <a:ext cx="6681219" cy="773700"/>
          </a:xfrm>
          <a:prstGeom prst="roundRect">
            <a:avLst/>
          </a:prstGeom>
          <a:solidFill>
            <a:schemeClr val="accent6">
              <a:lumMod val="40000"/>
              <a:lumOff val="6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600" dirty="0">
                <a:solidFill>
                  <a:schemeClr val="tx1"/>
                </a:solidFill>
                <a:latin typeface="Helvetica Neue" panose="020B0604020202020204" charset="0"/>
              </a:rPr>
              <a:t>Por la cual se dictan disposiciones para el fomento de la investigación científica y el desarrollo tecnológico y se otorgan facultades extraordinarias</a:t>
            </a:r>
          </a:p>
        </p:txBody>
      </p:sp>
      <p:sp>
        <p:nvSpPr>
          <p:cNvPr id="12" name="Rectángulo: esquinas redondeadas 15">
            <a:extLst>
              <a:ext uri="{FF2B5EF4-FFF2-40B4-BE49-F238E27FC236}">
                <a16:creationId xmlns:a16="http://schemas.microsoft.com/office/drawing/2014/main" id="{90945FAE-0B92-2494-E892-863698093793}"/>
              </a:ext>
            </a:extLst>
          </p:cNvPr>
          <p:cNvSpPr/>
          <p:nvPr/>
        </p:nvSpPr>
        <p:spPr>
          <a:xfrm>
            <a:off x="4320889" y="2940609"/>
            <a:ext cx="6681219" cy="583347"/>
          </a:xfrm>
          <a:prstGeom prst="roundRect">
            <a:avLst/>
          </a:prstGeom>
          <a:solidFill>
            <a:schemeClr val="accent6">
              <a:lumMod val="40000"/>
              <a:lumOff val="6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600" dirty="0">
                <a:solidFill>
                  <a:schemeClr val="tx1"/>
                </a:solidFill>
                <a:latin typeface="Helvetica Neue" panose="020B0604020202020204" charset="0"/>
              </a:rPr>
              <a:t>Por el cual se adopta la estructura del Ministerio de Ciencia, Tecnología e Innovación y se dictan otras disposiciones</a:t>
            </a:r>
          </a:p>
        </p:txBody>
      </p:sp>
    </p:spTree>
    <p:extLst>
      <p:ext uri="{BB962C8B-B14F-4D97-AF65-F5344CB8AC3E}">
        <p14:creationId xmlns:p14="http://schemas.microsoft.com/office/powerpoint/2010/main" val="28612950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Elipse 1">
            <a:extLst>
              <a:ext uri="{FF2B5EF4-FFF2-40B4-BE49-F238E27FC236}">
                <a16:creationId xmlns:a16="http://schemas.microsoft.com/office/drawing/2014/main" id="{41A06421-739E-CF86-EB23-EF306F323ADC}"/>
              </a:ext>
            </a:extLst>
          </p:cNvPr>
          <p:cNvSpPr/>
          <p:nvPr/>
        </p:nvSpPr>
        <p:spPr>
          <a:xfrm>
            <a:off x="1439656" y="44079"/>
            <a:ext cx="2302701" cy="2301419"/>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sz="1800" b="1" dirty="0">
              <a:solidFill>
                <a:schemeClr val="accent6">
                  <a:lumMod val="50000"/>
                </a:schemeClr>
              </a:solidFill>
            </a:endParaRPr>
          </a:p>
          <a:p>
            <a:pPr algn="ctr"/>
            <a:r>
              <a:rPr lang="es-MX" sz="1800" b="1" dirty="0">
                <a:solidFill>
                  <a:schemeClr val="accent6">
                    <a:lumMod val="50000"/>
                  </a:schemeClr>
                </a:solidFill>
              </a:rPr>
              <a:t>Artículo 171</a:t>
            </a:r>
            <a:br>
              <a:rPr lang="es-MX" sz="1800" b="1" dirty="0">
                <a:solidFill>
                  <a:schemeClr val="accent6">
                    <a:lumMod val="50000"/>
                  </a:schemeClr>
                </a:solidFill>
              </a:rPr>
            </a:b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es-CO" sz="1800" b="1" dirty="0">
              <a:solidFill>
                <a:schemeClr val="accent6">
                  <a:lumMod val="50000"/>
                </a:schemeClr>
              </a:solidFill>
            </a:endParaRPr>
          </a:p>
        </p:txBody>
      </p:sp>
      <p:sp>
        <p:nvSpPr>
          <p:cNvPr id="3" name="Rectángulo 2">
            <a:extLst>
              <a:ext uri="{FF2B5EF4-FFF2-40B4-BE49-F238E27FC236}">
                <a16:creationId xmlns:a16="http://schemas.microsoft.com/office/drawing/2014/main" id="{2F827F5E-9DE2-1F77-F5E0-D7C76018A39A}"/>
              </a:ext>
            </a:extLst>
          </p:cNvPr>
          <p:cNvSpPr/>
          <p:nvPr/>
        </p:nvSpPr>
        <p:spPr>
          <a:xfrm>
            <a:off x="701456" y="2887249"/>
            <a:ext cx="3779103" cy="3492781"/>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50000"/>
                  </a:schemeClr>
                </a:solidFill>
              </a:rPr>
              <a:t>(PE4) Fomentar la capacidad de generación de conocimiento científico y tecnológico, el reconocimiento, el fortalecimiento de la infraestructura científica y tecnológica, de los actores del SNCTI y las capacidades de las Instituciones Generadoras de Conocimiento y de las entidades de soporte para aumentar la calidad e impacto del conocimiento en la sociedad</a:t>
            </a:r>
            <a:endParaRPr lang="es-CO" dirty="0">
              <a:solidFill>
                <a:schemeClr val="accent6">
                  <a:lumMod val="50000"/>
                </a:schemeClr>
              </a:solidFill>
            </a:endParaRPr>
          </a:p>
        </p:txBody>
      </p:sp>
      <p:sp>
        <p:nvSpPr>
          <p:cNvPr id="4" name="Rectángulo 3">
            <a:extLst>
              <a:ext uri="{FF2B5EF4-FFF2-40B4-BE49-F238E27FC236}">
                <a16:creationId xmlns:a16="http://schemas.microsoft.com/office/drawing/2014/main" id="{BAF4E389-CAFB-D17C-028D-AF80C644192B}"/>
              </a:ext>
            </a:extLst>
          </p:cNvPr>
          <p:cNvSpPr/>
          <p:nvPr/>
        </p:nvSpPr>
        <p:spPr>
          <a:xfrm>
            <a:off x="5488487" y="2156605"/>
            <a:ext cx="5271370" cy="3802801"/>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75000"/>
                  </a:schemeClr>
                </a:solidFill>
              </a:rPr>
              <a:t>Con el propósito de fomentar la Ciencia Abierta en Colombia, quien con recursos públicos adelante o ejecute proyectos de investigación y desarrollo de ciencia, tecnología e innovación, se obliga a poner a disposición de la ciudadanía los resultados, productos, publicaciones y datos derivados de la investigación a través de infraestructuras y</a:t>
            </a:r>
          </a:p>
          <a:p>
            <a:pPr algn="ctr"/>
            <a:r>
              <a:rPr lang="es-MX" dirty="0">
                <a:solidFill>
                  <a:schemeClr val="accent6">
                    <a:lumMod val="75000"/>
                  </a:schemeClr>
                </a:solidFill>
              </a:rPr>
              <a:t>sistemas de información científicos estandarizados e interoperables que garanticen el acceso a los resultados científicos, tecnológicos e innovación del país.</a:t>
            </a:r>
            <a:endParaRPr lang="es-CO" dirty="0">
              <a:solidFill>
                <a:schemeClr val="accent6">
                  <a:lumMod val="75000"/>
                </a:schemeClr>
              </a:solidFill>
            </a:endParaRPr>
          </a:p>
        </p:txBody>
      </p:sp>
      <p:sp>
        <p:nvSpPr>
          <p:cNvPr id="6" name="Rectángulo 5">
            <a:extLst>
              <a:ext uri="{FF2B5EF4-FFF2-40B4-BE49-F238E27FC236}">
                <a16:creationId xmlns:a16="http://schemas.microsoft.com/office/drawing/2014/main" id="{B9DB9ABB-8BB5-B977-65BF-E0036A517206}"/>
              </a:ext>
            </a:extLst>
          </p:cNvPr>
          <p:cNvSpPr/>
          <p:nvPr/>
        </p:nvSpPr>
        <p:spPr>
          <a:xfrm>
            <a:off x="5488486" y="992123"/>
            <a:ext cx="5271371" cy="81153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b="1" dirty="0">
                <a:solidFill>
                  <a:schemeClr val="accent6">
                    <a:lumMod val="50000"/>
                  </a:schemeClr>
                </a:solidFill>
              </a:rPr>
              <a:t> Democratización de la ciencia a través del acceso a resultados derivados de investigación financiada con recursos públicos</a:t>
            </a:r>
            <a:endParaRPr lang="es-CO" dirty="0"/>
          </a:p>
        </p:txBody>
      </p:sp>
      <p:cxnSp>
        <p:nvCxnSpPr>
          <p:cNvPr id="7" name="Conector recto de flecha 6">
            <a:extLst>
              <a:ext uri="{FF2B5EF4-FFF2-40B4-BE49-F238E27FC236}">
                <a16:creationId xmlns:a16="http://schemas.microsoft.com/office/drawing/2014/main" id="{3A22EC27-24D0-AB89-7928-65734EE004E1}"/>
              </a:ext>
            </a:extLst>
          </p:cNvPr>
          <p:cNvCxnSpPr>
            <a:cxnSpLocks/>
            <a:stCxn id="2" idx="4"/>
            <a:endCxn id="3" idx="0"/>
          </p:cNvCxnSpPr>
          <p:nvPr/>
        </p:nvCxnSpPr>
        <p:spPr>
          <a:xfrm>
            <a:off x="2591007" y="2345498"/>
            <a:ext cx="1" cy="541751"/>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cxnSp>
        <p:nvCxnSpPr>
          <p:cNvPr id="8" name="Conector recto de flecha 7">
            <a:extLst>
              <a:ext uri="{FF2B5EF4-FFF2-40B4-BE49-F238E27FC236}">
                <a16:creationId xmlns:a16="http://schemas.microsoft.com/office/drawing/2014/main" id="{2DA9AB85-5A9B-A4BF-DF6C-03DAF1F49375}"/>
              </a:ext>
            </a:extLst>
          </p:cNvPr>
          <p:cNvCxnSpPr/>
          <p:nvPr/>
        </p:nvCxnSpPr>
        <p:spPr>
          <a:xfrm>
            <a:off x="2580361" y="2627772"/>
            <a:ext cx="2908125" cy="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96566752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Elipse 1">
            <a:extLst>
              <a:ext uri="{FF2B5EF4-FFF2-40B4-BE49-F238E27FC236}">
                <a16:creationId xmlns:a16="http://schemas.microsoft.com/office/drawing/2014/main" id="{B0F6A8C4-C4E1-0DC7-D4FA-95D7B106AF51}"/>
              </a:ext>
            </a:extLst>
          </p:cNvPr>
          <p:cNvSpPr/>
          <p:nvPr/>
        </p:nvSpPr>
        <p:spPr>
          <a:xfrm>
            <a:off x="1462517" y="883738"/>
            <a:ext cx="2302701" cy="2301419"/>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sz="1800" b="1" dirty="0">
              <a:solidFill>
                <a:schemeClr val="accent6">
                  <a:lumMod val="50000"/>
                </a:schemeClr>
              </a:solidFill>
            </a:endParaRPr>
          </a:p>
          <a:p>
            <a:pPr algn="ctr"/>
            <a:r>
              <a:rPr lang="es-MX" sz="1800" b="1" dirty="0">
                <a:solidFill>
                  <a:schemeClr val="accent6">
                    <a:lumMod val="50000"/>
                  </a:schemeClr>
                </a:solidFill>
              </a:rPr>
              <a:t>Artículo 225</a:t>
            </a:r>
            <a:br>
              <a:rPr lang="es-MX" sz="1800" b="1" dirty="0">
                <a:solidFill>
                  <a:schemeClr val="accent6">
                    <a:lumMod val="50000"/>
                  </a:schemeClr>
                </a:solidFill>
              </a:rPr>
            </a:b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es-CO" sz="1800" b="1" dirty="0">
              <a:solidFill>
                <a:schemeClr val="accent6">
                  <a:lumMod val="50000"/>
                </a:schemeClr>
              </a:solidFill>
            </a:endParaRPr>
          </a:p>
        </p:txBody>
      </p:sp>
      <p:sp>
        <p:nvSpPr>
          <p:cNvPr id="3" name="Rectángulo 2">
            <a:extLst>
              <a:ext uri="{FF2B5EF4-FFF2-40B4-BE49-F238E27FC236}">
                <a16:creationId xmlns:a16="http://schemas.microsoft.com/office/drawing/2014/main" id="{B06F650A-7AA1-98A4-905C-CD3C10967D73}"/>
              </a:ext>
            </a:extLst>
          </p:cNvPr>
          <p:cNvSpPr/>
          <p:nvPr/>
        </p:nvSpPr>
        <p:spPr>
          <a:xfrm>
            <a:off x="701456" y="3970751"/>
            <a:ext cx="3824824" cy="24574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50000"/>
                  </a:schemeClr>
                </a:solidFill>
              </a:rPr>
              <a:t>(PE9) Fortalecer la institucionalidad del ministerio mediante la implementación, sostenimiento, mejora de requisitos y buenas prácticas en materia de gestión, desempeño y transparencia para generar la confianza y legitimidad en la ciudadanía</a:t>
            </a:r>
            <a:endParaRPr lang="es-CO" dirty="0">
              <a:solidFill>
                <a:schemeClr val="accent6">
                  <a:lumMod val="50000"/>
                </a:schemeClr>
              </a:solidFill>
            </a:endParaRPr>
          </a:p>
        </p:txBody>
      </p:sp>
      <p:sp>
        <p:nvSpPr>
          <p:cNvPr id="4" name="Rectángulo 3">
            <a:extLst>
              <a:ext uri="{FF2B5EF4-FFF2-40B4-BE49-F238E27FC236}">
                <a16:creationId xmlns:a16="http://schemas.microsoft.com/office/drawing/2014/main" id="{8EF53560-140B-E2A3-F781-66164A34A7E8}"/>
              </a:ext>
            </a:extLst>
          </p:cNvPr>
          <p:cNvSpPr/>
          <p:nvPr/>
        </p:nvSpPr>
        <p:spPr>
          <a:xfrm>
            <a:off x="5488487" y="2577229"/>
            <a:ext cx="5271370" cy="356052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75000"/>
                  </a:schemeClr>
                </a:solidFill>
              </a:rPr>
              <a:t>El Ministerio de Ciencia, Tecnología e Innovación diseñará el arreglo institucional para fortalecer el sector de ciencia, tecnología e innovación, que contemple la creación de una Agencia responsable de ejecutar la política de ciencia, tecnología e innovación a través de programas, proyectos y estrategias destinados a fomentar las vocaciones y formación en CTeI, a generar conocimiento y capacidades científicas, tecnológicas y de innovación de alta calidad, así como a promover la transferencia y apropiación del  conocimiento, con el fin de generar impactos positivos en los ámbitos social, ambiental y económico del país.</a:t>
            </a:r>
            <a:endParaRPr lang="es-CO" dirty="0">
              <a:solidFill>
                <a:schemeClr val="accent6">
                  <a:lumMod val="75000"/>
                </a:schemeClr>
              </a:solidFill>
            </a:endParaRPr>
          </a:p>
        </p:txBody>
      </p:sp>
      <p:sp>
        <p:nvSpPr>
          <p:cNvPr id="6" name="Rectángulo 5">
            <a:extLst>
              <a:ext uri="{FF2B5EF4-FFF2-40B4-BE49-F238E27FC236}">
                <a16:creationId xmlns:a16="http://schemas.microsoft.com/office/drawing/2014/main" id="{3BD2C999-A12E-7D5D-649B-5946D72B1AA0}"/>
              </a:ext>
            </a:extLst>
          </p:cNvPr>
          <p:cNvSpPr/>
          <p:nvPr/>
        </p:nvSpPr>
        <p:spPr>
          <a:xfrm>
            <a:off x="5488486" y="992123"/>
            <a:ext cx="5271371" cy="81153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b="1" dirty="0">
                <a:solidFill>
                  <a:schemeClr val="accent6">
                    <a:lumMod val="50000"/>
                  </a:schemeClr>
                </a:solidFill>
              </a:rPr>
              <a:t>Fortalecimiento de la institucionalidad para el sector de ciencia, tecnología e innovación</a:t>
            </a:r>
            <a:endParaRPr lang="es-CO" dirty="0"/>
          </a:p>
        </p:txBody>
      </p:sp>
      <p:cxnSp>
        <p:nvCxnSpPr>
          <p:cNvPr id="7" name="Conector recto de flecha 6">
            <a:extLst>
              <a:ext uri="{FF2B5EF4-FFF2-40B4-BE49-F238E27FC236}">
                <a16:creationId xmlns:a16="http://schemas.microsoft.com/office/drawing/2014/main" id="{A6121B3B-FEBD-2C42-7EAD-3B431CC6CC61}"/>
              </a:ext>
            </a:extLst>
          </p:cNvPr>
          <p:cNvCxnSpPr>
            <a:cxnSpLocks/>
            <a:stCxn id="2" idx="4"/>
            <a:endCxn id="3" idx="0"/>
          </p:cNvCxnSpPr>
          <p:nvPr/>
        </p:nvCxnSpPr>
        <p:spPr>
          <a:xfrm>
            <a:off x="2613868" y="3185157"/>
            <a:ext cx="0" cy="785594"/>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cxnSp>
        <p:nvCxnSpPr>
          <p:cNvPr id="8" name="Conector recto de flecha 7">
            <a:extLst>
              <a:ext uri="{FF2B5EF4-FFF2-40B4-BE49-F238E27FC236}">
                <a16:creationId xmlns:a16="http://schemas.microsoft.com/office/drawing/2014/main" id="{7F61935B-B338-716A-3DDE-FA99E89348A3}"/>
              </a:ext>
            </a:extLst>
          </p:cNvPr>
          <p:cNvCxnSpPr/>
          <p:nvPr/>
        </p:nvCxnSpPr>
        <p:spPr>
          <a:xfrm>
            <a:off x="2613867" y="3429000"/>
            <a:ext cx="2908125" cy="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3921361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Elipse 1">
            <a:extLst>
              <a:ext uri="{FF2B5EF4-FFF2-40B4-BE49-F238E27FC236}">
                <a16:creationId xmlns:a16="http://schemas.microsoft.com/office/drawing/2014/main" id="{AFF44169-07EC-D271-2875-ACF2D5576769}"/>
              </a:ext>
            </a:extLst>
          </p:cNvPr>
          <p:cNvSpPr/>
          <p:nvPr/>
        </p:nvSpPr>
        <p:spPr>
          <a:xfrm>
            <a:off x="1429010" y="1322650"/>
            <a:ext cx="2302701" cy="2301419"/>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sz="1800" b="1" dirty="0">
              <a:solidFill>
                <a:schemeClr val="accent6">
                  <a:lumMod val="50000"/>
                </a:schemeClr>
              </a:solidFill>
            </a:endParaRPr>
          </a:p>
          <a:p>
            <a:pPr algn="ctr"/>
            <a:r>
              <a:rPr lang="es-MX" sz="1800" b="1" dirty="0">
                <a:solidFill>
                  <a:schemeClr val="accent6">
                    <a:lumMod val="50000"/>
                  </a:schemeClr>
                </a:solidFill>
              </a:rPr>
              <a:t>Artículo 226</a:t>
            </a:r>
            <a:br>
              <a:rPr lang="es-MX" sz="1800" b="1" dirty="0">
                <a:solidFill>
                  <a:schemeClr val="accent6">
                    <a:lumMod val="50000"/>
                  </a:schemeClr>
                </a:solidFill>
              </a:rPr>
            </a:b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es-CO" sz="1800" b="1" dirty="0">
              <a:solidFill>
                <a:schemeClr val="accent6">
                  <a:lumMod val="50000"/>
                </a:schemeClr>
              </a:solidFill>
            </a:endParaRPr>
          </a:p>
        </p:txBody>
      </p:sp>
      <p:sp>
        <p:nvSpPr>
          <p:cNvPr id="3" name="Rectángulo 2">
            <a:extLst>
              <a:ext uri="{FF2B5EF4-FFF2-40B4-BE49-F238E27FC236}">
                <a16:creationId xmlns:a16="http://schemas.microsoft.com/office/drawing/2014/main" id="{B08EC504-451B-6176-5C35-937AC4722098}"/>
              </a:ext>
            </a:extLst>
          </p:cNvPr>
          <p:cNvSpPr/>
          <p:nvPr/>
        </p:nvSpPr>
        <p:spPr>
          <a:xfrm>
            <a:off x="701457" y="4384108"/>
            <a:ext cx="3757808" cy="170354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50000"/>
                  </a:schemeClr>
                </a:solidFill>
              </a:rPr>
              <a:t>(PE1) Orientar el SNCTI mediante el diseño y evaluación de Políticas públicas en CTeI, la gestión de la gobernanza y del marco regulatorio del sector</a:t>
            </a:r>
            <a:endParaRPr lang="es-CO" dirty="0">
              <a:solidFill>
                <a:schemeClr val="accent6">
                  <a:lumMod val="50000"/>
                </a:schemeClr>
              </a:solidFill>
            </a:endParaRPr>
          </a:p>
        </p:txBody>
      </p:sp>
      <p:sp>
        <p:nvSpPr>
          <p:cNvPr id="4" name="Rectángulo 3">
            <a:extLst>
              <a:ext uri="{FF2B5EF4-FFF2-40B4-BE49-F238E27FC236}">
                <a16:creationId xmlns:a16="http://schemas.microsoft.com/office/drawing/2014/main" id="{B9EA569A-39E5-CCF6-B380-C6D75045E69C}"/>
              </a:ext>
            </a:extLst>
          </p:cNvPr>
          <p:cNvSpPr/>
          <p:nvPr/>
        </p:nvSpPr>
        <p:spPr>
          <a:xfrm>
            <a:off x="5488486" y="1956816"/>
            <a:ext cx="6002055" cy="4389117"/>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75000"/>
                  </a:schemeClr>
                </a:solidFill>
              </a:rPr>
              <a:t>La política de Ciencia, Tecnología e Innovación estará basada principalmente en el enfoque de políticas de investigación e innovación orientadas por misiones, encaminadas a resolver grandes desafíos sociales, económicos y ambientales del país asociados a la transición energética, el derecho humano a la alimentación, la innovación agropecuaria, la salud de la población, el desarrollo de la bioeconomía, la gestión del riesgo de desastres, el reconocimiento de la diversidad natural, cultural y territorial, la paz total, entre otros, que articule las ciencias y los saberes diversos para sustentar una Colombia Potencia Mundial de la Vida. Para su puesta en marcha, el Gobierno nacional liderará e implementará políticas orientadas por misión a partir de articulaciones interinstitucionales.</a:t>
            </a:r>
            <a:endParaRPr lang="es-CO" dirty="0">
              <a:solidFill>
                <a:schemeClr val="accent6">
                  <a:lumMod val="75000"/>
                </a:schemeClr>
              </a:solidFill>
            </a:endParaRPr>
          </a:p>
        </p:txBody>
      </p:sp>
      <p:sp>
        <p:nvSpPr>
          <p:cNvPr id="6" name="Rectángulo 5">
            <a:extLst>
              <a:ext uri="{FF2B5EF4-FFF2-40B4-BE49-F238E27FC236}">
                <a16:creationId xmlns:a16="http://schemas.microsoft.com/office/drawing/2014/main" id="{53B59795-B9E1-88C9-CC63-1325CF3D388C}"/>
              </a:ext>
            </a:extLst>
          </p:cNvPr>
          <p:cNvSpPr/>
          <p:nvPr/>
        </p:nvSpPr>
        <p:spPr>
          <a:xfrm>
            <a:off x="5488486" y="992123"/>
            <a:ext cx="5271371" cy="81153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b="1" dirty="0">
                <a:solidFill>
                  <a:schemeClr val="accent6">
                    <a:lumMod val="50000"/>
                  </a:schemeClr>
                </a:solidFill>
              </a:rPr>
              <a:t>Políticas de investigación e innovación orientadas por misiones</a:t>
            </a:r>
            <a:endParaRPr lang="es-CO" dirty="0"/>
          </a:p>
        </p:txBody>
      </p:sp>
      <p:cxnSp>
        <p:nvCxnSpPr>
          <p:cNvPr id="7" name="Conector recto de flecha 6">
            <a:extLst>
              <a:ext uri="{FF2B5EF4-FFF2-40B4-BE49-F238E27FC236}">
                <a16:creationId xmlns:a16="http://schemas.microsoft.com/office/drawing/2014/main" id="{B48037A3-AA1C-F13B-85BD-1203089BD48E}"/>
              </a:ext>
            </a:extLst>
          </p:cNvPr>
          <p:cNvCxnSpPr>
            <a:stCxn id="2" idx="4"/>
            <a:endCxn id="3" idx="0"/>
          </p:cNvCxnSpPr>
          <p:nvPr/>
        </p:nvCxnSpPr>
        <p:spPr>
          <a:xfrm>
            <a:off x="2580361" y="3624069"/>
            <a:ext cx="0" cy="760039"/>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cxnSp>
        <p:nvCxnSpPr>
          <p:cNvPr id="8" name="Conector recto de flecha 7">
            <a:extLst>
              <a:ext uri="{FF2B5EF4-FFF2-40B4-BE49-F238E27FC236}">
                <a16:creationId xmlns:a16="http://schemas.microsoft.com/office/drawing/2014/main" id="{2964985E-997A-E1E7-FEE2-E81B96E63E5C}"/>
              </a:ext>
            </a:extLst>
          </p:cNvPr>
          <p:cNvCxnSpPr/>
          <p:nvPr/>
        </p:nvCxnSpPr>
        <p:spPr>
          <a:xfrm>
            <a:off x="2580361" y="3970751"/>
            <a:ext cx="2908125" cy="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8747978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Elipse 1">
            <a:extLst>
              <a:ext uri="{FF2B5EF4-FFF2-40B4-BE49-F238E27FC236}">
                <a16:creationId xmlns:a16="http://schemas.microsoft.com/office/drawing/2014/main" id="{47CE8A0B-D79D-9605-2204-3D35B53B7F57}"/>
              </a:ext>
            </a:extLst>
          </p:cNvPr>
          <p:cNvSpPr/>
          <p:nvPr/>
        </p:nvSpPr>
        <p:spPr>
          <a:xfrm>
            <a:off x="1444229" y="345282"/>
            <a:ext cx="2302701" cy="2301419"/>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sz="1800" b="1" dirty="0">
              <a:solidFill>
                <a:schemeClr val="accent6">
                  <a:lumMod val="50000"/>
                </a:schemeClr>
              </a:solidFill>
            </a:endParaRPr>
          </a:p>
          <a:p>
            <a:pPr algn="ctr"/>
            <a:r>
              <a:rPr lang="es-MX" sz="1800" b="1" dirty="0">
                <a:solidFill>
                  <a:schemeClr val="accent6">
                    <a:lumMod val="50000"/>
                  </a:schemeClr>
                </a:solidFill>
              </a:rPr>
              <a:t>Artículo 257</a:t>
            </a:r>
            <a:br>
              <a:rPr lang="es-MX" sz="1800" b="1" dirty="0">
                <a:solidFill>
                  <a:schemeClr val="accent6">
                    <a:lumMod val="50000"/>
                  </a:schemeClr>
                </a:solidFill>
              </a:rPr>
            </a:b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es-CO" sz="1800" b="1" dirty="0">
              <a:solidFill>
                <a:schemeClr val="accent6">
                  <a:lumMod val="50000"/>
                </a:schemeClr>
              </a:solidFill>
            </a:endParaRPr>
          </a:p>
        </p:txBody>
      </p:sp>
      <p:sp>
        <p:nvSpPr>
          <p:cNvPr id="3" name="Rectángulo 2">
            <a:extLst>
              <a:ext uri="{FF2B5EF4-FFF2-40B4-BE49-F238E27FC236}">
                <a16:creationId xmlns:a16="http://schemas.microsoft.com/office/drawing/2014/main" id="{B76B7321-BDB0-B39D-0A0B-1B67C2429AA9}"/>
              </a:ext>
            </a:extLst>
          </p:cNvPr>
          <p:cNvSpPr/>
          <p:nvPr/>
        </p:nvSpPr>
        <p:spPr>
          <a:xfrm>
            <a:off x="701456" y="3624069"/>
            <a:ext cx="3788247" cy="246357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50000"/>
                  </a:schemeClr>
                </a:solidFill>
              </a:rPr>
              <a:t>Sin identificar dentro del PAI O PEI </a:t>
            </a:r>
          </a:p>
          <a:p>
            <a:pPr algn="ctr"/>
            <a:endParaRPr lang="es-MX" dirty="0">
              <a:solidFill>
                <a:schemeClr val="accent6">
                  <a:lumMod val="50000"/>
                </a:schemeClr>
              </a:solidFill>
            </a:endParaRPr>
          </a:p>
          <a:p>
            <a:pPr algn="ctr"/>
            <a:r>
              <a:rPr lang="es-MX" dirty="0">
                <a:solidFill>
                  <a:schemeClr val="accent6">
                    <a:lumMod val="50000"/>
                  </a:schemeClr>
                </a:solidFill>
              </a:rPr>
              <a:t>(PE5) Mejorar las capacidades para la transferencia de conocimiento y tecnología, con el fin de incrementar los niveles de productividad del país aportando a la reindustrialización en los retos priorizados</a:t>
            </a:r>
            <a:endParaRPr lang="es-CO" dirty="0">
              <a:solidFill>
                <a:schemeClr val="accent6">
                  <a:lumMod val="50000"/>
                </a:schemeClr>
              </a:solidFill>
            </a:endParaRPr>
          </a:p>
        </p:txBody>
      </p:sp>
      <p:sp>
        <p:nvSpPr>
          <p:cNvPr id="4" name="Rectángulo 3">
            <a:extLst>
              <a:ext uri="{FF2B5EF4-FFF2-40B4-BE49-F238E27FC236}">
                <a16:creationId xmlns:a16="http://schemas.microsoft.com/office/drawing/2014/main" id="{F437BCDD-DBA7-EBE8-88EC-25F2DA1DD183}"/>
              </a:ext>
            </a:extLst>
          </p:cNvPr>
          <p:cNvSpPr/>
          <p:nvPr/>
        </p:nvSpPr>
        <p:spPr>
          <a:xfrm>
            <a:off x="5488487" y="2577229"/>
            <a:ext cx="5271370" cy="356052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75000"/>
                  </a:schemeClr>
                </a:solidFill>
              </a:rPr>
              <a:t>Que toda compra militar o de defensa requiera, por lo menos, un diez por ciento (10%) de transferencia de tecnología a la industria y a los actores del sistema nacional de ciencia, tecnología e innovación, definido en la Ley 1286 de 2009; </a:t>
            </a:r>
            <a:endParaRPr lang="es-CO" dirty="0">
              <a:solidFill>
                <a:schemeClr val="accent6">
                  <a:lumMod val="75000"/>
                </a:schemeClr>
              </a:solidFill>
            </a:endParaRPr>
          </a:p>
        </p:txBody>
      </p:sp>
      <p:sp>
        <p:nvSpPr>
          <p:cNvPr id="6" name="Rectángulo 5">
            <a:extLst>
              <a:ext uri="{FF2B5EF4-FFF2-40B4-BE49-F238E27FC236}">
                <a16:creationId xmlns:a16="http://schemas.microsoft.com/office/drawing/2014/main" id="{9497BDB4-6E87-BC94-8077-D59B2DE03492}"/>
              </a:ext>
            </a:extLst>
          </p:cNvPr>
          <p:cNvSpPr/>
          <p:nvPr/>
        </p:nvSpPr>
        <p:spPr>
          <a:xfrm>
            <a:off x="5488486" y="992123"/>
            <a:ext cx="5271371" cy="81153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b="1" dirty="0">
                <a:solidFill>
                  <a:schemeClr val="accent6">
                    <a:lumMod val="50000"/>
                  </a:schemeClr>
                </a:solidFill>
              </a:rPr>
              <a:t>Compensaciones industriales en materia de defensa nacional</a:t>
            </a:r>
            <a:endParaRPr lang="es-CO" dirty="0"/>
          </a:p>
        </p:txBody>
      </p:sp>
      <p:cxnSp>
        <p:nvCxnSpPr>
          <p:cNvPr id="7" name="Conector recto de flecha 6">
            <a:extLst>
              <a:ext uri="{FF2B5EF4-FFF2-40B4-BE49-F238E27FC236}">
                <a16:creationId xmlns:a16="http://schemas.microsoft.com/office/drawing/2014/main" id="{DF9A3B7E-C26B-3B94-39E7-420621BE41BB}"/>
              </a:ext>
            </a:extLst>
          </p:cNvPr>
          <p:cNvCxnSpPr>
            <a:cxnSpLocks/>
            <a:stCxn id="2" idx="4"/>
            <a:endCxn id="3" idx="0"/>
          </p:cNvCxnSpPr>
          <p:nvPr/>
        </p:nvCxnSpPr>
        <p:spPr>
          <a:xfrm>
            <a:off x="2595580" y="2646701"/>
            <a:ext cx="0" cy="977368"/>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cxnSp>
        <p:nvCxnSpPr>
          <p:cNvPr id="8" name="Conector recto de flecha 7">
            <a:extLst>
              <a:ext uri="{FF2B5EF4-FFF2-40B4-BE49-F238E27FC236}">
                <a16:creationId xmlns:a16="http://schemas.microsoft.com/office/drawing/2014/main" id="{DF1F181B-0601-7826-0E8D-A623719FC0EF}"/>
              </a:ext>
            </a:extLst>
          </p:cNvPr>
          <p:cNvCxnSpPr/>
          <p:nvPr/>
        </p:nvCxnSpPr>
        <p:spPr>
          <a:xfrm>
            <a:off x="2595579" y="3128496"/>
            <a:ext cx="2908125" cy="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9280267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Elipse 1">
            <a:extLst>
              <a:ext uri="{FF2B5EF4-FFF2-40B4-BE49-F238E27FC236}">
                <a16:creationId xmlns:a16="http://schemas.microsoft.com/office/drawing/2014/main" id="{F6E348DD-B2B9-E306-0CA2-82C3B019B561}"/>
              </a:ext>
            </a:extLst>
          </p:cNvPr>
          <p:cNvSpPr/>
          <p:nvPr/>
        </p:nvSpPr>
        <p:spPr>
          <a:xfrm>
            <a:off x="1429010" y="1322650"/>
            <a:ext cx="2302701" cy="2301419"/>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sz="1800" b="1" dirty="0">
              <a:solidFill>
                <a:schemeClr val="accent6">
                  <a:lumMod val="50000"/>
                </a:schemeClr>
              </a:solidFill>
            </a:endParaRPr>
          </a:p>
          <a:p>
            <a:pPr algn="ctr"/>
            <a:r>
              <a:rPr lang="es-MX" sz="1800" b="1" dirty="0">
                <a:solidFill>
                  <a:schemeClr val="accent6">
                    <a:lumMod val="50000"/>
                  </a:schemeClr>
                </a:solidFill>
              </a:rPr>
              <a:t>Artículo 258</a:t>
            </a:r>
            <a:br>
              <a:rPr lang="es-MX" sz="1800" b="1" dirty="0">
                <a:solidFill>
                  <a:schemeClr val="accent6">
                    <a:lumMod val="50000"/>
                  </a:schemeClr>
                </a:solidFill>
              </a:rPr>
            </a:b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es-CO" sz="1800" b="1" dirty="0">
              <a:solidFill>
                <a:schemeClr val="accent6">
                  <a:lumMod val="50000"/>
                </a:schemeClr>
              </a:solidFill>
            </a:endParaRPr>
          </a:p>
        </p:txBody>
      </p:sp>
      <p:sp>
        <p:nvSpPr>
          <p:cNvPr id="3" name="Rectángulo 2">
            <a:extLst>
              <a:ext uri="{FF2B5EF4-FFF2-40B4-BE49-F238E27FC236}">
                <a16:creationId xmlns:a16="http://schemas.microsoft.com/office/drawing/2014/main" id="{E86006BE-0F9A-5DED-CA78-212862D7E3C8}"/>
              </a:ext>
            </a:extLst>
          </p:cNvPr>
          <p:cNvSpPr/>
          <p:nvPr/>
        </p:nvSpPr>
        <p:spPr>
          <a:xfrm>
            <a:off x="701456" y="4160520"/>
            <a:ext cx="3788247" cy="218541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50000"/>
                  </a:schemeClr>
                </a:solidFill>
              </a:rPr>
              <a:t>(PE9) Fortalecer la institucionalidad del ministerio mediante la implementación, sostenimiento, mejora de requisitos y buenas prácticas en materia de gestión, desempeño y transparencia para generar la confianza y legitimidad en la ciudadanía</a:t>
            </a:r>
            <a:endParaRPr lang="es-CO" dirty="0">
              <a:solidFill>
                <a:schemeClr val="accent6">
                  <a:lumMod val="50000"/>
                </a:schemeClr>
              </a:solidFill>
            </a:endParaRPr>
          </a:p>
        </p:txBody>
      </p:sp>
      <p:sp>
        <p:nvSpPr>
          <p:cNvPr id="4" name="Rectángulo 3">
            <a:extLst>
              <a:ext uri="{FF2B5EF4-FFF2-40B4-BE49-F238E27FC236}">
                <a16:creationId xmlns:a16="http://schemas.microsoft.com/office/drawing/2014/main" id="{A7E98248-12AC-723F-DB3C-40E5EE93C7AC}"/>
              </a:ext>
            </a:extLst>
          </p:cNvPr>
          <p:cNvSpPr/>
          <p:nvPr/>
        </p:nvSpPr>
        <p:spPr>
          <a:xfrm>
            <a:off x="5488486" y="2577229"/>
            <a:ext cx="6228851" cy="3768707"/>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solidFill>
                  <a:schemeClr val="accent6">
                    <a:lumMod val="75000"/>
                  </a:schemeClr>
                </a:solidFill>
              </a:rPr>
              <a:t>El Ministerio de Ciencia, Tecnología e Innovación, el  Ministerio de Hacienda Crédito Público y el Departamento Nacional de Planeación, con el apoyo de las Instituciones involucradas elaborarán anualmente un marco de inversión en investigación y desarrollo concebido como una herramienta de programación del gasto público de las entidades del orden nacional, con un horizonte de cuatro (4) años, para el cumplimiento de los objetivos de política, que considere las necesidades de inversión, las restricciones fiscales y las fuentes de financiación que garanticen la estabilidad de la inversión en investigación y desarrollo de acuerdo con las disponibilidades presupuestales, el Marco Fiscal de Mediano Plazo y el Marco de Gasto de Mediano Plazo.</a:t>
            </a:r>
            <a:endParaRPr lang="es-CO" dirty="0">
              <a:solidFill>
                <a:schemeClr val="accent6">
                  <a:lumMod val="75000"/>
                </a:schemeClr>
              </a:solidFill>
            </a:endParaRPr>
          </a:p>
        </p:txBody>
      </p:sp>
      <p:sp>
        <p:nvSpPr>
          <p:cNvPr id="6" name="Rectángulo 5">
            <a:extLst>
              <a:ext uri="{FF2B5EF4-FFF2-40B4-BE49-F238E27FC236}">
                <a16:creationId xmlns:a16="http://schemas.microsoft.com/office/drawing/2014/main" id="{E1DF8AB0-969E-2368-1590-E6E9B450060A}"/>
              </a:ext>
            </a:extLst>
          </p:cNvPr>
          <p:cNvSpPr/>
          <p:nvPr/>
        </p:nvSpPr>
        <p:spPr>
          <a:xfrm>
            <a:off x="5488486" y="992123"/>
            <a:ext cx="5271371" cy="81153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b="1" dirty="0">
                <a:solidFill>
                  <a:schemeClr val="accent6">
                    <a:lumMod val="50000"/>
                  </a:schemeClr>
                </a:solidFill>
              </a:rPr>
              <a:t>Marco de inversión en investigación y desarrollo.</a:t>
            </a:r>
            <a:endParaRPr lang="es-CO" dirty="0"/>
          </a:p>
        </p:txBody>
      </p:sp>
      <p:cxnSp>
        <p:nvCxnSpPr>
          <p:cNvPr id="7" name="Conector recto de flecha 6">
            <a:extLst>
              <a:ext uri="{FF2B5EF4-FFF2-40B4-BE49-F238E27FC236}">
                <a16:creationId xmlns:a16="http://schemas.microsoft.com/office/drawing/2014/main" id="{AE080751-E606-EC77-7FED-FF8591887D27}"/>
              </a:ext>
            </a:extLst>
          </p:cNvPr>
          <p:cNvCxnSpPr>
            <a:cxnSpLocks/>
            <a:stCxn id="2" idx="4"/>
            <a:endCxn id="3" idx="0"/>
          </p:cNvCxnSpPr>
          <p:nvPr/>
        </p:nvCxnSpPr>
        <p:spPr>
          <a:xfrm>
            <a:off x="2580361" y="3624069"/>
            <a:ext cx="15219" cy="536451"/>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cxnSp>
        <p:nvCxnSpPr>
          <p:cNvPr id="8" name="Conector recto de flecha 7">
            <a:extLst>
              <a:ext uri="{FF2B5EF4-FFF2-40B4-BE49-F238E27FC236}">
                <a16:creationId xmlns:a16="http://schemas.microsoft.com/office/drawing/2014/main" id="{5E9A9007-5060-D409-8CB7-8C64282FDF3C}"/>
              </a:ext>
            </a:extLst>
          </p:cNvPr>
          <p:cNvCxnSpPr>
            <a:cxnSpLocks/>
          </p:cNvCxnSpPr>
          <p:nvPr/>
        </p:nvCxnSpPr>
        <p:spPr>
          <a:xfrm>
            <a:off x="2580361" y="3970751"/>
            <a:ext cx="2908125" cy="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99217009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116;p4">
            <a:extLst>
              <a:ext uri="{FF2B5EF4-FFF2-40B4-BE49-F238E27FC236}">
                <a16:creationId xmlns:a16="http://schemas.microsoft.com/office/drawing/2014/main" id="{A88D5B54-390D-7B1A-5DF6-4EB904EA0CC8}"/>
              </a:ext>
            </a:extLst>
          </p:cNvPr>
          <p:cNvSpPr txBox="1">
            <a:spLocks/>
          </p:cNvSpPr>
          <p:nvPr/>
        </p:nvSpPr>
        <p:spPr>
          <a:xfrm>
            <a:off x="1524000" y="3037553"/>
            <a:ext cx="9144000" cy="995363"/>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ES" sz="5400" b="1" dirty="0"/>
              <a:t>Articulación con el Plan Plurianual de Inversiones</a:t>
            </a:r>
          </a:p>
        </p:txBody>
      </p:sp>
    </p:spTree>
    <p:extLst>
      <p:ext uri="{BB962C8B-B14F-4D97-AF65-F5344CB8AC3E}">
        <p14:creationId xmlns:p14="http://schemas.microsoft.com/office/powerpoint/2010/main" val="9726404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pic>
        <p:nvPicPr>
          <p:cNvPr id="2" name="Imagen 1">
            <a:extLst>
              <a:ext uri="{FF2B5EF4-FFF2-40B4-BE49-F238E27FC236}">
                <a16:creationId xmlns:a16="http://schemas.microsoft.com/office/drawing/2014/main" id="{DEF2BD63-322A-8021-1694-9904917FB4C5}"/>
              </a:ext>
            </a:extLst>
          </p:cNvPr>
          <p:cNvPicPr>
            <a:picLocks noChangeAspect="1"/>
          </p:cNvPicPr>
          <p:nvPr/>
        </p:nvPicPr>
        <p:blipFill>
          <a:blip r:embed="rId4"/>
          <a:stretch>
            <a:fillRect/>
          </a:stretch>
        </p:blipFill>
        <p:spPr>
          <a:xfrm>
            <a:off x="1124392" y="813469"/>
            <a:ext cx="10113335" cy="5688751"/>
          </a:xfrm>
          <a:prstGeom prst="rect">
            <a:avLst/>
          </a:prstGeom>
        </p:spPr>
      </p:pic>
    </p:spTree>
    <p:extLst>
      <p:ext uri="{BB962C8B-B14F-4D97-AF65-F5344CB8AC3E}">
        <p14:creationId xmlns:p14="http://schemas.microsoft.com/office/powerpoint/2010/main" val="40636151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116;p4">
            <a:extLst>
              <a:ext uri="{FF2B5EF4-FFF2-40B4-BE49-F238E27FC236}">
                <a16:creationId xmlns:a16="http://schemas.microsoft.com/office/drawing/2014/main" id="{FBE0EA70-FDF3-AA52-8315-72E565E564B2}"/>
              </a:ext>
            </a:extLst>
          </p:cNvPr>
          <p:cNvSpPr txBox="1">
            <a:spLocks/>
          </p:cNvSpPr>
          <p:nvPr/>
        </p:nvSpPr>
        <p:spPr>
          <a:xfrm>
            <a:off x="1524000" y="585216"/>
            <a:ext cx="9144000" cy="995363"/>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ES" sz="5400" b="1" dirty="0"/>
              <a:t>Control de Cambios </a:t>
            </a:r>
          </a:p>
        </p:txBody>
      </p:sp>
      <p:graphicFrame>
        <p:nvGraphicFramePr>
          <p:cNvPr id="3" name="Tabla 5">
            <a:extLst>
              <a:ext uri="{FF2B5EF4-FFF2-40B4-BE49-F238E27FC236}">
                <a16:creationId xmlns:a16="http://schemas.microsoft.com/office/drawing/2014/main" id="{582D0979-6FDA-BC6C-ED8D-8D8792D7E75A}"/>
              </a:ext>
            </a:extLst>
          </p:cNvPr>
          <p:cNvGraphicFramePr>
            <a:graphicFrameLocks noGrp="1"/>
          </p:cNvGraphicFramePr>
          <p:nvPr>
            <p:extLst>
              <p:ext uri="{D42A27DB-BD31-4B8C-83A1-F6EECF244321}">
                <p14:modId xmlns:p14="http://schemas.microsoft.com/office/powerpoint/2010/main" val="4045266503"/>
              </p:ext>
            </p:extLst>
          </p:nvPr>
        </p:nvGraphicFramePr>
        <p:xfrm>
          <a:off x="1047646" y="2043769"/>
          <a:ext cx="10096708" cy="4028440"/>
        </p:xfrm>
        <a:graphic>
          <a:graphicData uri="http://schemas.openxmlformats.org/drawingml/2006/table">
            <a:tbl>
              <a:tblPr firstRow="1" bandRow="1">
                <a:tableStyleId>{93296810-A885-4BE3-A3E7-6D5BEEA58F35}</a:tableStyleId>
              </a:tblPr>
              <a:tblGrid>
                <a:gridCol w="1311745">
                  <a:extLst>
                    <a:ext uri="{9D8B030D-6E8A-4147-A177-3AD203B41FA5}">
                      <a16:colId xmlns:a16="http://schemas.microsoft.com/office/drawing/2014/main" val="3865211065"/>
                    </a:ext>
                  </a:extLst>
                </a:gridCol>
                <a:gridCol w="1824856">
                  <a:extLst>
                    <a:ext uri="{9D8B030D-6E8A-4147-A177-3AD203B41FA5}">
                      <a16:colId xmlns:a16="http://schemas.microsoft.com/office/drawing/2014/main" val="1671714420"/>
                    </a:ext>
                  </a:extLst>
                </a:gridCol>
                <a:gridCol w="2160033">
                  <a:extLst>
                    <a:ext uri="{9D8B030D-6E8A-4147-A177-3AD203B41FA5}">
                      <a16:colId xmlns:a16="http://schemas.microsoft.com/office/drawing/2014/main" val="4278590473"/>
                    </a:ext>
                  </a:extLst>
                </a:gridCol>
                <a:gridCol w="4800074">
                  <a:extLst>
                    <a:ext uri="{9D8B030D-6E8A-4147-A177-3AD203B41FA5}">
                      <a16:colId xmlns:a16="http://schemas.microsoft.com/office/drawing/2014/main" val="812450796"/>
                    </a:ext>
                  </a:extLst>
                </a:gridCol>
              </a:tblGrid>
              <a:tr h="0">
                <a:tc>
                  <a:txBody>
                    <a:bodyPr/>
                    <a:lstStyle/>
                    <a:p>
                      <a:pPr algn="ctr"/>
                      <a:r>
                        <a:rPr lang="es-CO" dirty="0">
                          <a:solidFill>
                            <a:schemeClr val="tx1"/>
                          </a:solidFill>
                        </a:rPr>
                        <a:t>Versión </a:t>
                      </a:r>
                    </a:p>
                  </a:txBody>
                  <a:tcPr/>
                </a:tc>
                <a:tc>
                  <a:txBody>
                    <a:bodyPr/>
                    <a:lstStyle/>
                    <a:p>
                      <a:pPr algn="ctr"/>
                      <a:r>
                        <a:rPr lang="es-CO" dirty="0">
                          <a:solidFill>
                            <a:schemeClr val="tx1"/>
                          </a:solidFill>
                        </a:rPr>
                        <a:t>Fecha </a:t>
                      </a:r>
                    </a:p>
                  </a:txBody>
                  <a:tcPr/>
                </a:tc>
                <a:tc>
                  <a:txBody>
                    <a:bodyPr/>
                    <a:lstStyle/>
                    <a:p>
                      <a:pPr algn="ctr"/>
                      <a:r>
                        <a:rPr lang="es-CO" dirty="0">
                          <a:solidFill>
                            <a:schemeClr val="tx1"/>
                          </a:solidFill>
                        </a:rPr>
                        <a:t>Numerales </a:t>
                      </a:r>
                    </a:p>
                  </a:txBody>
                  <a:tcPr/>
                </a:tc>
                <a:tc>
                  <a:txBody>
                    <a:bodyPr/>
                    <a:lstStyle/>
                    <a:p>
                      <a:pPr algn="ctr"/>
                      <a:r>
                        <a:rPr lang="es-CO" dirty="0">
                          <a:solidFill>
                            <a:schemeClr val="tx1"/>
                          </a:solidFill>
                        </a:rPr>
                        <a:t>Descripción de la Modificación </a:t>
                      </a:r>
                    </a:p>
                  </a:txBody>
                  <a:tcPr/>
                </a:tc>
                <a:extLst>
                  <a:ext uri="{0D108BD9-81ED-4DB2-BD59-A6C34878D82A}">
                    <a16:rowId xmlns:a16="http://schemas.microsoft.com/office/drawing/2014/main" val="2124791368"/>
                  </a:ext>
                </a:extLst>
              </a:tr>
              <a:tr h="370840">
                <a:tc>
                  <a:txBody>
                    <a:bodyPr/>
                    <a:lstStyle/>
                    <a:p>
                      <a:pPr algn="ctr"/>
                      <a:r>
                        <a:rPr lang="es-CO" sz="1050" dirty="0"/>
                        <a:t>00</a:t>
                      </a:r>
                    </a:p>
                  </a:txBody>
                  <a:tcPr/>
                </a:tc>
                <a:tc>
                  <a:txBody>
                    <a:bodyPr/>
                    <a:lstStyle/>
                    <a:p>
                      <a:pPr algn="ctr"/>
                      <a:r>
                        <a:rPr lang="es-CO" sz="1050" dirty="0"/>
                        <a:t>2020-11-09</a:t>
                      </a:r>
                    </a:p>
                  </a:txBody>
                  <a:tcPr/>
                </a:tc>
                <a:tc>
                  <a:txBody>
                    <a:bodyPr/>
                    <a:lstStyle/>
                    <a:p>
                      <a:pPr algn="ctr"/>
                      <a:r>
                        <a:rPr lang="es-CO" sz="1050" dirty="0"/>
                        <a:t>Todo </a:t>
                      </a:r>
                    </a:p>
                  </a:txBody>
                  <a:tcPr/>
                </a:tc>
                <a:tc>
                  <a:txBody>
                    <a:bodyPr/>
                    <a:lstStyle/>
                    <a:p>
                      <a:r>
                        <a:rPr lang="es-CO" sz="1050" dirty="0"/>
                        <a:t>Se crea el documento</a:t>
                      </a:r>
                    </a:p>
                  </a:txBody>
                  <a:tcPr/>
                </a:tc>
                <a:extLst>
                  <a:ext uri="{0D108BD9-81ED-4DB2-BD59-A6C34878D82A}">
                    <a16:rowId xmlns:a16="http://schemas.microsoft.com/office/drawing/2014/main" val="1329741521"/>
                  </a:ext>
                </a:extLst>
              </a:tr>
              <a:tr h="370840">
                <a:tc>
                  <a:txBody>
                    <a:bodyPr/>
                    <a:lstStyle/>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r>
                        <a:rPr lang="es-CO" sz="1050" dirty="0"/>
                        <a:t>01</a:t>
                      </a:r>
                    </a:p>
                  </a:txBody>
                  <a:tcPr/>
                </a:tc>
                <a:tc>
                  <a:txBody>
                    <a:bodyPr/>
                    <a:lstStyle/>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r>
                        <a:rPr lang="es-CO" sz="1050" dirty="0"/>
                        <a:t>2021-19-05</a:t>
                      </a:r>
                    </a:p>
                  </a:txBody>
                  <a:tcPr/>
                </a:tc>
                <a:tc>
                  <a:txBody>
                    <a:bodyPr/>
                    <a:lstStyle/>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r>
                        <a:rPr lang="es-CO" sz="1050" dirty="0"/>
                        <a:t>Todos</a:t>
                      </a:r>
                    </a:p>
                  </a:txBody>
                  <a:tcPr/>
                </a:tc>
                <a:tc>
                  <a:txBody>
                    <a:bodyPr/>
                    <a:lstStyle/>
                    <a:p>
                      <a:r>
                        <a:rPr lang="es-MX" sz="1050" dirty="0"/>
                        <a:t>Se cambia la metodología y se ejecuta el Canvas de Promesa de Valor adaptado por el Laboratorio de Innovación y el equipo de la Oficina Asesora de Planeación e Innovación Institucional, propuso la siguiente Mega Meta para el Ministerio: “Colombia potencia viva y diversa, hacia una sociedad del conocimiento” para lograr esto nuestro principal propósito es “Ser el motor de cambio en la transformación social de las regiones, generando y fortaleciendo capacidades, reconociendo y fomentando los saberes para avanzar hacia la sociedad del conocimiento en busca de la soberanía científica y tecnológica de Colombia en torno al cierre de brechas, la sostenibilidad y la productividad.”</a:t>
                      </a:r>
                    </a:p>
                    <a:p>
                      <a:r>
                        <a:rPr lang="es-MX" sz="1050" dirty="0"/>
                        <a:t>Esta metodología, nos permitió afianzar nuestra concentración en la alineación de necesidades y articulación dirigida al fortalecimiento de la CTeI del país, focalizado en aspectos que se incorporen en la estructuración de nuestros proyectos de inversión, la ejecución de los programas y del plan anual de mecanismos del ministerio, incrementando nuestra capacidad de adaptación a los cambios de gobierno, teniendo en cuenta nuestros pilares que brindan el soporte para la ejecución de las recomendaciones de la Misión de Sabios 2019. De acuerdo con los resultados obtenidos procedimos con la estructuración de las iniciativas estratégicas y demás elementos que se articulan a través de los planes institucionales como el Plan de Acción Institucional -PAI y el Plan Estratégico Institucional -PEI.</a:t>
                      </a:r>
                      <a:endParaRPr lang="es-CO" sz="1050" dirty="0"/>
                    </a:p>
                  </a:txBody>
                  <a:tcPr/>
                </a:tc>
                <a:extLst>
                  <a:ext uri="{0D108BD9-81ED-4DB2-BD59-A6C34878D82A}">
                    <a16:rowId xmlns:a16="http://schemas.microsoft.com/office/drawing/2014/main" val="1753442802"/>
                  </a:ext>
                </a:extLst>
              </a:tr>
            </a:tbl>
          </a:graphicData>
        </a:graphic>
      </p:graphicFrame>
    </p:spTree>
    <p:extLst>
      <p:ext uri="{BB962C8B-B14F-4D97-AF65-F5344CB8AC3E}">
        <p14:creationId xmlns:p14="http://schemas.microsoft.com/office/powerpoint/2010/main" val="164137323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116;p4">
            <a:extLst>
              <a:ext uri="{FF2B5EF4-FFF2-40B4-BE49-F238E27FC236}">
                <a16:creationId xmlns:a16="http://schemas.microsoft.com/office/drawing/2014/main" id="{FBE0EA70-FDF3-AA52-8315-72E565E564B2}"/>
              </a:ext>
            </a:extLst>
          </p:cNvPr>
          <p:cNvSpPr txBox="1">
            <a:spLocks/>
          </p:cNvSpPr>
          <p:nvPr/>
        </p:nvSpPr>
        <p:spPr>
          <a:xfrm>
            <a:off x="1524000" y="585216"/>
            <a:ext cx="9144000" cy="995363"/>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ES" sz="5400" b="1" dirty="0"/>
              <a:t>Control de Cambios </a:t>
            </a:r>
          </a:p>
        </p:txBody>
      </p:sp>
      <p:graphicFrame>
        <p:nvGraphicFramePr>
          <p:cNvPr id="4" name="Tabla 5">
            <a:extLst>
              <a:ext uri="{FF2B5EF4-FFF2-40B4-BE49-F238E27FC236}">
                <a16:creationId xmlns:a16="http://schemas.microsoft.com/office/drawing/2014/main" id="{96344631-89D5-184E-6646-12C8B9B97C37}"/>
              </a:ext>
            </a:extLst>
          </p:cNvPr>
          <p:cNvGraphicFramePr>
            <a:graphicFrameLocks noGrp="1"/>
          </p:cNvGraphicFramePr>
          <p:nvPr>
            <p:extLst>
              <p:ext uri="{D42A27DB-BD31-4B8C-83A1-F6EECF244321}">
                <p14:modId xmlns:p14="http://schemas.microsoft.com/office/powerpoint/2010/main" val="2077547436"/>
              </p:ext>
            </p:extLst>
          </p:nvPr>
        </p:nvGraphicFramePr>
        <p:xfrm>
          <a:off x="1047646" y="1879177"/>
          <a:ext cx="10096708" cy="3817620"/>
        </p:xfrm>
        <a:graphic>
          <a:graphicData uri="http://schemas.openxmlformats.org/drawingml/2006/table">
            <a:tbl>
              <a:tblPr firstRow="1" bandRow="1">
                <a:tableStyleId>{93296810-A885-4BE3-A3E7-6D5BEEA58F35}</a:tableStyleId>
              </a:tblPr>
              <a:tblGrid>
                <a:gridCol w="1311745">
                  <a:extLst>
                    <a:ext uri="{9D8B030D-6E8A-4147-A177-3AD203B41FA5}">
                      <a16:colId xmlns:a16="http://schemas.microsoft.com/office/drawing/2014/main" val="3865211065"/>
                    </a:ext>
                  </a:extLst>
                </a:gridCol>
                <a:gridCol w="1824856">
                  <a:extLst>
                    <a:ext uri="{9D8B030D-6E8A-4147-A177-3AD203B41FA5}">
                      <a16:colId xmlns:a16="http://schemas.microsoft.com/office/drawing/2014/main" val="1671714420"/>
                    </a:ext>
                  </a:extLst>
                </a:gridCol>
                <a:gridCol w="2160033">
                  <a:extLst>
                    <a:ext uri="{9D8B030D-6E8A-4147-A177-3AD203B41FA5}">
                      <a16:colId xmlns:a16="http://schemas.microsoft.com/office/drawing/2014/main" val="4278590473"/>
                    </a:ext>
                  </a:extLst>
                </a:gridCol>
                <a:gridCol w="4800074">
                  <a:extLst>
                    <a:ext uri="{9D8B030D-6E8A-4147-A177-3AD203B41FA5}">
                      <a16:colId xmlns:a16="http://schemas.microsoft.com/office/drawing/2014/main" val="812450796"/>
                    </a:ext>
                  </a:extLst>
                </a:gridCol>
              </a:tblGrid>
              <a:tr h="0">
                <a:tc>
                  <a:txBody>
                    <a:bodyPr/>
                    <a:lstStyle/>
                    <a:p>
                      <a:pPr algn="ctr"/>
                      <a:r>
                        <a:rPr lang="es-CO" dirty="0">
                          <a:solidFill>
                            <a:schemeClr val="tx1"/>
                          </a:solidFill>
                        </a:rPr>
                        <a:t>Versión </a:t>
                      </a:r>
                    </a:p>
                  </a:txBody>
                  <a:tcPr/>
                </a:tc>
                <a:tc>
                  <a:txBody>
                    <a:bodyPr/>
                    <a:lstStyle/>
                    <a:p>
                      <a:pPr algn="ctr"/>
                      <a:r>
                        <a:rPr lang="es-CO" dirty="0">
                          <a:solidFill>
                            <a:schemeClr val="tx1"/>
                          </a:solidFill>
                        </a:rPr>
                        <a:t>Fecha </a:t>
                      </a:r>
                    </a:p>
                  </a:txBody>
                  <a:tcPr/>
                </a:tc>
                <a:tc>
                  <a:txBody>
                    <a:bodyPr/>
                    <a:lstStyle/>
                    <a:p>
                      <a:pPr algn="ctr"/>
                      <a:r>
                        <a:rPr lang="es-CO" dirty="0">
                          <a:solidFill>
                            <a:schemeClr val="tx1"/>
                          </a:solidFill>
                        </a:rPr>
                        <a:t>Numerales </a:t>
                      </a:r>
                    </a:p>
                  </a:txBody>
                  <a:tcPr/>
                </a:tc>
                <a:tc>
                  <a:txBody>
                    <a:bodyPr/>
                    <a:lstStyle/>
                    <a:p>
                      <a:pPr algn="ctr"/>
                      <a:r>
                        <a:rPr lang="es-CO" dirty="0">
                          <a:solidFill>
                            <a:schemeClr val="tx1"/>
                          </a:solidFill>
                        </a:rPr>
                        <a:t>Descripción de la Modificación </a:t>
                      </a:r>
                    </a:p>
                  </a:txBody>
                  <a:tcPr/>
                </a:tc>
                <a:extLst>
                  <a:ext uri="{0D108BD9-81ED-4DB2-BD59-A6C34878D82A}">
                    <a16:rowId xmlns:a16="http://schemas.microsoft.com/office/drawing/2014/main" val="2124791368"/>
                  </a:ext>
                </a:extLst>
              </a:tr>
              <a:tr h="370840">
                <a:tc>
                  <a:txBody>
                    <a:bodyPr/>
                    <a:lstStyle/>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r>
                        <a:rPr lang="es-CO" sz="1050" dirty="0"/>
                        <a:t>02</a:t>
                      </a:r>
                    </a:p>
                  </a:txBody>
                  <a:tcPr/>
                </a:tc>
                <a:tc>
                  <a:txBody>
                    <a:bodyPr/>
                    <a:lstStyle/>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r>
                        <a:rPr lang="es-CO" sz="1050" dirty="0"/>
                        <a:t>2022-08-10</a:t>
                      </a:r>
                    </a:p>
                  </a:txBody>
                  <a:tcPr/>
                </a:tc>
                <a:tc>
                  <a:txBody>
                    <a:bodyPr/>
                    <a:lstStyle/>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endParaRPr lang="es-CO" sz="1050" dirty="0"/>
                    </a:p>
                    <a:p>
                      <a:pPr algn="ctr"/>
                      <a:r>
                        <a:rPr lang="es-CO" sz="1050" dirty="0"/>
                        <a:t>Todo </a:t>
                      </a:r>
                    </a:p>
                  </a:txBody>
                  <a:tcPr/>
                </a:tc>
                <a:tc>
                  <a:txBody>
                    <a:bodyPr/>
                    <a:lstStyle/>
                    <a:p>
                      <a:r>
                        <a:rPr lang="es-MX" sz="1050" dirty="0"/>
                        <a:t>La estructuración de este contexto estratégico se plantea como una guía para que el ministerio comprenda su entorno, identifique oportunidades y desafíos, y formule estrategias que la ayuden a alcanzar sus metas a largo plazo de manera efectiva y sostenible, alineados con el nacimiento de las metas establecidas en las bases del Plan Nacional de Desarrollo PND 2022-2026 “Colombia Potencia Mundial de la Vida”.</a:t>
                      </a:r>
                    </a:p>
                    <a:p>
                      <a:r>
                        <a:rPr lang="es-MX" sz="1050" dirty="0"/>
                        <a:t>En las bases del Plan Nacional de Desarrollo se encuentran relacionadas 5 transformaciones ordenamiento del territorio alrededor del agua, seguridad humana y justicia social, derecho humano a la alimentación, transformación productiva, internacionalización y acción climática y convergencia regional. Estas transformaciones serán base para el desarrollo de las Misiones, las cuales abordan los desafíos del Gobierno Nacional con el objetivo de convertir al país en un líder en la protección de la vida, Es fundamental que este proceso conduzca hacia la paz total, utilizando la Ciencia, la Tecnología y la Innovación como herramienta clave. Al desarrollar esta metodología se evidencia el desarrollo de los ejercicios que se han realizado para lograr desarrollar la Planeación Estratégica del ministerio obteniendo como resultado la estructuración de las iniciativas e indicadores estratégicos y demás elementos que se articulan a través de los planes institucionales como el Plan de Acción Institucional -PAI y el Plan Estratégico Institucional -PEI.</a:t>
                      </a:r>
                    </a:p>
                    <a:p>
                      <a:endParaRPr lang="es-CO" sz="1050" dirty="0"/>
                    </a:p>
                  </a:txBody>
                  <a:tcPr/>
                </a:tc>
                <a:extLst>
                  <a:ext uri="{0D108BD9-81ED-4DB2-BD59-A6C34878D82A}">
                    <a16:rowId xmlns:a16="http://schemas.microsoft.com/office/drawing/2014/main" val="1329741521"/>
                  </a:ext>
                </a:extLst>
              </a:tr>
            </a:tbl>
          </a:graphicData>
        </a:graphic>
      </p:graphicFrame>
    </p:spTree>
    <p:extLst>
      <p:ext uri="{BB962C8B-B14F-4D97-AF65-F5344CB8AC3E}">
        <p14:creationId xmlns:p14="http://schemas.microsoft.com/office/powerpoint/2010/main" val="35842580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116;p4">
            <a:extLst>
              <a:ext uri="{FF2B5EF4-FFF2-40B4-BE49-F238E27FC236}">
                <a16:creationId xmlns:a16="http://schemas.microsoft.com/office/drawing/2014/main" id="{FBE0EA70-FDF3-AA52-8315-72E565E564B2}"/>
              </a:ext>
            </a:extLst>
          </p:cNvPr>
          <p:cNvSpPr txBox="1">
            <a:spLocks/>
          </p:cNvSpPr>
          <p:nvPr/>
        </p:nvSpPr>
        <p:spPr>
          <a:xfrm>
            <a:off x="1524000" y="585216"/>
            <a:ext cx="9144000" cy="995363"/>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ES" sz="5400" b="1" dirty="0"/>
              <a:t>Control de Cambios </a:t>
            </a:r>
          </a:p>
        </p:txBody>
      </p:sp>
      <p:graphicFrame>
        <p:nvGraphicFramePr>
          <p:cNvPr id="3" name="Tabla 5">
            <a:extLst>
              <a:ext uri="{FF2B5EF4-FFF2-40B4-BE49-F238E27FC236}">
                <a16:creationId xmlns:a16="http://schemas.microsoft.com/office/drawing/2014/main" id="{67540E10-C7B0-7C56-8BA4-6A785FD21642}"/>
              </a:ext>
            </a:extLst>
          </p:cNvPr>
          <p:cNvGraphicFramePr>
            <a:graphicFrameLocks noGrp="1"/>
          </p:cNvGraphicFramePr>
          <p:nvPr>
            <p:extLst>
              <p:ext uri="{D42A27DB-BD31-4B8C-83A1-F6EECF244321}">
                <p14:modId xmlns:p14="http://schemas.microsoft.com/office/powerpoint/2010/main" val="94231921"/>
              </p:ext>
            </p:extLst>
          </p:nvPr>
        </p:nvGraphicFramePr>
        <p:xfrm>
          <a:off x="898424" y="1789176"/>
          <a:ext cx="10096708" cy="4164295"/>
        </p:xfrm>
        <a:graphic>
          <a:graphicData uri="http://schemas.openxmlformats.org/drawingml/2006/table">
            <a:tbl>
              <a:tblPr firstRow="1" bandRow="1">
                <a:tableStyleId>{93296810-A885-4BE3-A3E7-6D5BEEA58F35}</a:tableStyleId>
              </a:tblPr>
              <a:tblGrid>
                <a:gridCol w="1311745">
                  <a:extLst>
                    <a:ext uri="{9D8B030D-6E8A-4147-A177-3AD203B41FA5}">
                      <a16:colId xmlns:a16="http://schemas.microsoft.com/office/drawing/2014/main" val="3865211065"/>
                    </a:ext>
                  </a:extLst>
                </a:gridCol>
                <a:gridCol w="2570707">
                  <a:extLst>
                    <a:ext uri="{9D8B030D-6E8A-4147-A177-3AD203B41FA5}">
                      <a16:colId xmlns:a16="http://schemas.microsoft.com/office/drawing/2014/main" val="1671714420"/>
                    </a:ext>
                  </a:extLst>
                </a:gridCol>
                <a:gridCol w="2908092">
                  <a:extLst>
                    <a:ext uri="{9D8B030D-6E8A-4147-A177-3AD203B41FA5}">
                      <a16:colId xmlns:a16="http://schemas.microsoft.com/office/drawing/2014/main" val="4278590473"/>
                    </a:ext>
                  </a:extLst>
                </a:gridCol>
                <a:gridCol w="3306164">
                  <a:extLst>
                    <a:ext uri="{9D8B030D-6E8A-4147-A177-3AD203B41FA5}">
                      <a16:colId xmlns:a16="http://schemas.microsoft.com/office/drawing/2014/main" val="812450796"/>
                    </a:ext>
                  </a:extLst>
                </a:gridCol>
              </a:tblGrid>
              <a:tr h="0">
                <a:tc>
                  <a:txBody>
                    <a:bodyPr/>
                    <a:lstStyle/>
                    <a:p>
                      <a:pPr algn="ctr"/>
                      <a:r>
                        <a:rPr lang="es-CO" dirty="0">
                          <a:solidFill>
                            <a:schemeClr val="tx1"/>
                          </a:solidFill>
                        </a:rPr>
                        <a:t>Versión </a:t>
                      </a:r>
                    </a:p>
                  </a:txBody>
                  <a:tcPr/>
                </a:tc>
                <a:tc>
                  <a:txBody>
                    <a:bodyPr/>
                    <a:lstStyle/>
                    <a:p>
                      <a:pPr algn="ctr"/>
                      <a:r>
                        <a:rPr lang="es-CO" dirty="0">
                          <a:solidFill>
                            <a:schemeClr val="tx1"/>
                          </a:solidFill>
                        </a:rPr>
                        <a:t>Elaboró </a:t>
                      </a:r>
                    </a:p>
                  </a:txBody>
                  <a:tcPr/>
                </a:tc>
                <a:tc>
                  <a:txBody>
                    <a:bodyPr/>
                    <a:lstStyle/>
                    <a:p>
                      <a:pPr algn="ctr"/>
                      <a:r>
                        <a:rPr lang="es-CO" dirty="0">
                          <a:solidFill>
                            <a:schemeClr val="tx1"/>
                          </a:solidFill>
                        </a:rPr>
                        <a:t>Revisó </a:t>
                      </a:r>
                    </a:p>
                  </a:txBody>
                  <a:tcPr/>
                </a:tc>
                <a:tc>
                  <a:txBody>
                    <a:bodyPr/>
                    <a:lstStyle/>
                    <a:p>
                      <a:pPr algn="ctr"/>
                      <a:r>
                        <a:rPr lang="es-CO" dirty="0">
                          <a:solidFill>
                            <a:schemeClr val="tx1"/>
                          </a:solidFill>
                        </a:rPr>
                        <a:t>Aprobado por</a:t>
                      </a:r>
                    </a:p>
                  </a:txBody>
                  <a:tcPr/>
                </a:tc>
                <a:extLst>
                  <a:ext uri="{0D108BD9-81ED-4DB2-BD59-A6C34878D82A}">
                    <a16:rowId xmlns:a16="http://schemas.microsoft.com/office/drawing/2014/main" val="2124791368"/>
                  </a:ext>
                </a:extLst>
              </a:tr>
              <a:tr h="370840">
                <a:tc rowSpan="2">
                  <a:txBody>
                    <a:bodyPr/>
                    <a:lstStyle/>
                    <a:p>
                      <a:r>
                        <a:rPr lang="es-CO" sz="1100" dirty="0"/>
                        <a:t>00</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O" sz="1100" dirty="0"/>
                        <a:t>Nombre: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O" sz="1100" dirty="0"/>
                        <a:t>César Fabián Gómez  Eduardo Pinzón</a:t>
                      </a:r>
                    </a:p>
                    <a:p>
                      <a:endParaRPr lang="es-CO" sz="1100" dirty="0"/>
                    </a:p>
                  </a:txBody>
                  <a:tcPr/>
                </a:tc>
                <a:tc>
                  <a:txBody>
                    <a:bodyPr/>
                    <a:lstStyle/>
                    <a:p>
                      <a:r>
                        <a:rPr lang="es-CO" sz="1100" dirty="0"/>
                        <a:t>Nombre:</a:t>
                      </a:r>
                    </a:p>
                    <a:p>
                      <a:r>
                        <a:rPr lang="es-CO" sz="1100" dirty="0"/>
                        <a:t>Lorena Arias Puentes</a:t>
                      </a:r>
                    </a:p>
                  </a:txBody>
                  <a:tcPr/>
                </a:tc>
                <a:tc>
                  <a:txBody>
                    <a:bodyPr/>
                    <a:lstStyle/>
                    <a:p>
                      <a:r>
                        <a:rPr lang="es-CO" sz="1100" dirty="0"/>
                        <a:t>Nombre:</a:t>
                      </a:r>
                    </a:p>
                    <a:p>
                      <a:r>
                        <a:rPr lang="es-CO" sz="1100" dirty="0"/>
                        <a:t>Omar Enrique Hanggi Valoyes</a:t>
                      </a:r>
                    </a:p>
                  </a:txBody>
                  <a:tcPr/>
                </a:tc>
                <a:extLst>
                  <a:ext uri="{0D108BD9-81ED-4DB2-BD59-A6C34878D82A}">
                    <a16:rowId xmlns:a16="http://schemas.microsoft.com/office/drawing/2014/main" val="1329741521"/>
                  </a:ext>
                </a:extLst>
              </a:tr>
              <a:tr h="826735">
                <a:tc vMerge="1">
                  <a:txBody>
                    <a:bodyPr/>
                    <a:lstStyle/>
                    <a:p>
                      <a:endParaRPr lang="es-CO" dirty="0"/>
                    </a:p>
                  </a:txBody>
                  <a:tcPr/>
                </a:tc>
                <a:tc>
                  <a:txBody>
                    <a:bodyPr/>
                    <a:lstStyle/>
                    <a:p>
                      <a:r>
                        <a:rPr lang="es-CO" sz="1100" dirty="0"/>
                        <a:t>Cargo:</a:t>
                      </a:r>
                    </a:p>
                    <a:p>
                      <a:r>
                        <a:rPr lang="es-CO" sz="1100" dirty="0"/>
                        <a:t>Contratistas Oficina Asesora de Planeación e Innovación Institucional </a:t>
                      </a:r>
                    </a:p>
                  </a:txBody>
                  <a:tcPr/>
                </a:tc>
                <a:tc>
                  <a:txBody>
                    <a:bodyPr/>
                    <a:lstStyle/>
                    <a:p>
                      <a:r>
                        <a:rPr lang="es-CO" sz="1100" dirty="0"/>
                        <a:t>Cargo:</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O" sz="1100" dirty="0"/>
                        <a:t>Contratista Oficina Asesora de Planeación e Innovación Institucional </a:t>
                      </a:r>
                    </a:p>
                    <a:p>
                      <a:endParaRPr lang="es-CO" sz="1100" dirty="0"/>
                    </a:p>
                  </a:txBody>
                  <a:tcPr/>
                </a:tc>
                <a:tc>
                  <a:txBody>
                    <a:bodyPr/>
                    <a:lstStyle/>
                    <a:p>
                      <a:r>
                        <a:rPr lang="es-CO" sz="1100" dirty="0"/>
                        <a:t>Cargo:</a:t>
                      </a:r>
                    </a:p>
                    <a:p>
                      <a:r>
                        <a:rPr lang="es-CO" sz="1100" dirty="0"/>
                        <a:t>Jefe Oficina Asesora de Planeación e Innovación Institucional </a:t>
                      </a:r>
                    </a:p>
                  </a:txBody>
                  <a:tcPr/>
                </a:tc>
                <a:extLst>
                  <a:ext uri="{0D108BD9-81ED-4DB2-BD59-A6C34878D82A}">
                    <a16:rowId xmlns:a16="http://schemas.microsoft.com/office/drawing/2014/main" val="499528167"/>
                  </a:ext>
                </a:extLst>
              </a:tr>
              <a:tr h="370840">
                <a:tc rowSpan="2">
                  <a:txBody>
                    <a:bodyPr/>
                    <a:lstStyle/>
                    <a:p>
                      <a:r>
                        <a:rPr lang="es-CO" sz="1100" dirty="0"/>
                        <a:t>01</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O" sz="1100" dirty="0"/>
                        <a:t>Nombre: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O" sz="1100" dirty="0"/>
                        <a:t>César Fabián Gómez  Eduardo Pinzón</a:t>
                      </a:r>
                    </a:p>
                  </a:txBody>
                  <a:tcPr/>
                </a:tc>
                <a:tc>
                  <a:txBody>
                    <a:bodyPr/>
                    <a:lstStyle/>
                    <a:p>
                      <a:r>
                        <a:rPr lang="es-CO" sz="1100" dirty="0"/>
                        <a:t>Nombre:</a:t>
                      </a:r>
                    </a:p>
                    <a:p>
                      <a:r>
                        <a:rPr lang="es-CO" sz="1100" dirty="0"/>
                        <a:t>Lorena Arias Puentes</a:t>
                      </a:r>
                    </a:p>
                  </a:txBody>
                  <a:tcPr/>
                </a:tc>
                <a:tc>
                  <a:txBody>
                    <a:bodyPr/>
                    <a:lstStyle/>
                    <a:p>
                      <a:r>
                        <a:rPr lang="es-CO" sz="1100" dirty="0"/>
                        <a:t>Nombre:</a:t>
                      </a:r>
                    </a:p>
                    <a:p>
                      <a:r>
                        <a:rPr lang="es-CO" sz="1100" dirty="0"/>
                        <a:t>Omar Enrique Hanggi Valoyes</a:t>
                      </a:r>
                    </a:p>
                  </a:txBody>
                  <a:tcPr/>
                </a:tc>
                <a:extLst>
                  <a:ext uri="{0D108BD9-81ED-4DB2-BD59-A6C34878D82A}">
                    <a16:rowId xmlns:a16="http://schemas.microsoft.com/office/drawing/2014/main" val="1753442802"/>
                  </a:ext>
                </a:extLst>
              </a:tr>
              <a:tr h="370840">
                <a:tc vMerge="1">
                  <a:txBody>
                    <a:bodyPr/>
                    <a:lstStyle/>
                    <a:p>
                      <a:endParaRPr lang="es-CO" dirty="0"/>
                    </a:p>
                  </a:txBody>
                  <a:tcPr/>
                </a:tc>
                <a:tc>
                  <a:txBody>
                    <a:bodyPr/>
                    <a:lstStyle/>
                    <a:p>
                      <a:r>
                        <a:rPr lang="es-CO" sz="1100" dirty="0"/>
                        <a:t>Cargo:</a:t>
                      </a:r>
                    </a:p>
                    <a:p>
                      <a:r>
                        <a:rPr lang="es-CO" sz="1100" dirty="0"/>
                        <a:t>Contratistas Oficina Asesora de Planeación e Innovación Institucional </a:t>
                      </a:r>
                    </a:p>
                  </a:txBody>
                  <a:tcPr/>
                </a:tc>
                <a:tc>
                  <a:txBody>
                    <a:bodyPr/>
                    <a:lstStyle/>
                    <a:p>
                      <a:r>
                        <a:rPr lang="es-CO" sz="1100" dirty="0"/>
                        <a:t>Cargo:</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O" sz="1100" dirty="0"/>
                        <a:t>Contratista Oficina Asesora de Planeación e Innovación Institucional </a:t>
                      </a:r>
                    </a:p>
                  </a:txBody>
                  <a:tcPr/>
                </a:tc>
                <a:tc>
                  <a:txBody>
                    <a:bodyPr/>
                    <a:lstStyle/>
                    <a:p>
                      <a:r>
                        <a:rPr lang="es-CO" sz="1100" dirty="0"/>
                        <a:t>Cargo:</a:t>
                      </a:r>
                    </a:p>
                    <a:p>
                      <a:r>
                        <a:rPr lang="es-CO" sz="1100" dirty="0"/>
                        <a:t>Jefe Oficina Asesora de Planeación e Innovación Institucional </a:t>
                      </a:r>
                    </a:p>
                  </a:txBody>
                  <a:tcPr/>
                </a:tc>
                <a:extLst>
                  <a:ext uri="{0D108BD9-81ED-4DB2-BD59-A6C34878D82A}">
                    <a16:rowId xmlns:a16="http://schemas.microsoft.com/office/drawing/2014/main" val="1744180706"/>
                  </a:ext>
                </a:extLst>
              </a:tr>
              <a:tr h="370840">
                <a:tc rowSpan="2">
                  <a:txBody>
                    <a:bodyPr/>
                    <a:lstStyle/>
                    <a:p>
                      <a:r>
                        <a:rPr lang="es-CO" sz="1100" dirty="0"/>
                        <a:t>02</a:t>
                      </a:r>
                    </a:p>
                  </a:txBody>
                  <a:tcPr/>
                </a:tc>
                <a:tc>
                  <a:txBody>
                    <a:bodyPr/>
                    <a:lstStyle/>
                    <a:p>
                      <a:r>
                        <a:rPr lang="es-CO" sz="1100" dirty="0"/>
                        <a:t>Nombre:</a:t>
                      </a:r>
                    </a:p>
                    <a:p>
                      <a:r>
                        <a:rPr lang="es-CO" sz="1100" dirty="0"/>
                        <a:t>Ivonne Adriana Esguerra Márquez</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O" sz="1100" dirty="0"/>
                        <a:t>Nombre: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O" sz="1100" dirty="0"/>
                        <a:t>Claudia Milena Salcedo Acero </a:t>
                      </a:r>
                    </a:p>
                  </a:txBody>
                  <a:tcPr/>
                </a:tc>
                <a:tc>
                  <a:txBody>
                    <a:bodyPr/>
                    <a:lstStyle/>
                    <a:p>
                      <a:r>
                        <a:rPr lang="es-CO" sz="1100" dirty="0"/>
                        <a:t>Nombre:</a:t>
                      </a:r>
                    </a:p>
                    <a:p>
                      <a:r>
                        <a:rPr lang="es-CO" sz="1100" dirty="0"/>
                        <a:t>César</a:t>
                      </a:r>
                      <a:r>
                        <a:rPr lang="es-CO" sz="1100" baseline="0" dirty="0"/>
                        <a:t> Fabian Gómez Vega </a:t>
                      </a:r>
                      <a:endParaRPr lang="es-CO" sz="1100" dirty="0"/>
                    </a:p>
                    <a:p>
                      <a:endParaRPr lang="es-CO" sz="1100" dirty="0"/>
                    </a:p>
                  </a:txBody>
                  <a:tcPr/>
                </a:tc>
                <a:extLst>
                  <a:ext uri="{0D108BD9-81ED-4DB2-BD59-A6C34878D82A}">
                    <a16:rowId xmlns:a16="http://schemas.microsoft.com/office/drawing/2014/main" val="4230864446"/>
                  </a:ext>
                </a:extLst>
              </a:tr>
              <a:tr h="370840">
                <a:tc vMerge="1">
                  <a:txBody>
                    <a:bodyPr/>
                    <a:lstStyle/>
                    <a:p>
                      <a:endParaRPr lang="es-CO" dirty="0"/>
                    </a:p>
                  </a:txBody>
                  <a:tcPr/>
                </a:tc>
                <a:tc>
                  <a:txBody>
                    <a:bodyPr/>
                    <a:lstStyle/>
                    <a:p>
                      <a:r>
                        <a:rPr lang="es-CO" sz="1100" dirty="0"/>
                        <a:t>Cargo:</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O" sz="1100" dirty="0"/>
                        <a:t>Contratista Oficina Asesora de Planeación e Innovación Institucional </a:t>
                      </a:r>
                    </a:p>
                    <a:p>
                      <a:endParaRPr lang="es-CO" sz="1100" dirty="0"/>
                    </a:p>
                  </a:txBody>
                  <a:tcPr/>
                </a:tc>
                <a:tc>
                  <a:txBody>
                    <a:bodyPr/>
                    <a:lstStyle/>
                    <a:p>
                      <a:r>
                        <a:rPr lang="es-CO" sz="1100" dirty="0"/>
                        <a:t>Cargo:</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O" sz="1100" dirty="0"/>
                        <a:t>Contratista Oficina Asesora de Planeación e Innovación Institucional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s-CO" sz="1100" dirty="0"/>
                    </a:p>
                  </a:txBody>
                  <a:tcPr/>
                </a:tc>
                <a:tc>
                  <a:txBody>
                    <a:bodyPr/>
                    <a:lstStyle/>
                    <a:p>
                      <a:r>
                        <a:rPr lang="es-CO" sz="1100" dirty="0"/>
                        <a:t>Cargo:</a:t>
                      </a:r>
                    </a:p>
                    <a:p>
                      <a:r>
                        <a:rPr lang="es-CO" sz="1100" dirty="0"/>
                        <a:t>Jefe Oficina Asesora de Planeación e Innovación Institucional </a:t>
                      </a:r>
                    </a:p>
                    <a:p>
                      <a:endParaRPr lang="es-CO" sz="1100" dirty="0"/>
                    </a:p>
                  </a:txBody>
                  <a:tcPr/>
                </a:tc>
                <a:extLst>
                  <a:ext uri="{0D108BD9-81ED-4DB2-BD59-A6C34878D82A}">
                    <a16:rowId xmlns:a16="http://schemas.microsoft.com/office/drawing/2014/main" val="1654784228"/>
                  </a:ext>
                </a:extLst>
              </a:tr>
            </a:tbl>
          </a:graphicData>
        </a:graphic>
      </p:graphicFrame>
    </p:spTree>
    <p:extLst>
      <p:ext uri="{BB962C8B-B14F-4D97-AF65-F5344CB8AC3E}">
        <p14:creationId xmlns:p14="http://schemas.microsoft.com/office/powerpoint/2010/main" val="15793446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116;p4">
            <a:extLst>
              <a:ext uri="{FF2B5EF4-FFF2-40B4-BE49-F238E27FC236}">
                <a16:creationId xmlns:a16="http://schemas.microsoft.com/office/drawing/2014/main" id="{C8682678-796E-BE95-917A-A05176E9F2DA}"/>
              </a:ext>
            </a:extLst>
          </p:cNvPr>
          <p:cNvSpPr txBox="1">
            <a:spLocks/>
          </p:cNvSpPr>
          <p:nvPr/>
        </p:nvSpPr>
        <p:spPr>
          <a:xfrm>
            <a:off x="1524000" y="3152273"/>
            <a:ext cx="9144000" cy="995363"/>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ES" sz="5400" b="1" dirty="0"/>
              <a:t>Política Orientada </a:t>
            </a:r>
          </a:p>
          <a:p>
            <a:pPr algn="ctr"/>
            <a:r>
              <a:rPr lang="es-ES" sz="5400" b="1" dirty="0"/>
              <a:t>por Misiones</a:t>
            </a:r>
          </a:p>
        </p:txBody>
      </p:sp>
    </p:spTree>
    <p:extLst>
      <p:ext uri="{BB962C8B-B14F-4D97-AF65-F5344CB8AC3E}">
        <p14:creationId xmlns:p14="http://schemas.microsoft.com/office/powerpoint/2010/main" val="32407758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A7899CD6-A965-AFAA-925E-80D5CDA566E5}"/>
              </a:ext>
            </a:extLst>
          </p:cNvPr>
          <p:cNvPicPr>
            <a:picLocks noChangeAspect="1"/>
          </p:cNvPicPr>
          <p:nvPr/>
        </p:nvPicPr>
        <p:blipFill>
          <a:blip r:embed="rId3"/>
          <a:stretch>
            <a:fillRect/>
          </a:stretch>
        </p:blipFill>
        <p:spPr>
          <a:xfrm>
            <a:off x="8815387" y="2681737"/>
            <a:ext cx="2516188" cy="2006150"/>
          </a:xfrm>
          <a:prstGeom prst="rect">
            <a:avLst/>
          </a:prstGeom>
        </p:spPr>
      </p:pic>
      <p:sp>
        <p:nvSpPr>
          <p:cNvPr id="2" name="Google Shape;104;p2">
            <a:extLst>
              <a:ext uri="{FF2B5EF4-FFF2-40B4-BE49-F238E27FC236}">
                <a16:creationId xmlns:a16="http://schemas.microsoft.com/office/drawing/2014/main" id="{441594F2-B8D1-BC14-F246-F2F5E73A8F73}"/>
              </a:ext>
            </a:extLst>
          </p:cNvPr>
          <p:cNvSpPr txBox="1">
            <a:spLocks noGrp="1"/>
          </p:cNvSpPr>
          <p:nvPr>
            <p:ph type="ctrTitle"/>
          </p:nvPr>
        </p:nvSpPr>
        <p:spPr>
          <a:xfrm>
            <a:off x="-1514474" y="3311715"/>
            <a:ext cx="8560904" cy="746194"/>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chemeClr val="lt1"/>
              </a:buClr>
              <a:buSzPct val="100000"/>
              <a:buFont typeface="Helvetica Neue"/>
              <a:buNone/>
            </a:pPr>
            <a:r>
              <a:rPr lang="es-CO" sz="4800" b="1" dirty="0">
                <a:solidFill>
                  <a:schemeClr val="lt1"/>
                </a:solidFill>
                <a:latin typeface="Helvetica Neue"/>
                <a:ea typeface="Helvetica Neue"/>
                <a:cs typeface="Helvetica Neue"/>
                <a:sym typeface="Helvetica Neue"/>
              </a:rPr>
              <a:t>¡MUCHAS</a:t>
            </a:r>
            <a:br>
              <a:rPr lang="es-CO" sz="4800" b="1" dirty="0">
                <a:solidFill>
                  <a:schemeClr val="lt1"/>
                </a:solidFill>
                <a:latin typeface="Helvetica Neue"/>
                <a:ea typeface="Helvetica Neue"/>
                <a:cs typeface="Helvetica Neue"/>
                <a:sym typeface="Helvetica Neue"/>
              </a:rPr>
            </a:br>
            <a:r>
              <a:rPr lang="es-CO" sz="4800" b="1" dirty="0">
                <a:solidFill>
                  <a:schemeClr val="lt1"/>
                </a:solidFill>
                <a:latin typeface="Helvetica Neue"/>
                <a:ea typeface="Helvetica Neue"/>
                <a:cs typeface="Helvetica Neue"/>
                <a:sym typeface="Helvetica Neue"/>
              </a:rPr>
              <a:t>GRACIAS!</a:t>
            </a:r>
            <a:endParaRPr dirty="0"/>
          </a:p>
        </p:txBody>
      </p:sp>
    </p:spTree>
    <p:extLst>
      <p:ext uri="{BB962C8B-B14F-4D97-AF65-F5344CB8AC3E}">
        <p14:creationId xmlns:p14="http://schemas.microsoft.com/office/powerpoint/2010/main" val="2354336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2" name="Google Shape;214;p7">
            <a:extLst>
              <a:ext uri="{FF2B5EF4-FFF2-40B4-BE49-F238E27FC236}">
                <a16:creationId xmlns:a16="http://schemas.microsoft.com/office/drawing/2014/main" id="{E319F0CD-ABD7-A1C1-377B-837A53BF275F}"/>
              </a:ext>
            </a:extLst>
          </p:cNvPr>
          <p:cNvSpPr/>
          <p:nvPr/>
        </p:nvSpPr>
        <p:spPr>
          <a:xfrm>
            <a:off x="10044886" y="4655162"/>
            <a:ext cx="1737300" cy="846300"/>
          </a:xfrm>
          <a:prstGeom prst="roundRect">
            <a:avLst>
              <a:gd name="adj" fmla="val 16667"/>
            </a:avLst>
          </a:prstGeom>
          <a:solidFill>
            <a:srgbClr val="F2F2F2"/>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O" sz="1100" b="1" dirty="0">
                <a:latin typeface="Montserrat" panose="00000500000000000000" pitchFamily="2" charset="0"/>
                <a:sym typeface="Arial"/>
              </a:rPr>
              <a:t>Convergencia Regional</a:t>
            </a:r>
            <a:endParaRPr lang="es-CO" sz="1100" b="1" dirty="0">
              <a:latin typeface="Montserrat" panose="00000500000000000000" pitchFamily="2" charset="0"/>
              <a:sym typeface="Century Gothic"/>
            </a:endParaRPr>
          </a:p>
        </p:txBody>
      </p:sp>
      <p:sp>
        <p:nvSpPr>
          <p:cNvPr id="3" name="Google Shape;215;p7">
            <a:extLst>
              <a:ext uri="{FF2B5EF4-FFF2-40B4-BE49-F238E27FC236}">
                <a16:creationId xmlns:a16="http://schemas.microsoft.com/office/drawing/2014/main" id="{B1095F1B-D69E-2695-D412-F6B769B971C6}"/>
              </a:ext>
            </a:extLst>
          </p:cNvPr>
          <p:cNvSpPr/>
          <p:nvPr/>
        </p:nvSpPr>
        <p:spPr>
          <a:xfrm>
            <a:off x="4353791" y="4655162"/>
            <a:ext cx="1737300" cy="846300"/>
          </a:xfrm>
          <a:prstGeom prst="roundRect">
            <a:avLst>
              <a:gd name="adj" fmla="val 16667"/>
            </a:avLst>
          </a:prstGeom>
          <a:solidFill>
            <a:srgbClr val="F2F2F2"/>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algn="ctr"/>
            <a:r>
              <a:rPr lang="es-MX" sz="1100" b="1" dirty="0">
                <a:latin typeface="Montserrat" panose="00000500000000000000" pitchFamily="2" charset="0"/>
                <a:sym typeface="Century Gothic"/>
              </a:rPr>
              <a:t>Derecho humano a la alimentación.</a:t>
            </a:r>
            <a:endParaRPr lang="es-CO" sz="1100" b="1" dirty="0">
              <a:latin typeface="Montserrat" panose="00000500000000000000" pitchFamily="2" charset="0"/>
              <a:sym typeface="Century Gothic"/>
            </a:endParaRPr>
          </a:p>
        </p:txBody>
      </p:sp>
      <p:sp>
        <p:nvSpPr>
          <p:cNvPr id="4" name="Google Shape;216;p7">
            <a:extLst>
              <a:ext uri="{FF2B5EF4-FFF2-40B4-BE49-F238E27FC236}">
                <a16:creationId xmlns:a16="http://schemas.microsoft.com/office/drawing/2014/main" id="{4BC3D824-1149-8548-0CE5-5CF338F6C19B}"/>
              </a:ext>
            </a:extLst>
          </p:cNvPr>
          <p:cNvSpPr/>
          <p:nvPr/>
        </p:nvSpPr>
        <p:spPr>
          <a:xfrm>
            <a:off x="8213980" y="4655162"/>
            <a:ext cx="1737300" cy="846300"/>
          </a:xfrm>
          <a:prstGeom prst="roundRect">
            <a:avLst>
              <a:gd name="adj" fmla="val 16667"/>
            </a:avLst>
          </a:prstGeom>
          <a:solidFill>
            <a:srgbClr val="F2F2F2"/>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O" sz="1100" b="1" dirty="0">
                <a:latin typeface="Montserrat" panose="00000500000000000000" pitchFamily="2" charset="0"/>
                <a:sym typeface="Arial"/>
              </a:rPr>
              <a:t>Seguridad Humana y Justicia social</a:t>
            </a:r>
            <a:endParaRPr lang="es-CO" sz="1100" b="1" dirty="0">
              <a:latin typeface="Montserrat" panose="00000500000000000000" pitchFamily="2" charset="0"/>
              <a:sym typeface="Century Gothic"/>
            </a:endParaRPr>
          </a:p>
        </p:txBody>
      </p:sp>
      <p:sp>
        <p:nvSpPr>
          <p:cNvPr id="6" name="Google Shape;217;p7">
            <a:extLst>
              <a:ext uri="{FF2B5EF4-FFF2-40B4-BE49-F238E27FC236}">
                <a16:creationId xmlns:a16="http://schemas.microsoft.com/office/drawing/2014/main" id="{EFF444B1-AABA-DCA8-F827-00490D108109}"/>
              </a:ext>
            </a:extLst>
          </p:cNvPr>
          <p:cNvSpPr/>
          <p:nvPr/>
        </p:nvSpPr>
        <p:spPr>
          <a:xfrm>
            <a:off x="6273559" y="4655162"/>
            <a:ext cx="1793410" cy="846300"/>
          </a:xfrm>
          <a:prstGeom prst="roundRect">
            <a:avLst>
              <a:gd name="adj" fmla="val 16667"/>
            </a:avLst>
          </a:prstGeom>
          <a:solidFill>
            <a:srgbClr val="F2F2F2"/>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O" sz="1100" b="1" dirty="0">
                <a:latin typeface="Montserrat" panose="00000500000000000000" pitchFamily="2" charset="0"/>
                <a:sym typeface="Arial"/>
              </a:rPr>
              <a:t>Transformación </a:t>
            </a:r>
            <a:r>
              <a:rPr lang="es-CO" sz="1100" b="1" dirty="0">
                <a:latin typeface="Montserrat" panose="00000500000000000000" pitchFamily="2" charset="0"/>
              </a:rPr>
              <a:t>P</a:t>
            </a:r>
            <a:r>
              <a:rPr lang="es-CO" sz="1100" b="1" dirty="0">
                <a:latin typeface="Montserrat" panose="00000500000000000000" pitchFamily="2" charset="0"/>
                <a:sym typeface="Arial"/>
              </a:rPr>
              <a:t>roductiva,  </a:t>
            </a:r>
            <a:r>
              <a:rPr lang="es-CO" sz="1100" b="1" dirty="0">
                <a:latin typeface="Montserrat" panose="00000500000000000000" pitchFamily="2" charset="0"/>
                <a:sym typeface="Century Gothic"/>
              </a:rPr>
              <a:t> </a:t>
            </a:r>
            <a:r>
              <a:rPr lang="es-CO" sz="1100" b="1" dirty="0">
                <a:latin typeface="Montserrat" panose="00000500000000000000" pitchFamily="2" charset="0"/>
              </a:rPr>
              <a:t>Internacionalización acción </a:t>
            </a:r>
            <a:r>
              <a:rPr lang="es-CO" sz="1100" b="1" dirty="0">
                <a:latin typeface="Montserrat" panose="00000500000000000000" pitchFamily="2" charset="0"/>
                <a:sym typeface="Arial"/>
              </a:rPr>
              <a:t>climática</a:t>
            </a:r>
            <a:endParaRPr lang="es-CO" sz="1100" b="1" dirty="0">
              <a:latin typeface="Montserrat" panose="00000500000000000000" pitchFamily="2" charset="0"/>
              <a:sym typeface="Century Gothic"/>
            </a:endParaRPr>
          </a:p>
        </p:txBody>
      </p:sp>
      <p:sp>
        <p:nvSpPr>
          <p:cNvPr id="7" name="Google Shape;218;p7">
            <a:extLst>
              <a:ext uri="{FF2B5EF4-FFF2-40B4-BE49-F238E27FC236}">
                <a16:creationId xmlns:a16="http://schemas.microsoft.com/office/drawing/2014/main" id="{B602723E-9988-F388-B04B-43266361BF08}"/>
              </a:ext>
            </a:extLst>
          </p:cNvPr>
          <p:cNvSpPr/>
          <p:nvPr/>
        </p:nvSpPr>
        <p:spPr>
          <a:xfrm>
            <a:off x="2329106" y="4655162"/>
            <a:ext cx="1737300" cy="846300"/>
          </a:xfrm>
          <a:prstGeom prst="roundRect">
            <a:avLst>
              <a:gd name="adj" fmla="val 16667"/>
            </a:avLst>
          </a:prstGeom>
          <a:solidFill>
            <a:srgbClr val="F2F2F2"/>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O" sz="1100" b="1" dirty="0">
                <a:latin typeface="Montserrat" panose="00000500000000000000" pitchFamily="2" charset="0"/>
                <a:sym typeface="Arial"/>
              </a:rPr>
              <a:t>Ordenamiento del territorio alrededor del agua</a:t>
            </a:r>
          </a:p>
        </p:txBody>
      </p:sp>
      <p:sp>
        <p:nvSpPr>
          <p:cNvPr id="8" name="Google Shape;220;p7">
            <a:extLst>
              <a:ext uri="{FF2B5EF4-FFF2-40B4-BE49-F238E27FC236}">
                <a16:creationId xmlns:a16="http://schemas.microsoft.com/office/drawing/2014/main" id="{15B3C281-85F0-76D6-242B-B342A333AA23}"/>
              </a:ext>
            </a:extLst>
          </p:cNvPr>
          <p:cNvSpPr/>
          <p:nvPr/>
        </p:nvSpPr>
        <p:spPr>
          <a:xfrm>
            <a:off x="196081" y="1485136"/>
            <a:ext cx="1516151" cy="780521"/>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3F3F3F"/>
              </a:buClr>
              <a:buSzPts val="2000"/>
              <a:buFont typeface="Arial"/>
              <a:buNone/>
            </a:pPr>
            <a:r>
              <a:rPr lang="es-CO" sz="2000" b="1" dirty="0">
                <a:solidFill>
                  <a:schemeClr val="bg1">
                    <a:lumMod val="50000"/>
                  </a:schemeClr>
                </a:solidFill>
                <a:latin typeface="Montserrat" panose="02000505000000020004" pitchFamily="2" charset="77"/>
              </a:rPr>
              <a:t>Gran Reto</a:t>
            </a:r>
            <a:endParaRPr lang="es-CO" sz="1400" b="0" i="0" u="none" strike="noStrike" cap="none" dirty="0">
              <a:solidFill>
                <a:schemeClr val="bg1">
                  <a:lumMod val="50000"/>
                </a:schemeClr>
              </a:solidFill>
              <a:latin typeface="Montserrat" panose="02000505000000020004" pitchFamily="2" charset="77"/>
              <a:sym typeface="Arial"/>
            </a:endParaRPr>
          </a:p>
        </p:txBody>
      </p:sp>
      <p:cxnSp>
        <p:nvCxnSpPr>
          <p:cNvPr id="9" name="Google Shape;233;p7">
            <a:extLst>
              <a:ext uri="{FF2B5EF4-FFF2-40B4-BE49-F238E27FC236}">
                <a16:creationId xmlns:a16="http://schemas.microsoft.com/office/drawing/2014/main" id="{979D066E-8D0C-C7E2-298C-406C22F20214}"/>
              </a:ext>
            </a:extLst>
          </p:cNvPr>
          <p:cNvCxnSpPr>
            <a:cxnSpLocks/>
          </p:cNvCxnSpPr>
          <p:nvPr/>
        </p:nvCxnSpPr>
        <p:spPr>
          <a:xfrm>
            <a:off x="1789593" y="3685153"/>
            <a:ext cx="10149840" cy="0"/>
          </a:xfrm>
          <a:prstGeom prst="straightConnector1">
            <a:avLst/>
          </a:prstGeom>
          <a:noFill/>
          <a:ln w="28575" cap="flat" cmpd="sng">
            <a:solidFill>
              <a:srgbClr val="AEABAB"/>
            </a:solidFill>
            <a:prstDash val="dot"/>
            <a:miter lim="800000"/>
            <a:headEnd type="none" w="sm" len="sm"/>
            <a:tailEnd type="none" w="sm" len="sm"/>
          </a:ln>
        </p:spPr>
      </p:cxnSp>
      <p:cxnSp>
        <p:nvCxnSpPr>
          <p:cNvPr id="10" name="Google Shape;234;p7">
            <a:extLst>
              <a:ext uri="{FF2B5EF4-FFF2-40B4-BE49-F238E27FC236}">
                <a16:creationId xmlns:a16="http://schemas.microsoft.com/office/drawing/2014/main" id="{6DAC380B-9B30-7376-6B0B-0A1550EB589E}"/>
              </a:ext>
            </a:extLst>
          </p:cNvPr>
          <p:cNvCxnSpPr/>
          <p:nvPr/>
        </p:nvCxnSpPr>
        <p:spPr>
          <a:xfrm>
            <a:off x="1801258" y="4479215"/>
            <a:ext cx="10149900" cy="0"/>
          </a:xfrm>
          <a:prstGeom prst="straightConnector1">
            <a:avLst/>
          </a:prstGeom>
          <a:noFill/>
          <a:ln w="38100" cap="flat" cmpd="sng">
            <a:solidFill>
              <a:srgbClr val="AEABAB"/>
            </a:solidFill>
            <a:prstDash val="solid"/>
            <a:miter lim="800000"/>
            <a:headEnd type="none" w="sm" len="sm"/>
            <a:tailEnd type="none" w="sm" len="sm"/>
          </a:ln>
        </p:spPr>
      </p:cxnSp>
      <p:sp>
        <p:nvSpPr>
          <p:cNvPr id="11" name="Google Shape;238;p7">
            <a:extLst>
              <a:ext uri="{FF2B5EF4-FFF2-40B4-BE49-F238E27FC236}">
                <a16:creationId xmlns:a16="http://schemas.microsoft.com/office/drawing/2014/main" id="{B2A19E94-A748-1648-A354-B82440DF3095}"/>
              </a:ext>
            </a:extLst>
          </p:cNvPr>
          <p:cNvSpPr txBox="1"/>
          <p:nvPr/>
        </p:nvSpPr>
        <p:spPr>
          <a:xfrm>
            <a:off x="2313692" y="1571704"/>
            <a:ext cx="9138081" cy="590891"/>
          </a:xfrm>
          <a:prstGeom prst="rect">
            <a:avLst/>
          </a:prstGeom>
          <a:noFill/>
          <a:ln>
            <a:noFill/>
          </a:ln>
        </p:spPr>
        <p:txBody>
          <a:bodyPr spcFirstLastPara="1" wrap="square" lIns="91425" tIns="45700" rIns="91425" bIns="45700" anchor="t" anchorCtr="0">
            <a:spAutoFit/>
          </a:bodyPr>
          <a:lstStyle/>
          <a:p>
            <a:pPr marL="0" lvl="0" indent="0" algn="ctr">
              <a:lnSpc>
                <a:spcPct val="90000"/>
              </a:lnSpc>
              <a:buSzPts val="3200"/>
            </a:pPr>
            <a:r>
              <a:rPr lang="es-CO" sz="2800" b="1" dirty="0">
                <a:solidFill>
                  <a:schemeClr val="bg1">
                    <a:lumMod val="50000"/>
                  </a:schemeClr>
                </a:solidFill>
                <a:latin typeface="Montserrat" panose="02000505000000020004" pitchFamily="2" charset="77"/>
              </a:rPr>
              <a:t>PND - Colombia  Potencia Mundial de la Vida</a:t>
            </a:r>
          </a:p>
          <a:p>
            <a:pPr marL="0" lvl="0" indent="0" algn="ctr">
              <a:lnSpc>
                <a:spcPct val="90000"/>
              </a:lnSpc>
              <a:buSzPts val="3200"/>
            </a:pPr>
            <a:r>
              <a:rPr lang="es-CO" sz="800" b="1" dirty="0">
                <a:solidFill>
                  <a:schemeClr val="bg1">
                    <a:lumMod val="50000"/>
                  </a:schemeClr>
                </a:solidFill>
                <a:latin typeface="Montserrat" panose="02000505000000020004" pitchFamily="2" charset="77"/>
              </a:rPr>
              <a:t>Aprobado 5 mayo 2023</a:t>
            </a:r>
          </a:p>
        </p:txBody>
      </p:sp>
      <p:sp>
        <p:nvSpPr>
          <p:cNvPr id="12" name="Google Shape;239;p7">
            <a:extLst>
              <a:ext uri="{FF2B5EF4-FFF2-40B4-BE49-F238E27FC236}">
                <a16:creationId xmlns:a16="http://schemas.microsoft.com/office/drawing/2014/main" id="{E9CAF005-6180-9D8D-60EF-66A179D4A285}"/>
              </a:ext>
            </a:extLst>
          </p:cNvPr>
          <p:cNvSpPr txBox="1"/>
          <p:nvPr/>
        </p:nvSpPr>
        <p:spPr>
          <a:xfrm>
            <a:off x="187347" y="5185532"/>
            <a:ext cx="1516150"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F3F3F"/>
              </a:buClr>
              <a:buSzPts val="1400"/>
              <a:buFont typeface="Arial"/>
              <a:buNone/>
            </a:pPr>
            <a:r>
              <a:rPr lang="es-CO" sz="1200" b="1" i="0" u="none" strike="noStrike" cap="none" dirty="0">
                <a:solidFill>
                  <a:schemeClr val="bg1">
                    <a:lumMod val="50000"/>
                  </a:schemeClr>
                </a:solidFill>
                <a:latin typeface="Montserrat" panose="02000505000000020004" pitchFamily="2" charset="77"/>
                <a:sym typeface="Arial"/>
              </a:rPr>
              <a:t>Articulación  con las </a:t>
            </a:r>
            <a:r>
              <a:rPr lang="es-CO" sz="1100" b="1" i="0" u="none" strike="noStrike" cap="none" dirty="0">
                <a:solidFill>
                  <a:schemeClr val="bg1">
                    <a:lumMod val="50000"/>
                  </a:schemeClr>
                </a:solidFill>
                <a:latin typeface="Montserrat" panose="02000505000000020004" pitchFamily="2" charset="77"/>
                <a:sym typeface="Arial"/>
              </a:rPr>
              <a:t>Transformaciones</a:t>
            </a:r>
            <a:r>
              <a:rPr lang="es-CO" sz="1200" b="1" i="0" u="none" strike="noStrike" cap="none" dirty="0">
                <a:solidFill>
                  <a:schemeClr val="bg1">
                    <a:lumMod val="50000"/>
                  </a:schemeClr>
                </a:solidFill>
                <a:latin typeface="Montserrat" panose="02000505000000020004" pitchFamily="2" charset="77"/>
                <a:sym typeface="Arial"/>
              </a:rPr>
              <a:t>  PND</a:t>
            </a:r>
            <a:endParaRPr lang="es-CO" sz="1200" b="0" i="0" u="none" strike="noStrike" cap="none" dirty="0">
              <a:solidFill>
                <a:schemeClr val="bg1">
                  <a:lumMod val="50000"/>
                </a:schemeClr>
              </a:solidFill>
              <a:latin typeface="Montserrat" panose="02000505000000020004" pitchFamily="2" charset="77"/>
              <a:sym typeface="Arial"/>
            </a:endParaRPr>
          </a:p>
        </p:txBody>
      </p:sp>
      <p:cxnSp>
        <p:nvCxnSpPr>
          <p:cNvPr id="13" name="Google Shape;240;p7">
            <a:extLst>
              <a:ext uri="{FF2B5EF4-FFF2-40B4-BE49-F238E27FC236}">
                <a16:creationId xmlns:a16="http://schemas.microsoft.com/office/drawing/2014/main" id="{6DF7E3D9-8904-E433-B9DC-367725919F4B}"/>
              </a:ext>
            </a:extLst>
          </p:cNvPr>
          <p:cNvCxnSpPr/>
          <p:nvPr/>
        </p:nvCxnSpPr>
        <p:spPr>
          <a:xfrm>
            <a:off x="1807783" y="5601010"/>
            <a:ext cx="10149900" cy="0"/>
          </a:xfrm>
          <a:prstGeom prst="straightConnector1">
            <a:avLst/>
          </a:prstGeom>
          <a:noFill/>
          <a:ln w="28575" cap="flat" cmpd="sng">
            <a:solidFill>
              <a:srgbClr val="AEABAB"/>
            </a:solidFill>
            <a:prstDash val="dot"/>
            <a:miter lim="800000"/>
            <a:headEnd type="none" w="sm" len="sm"/>
            <a:tailEnd type="none" w="sm" len="sm"/>
          </a:ln>
        </p:spPr>
      </p:cxnSp>
      <p:sp>
        <p:nvSpPr>
          <p:cNvPr id="14" name="Google Shape;248;p7">
            <a:extLst>
              <a:ext uri="{FF2B5EF4-FFF2-40B4-BE49-F238E27FC236}">
                <a16:creationId xmlns:a16="http://schemas.microsoft.com/office/drawing/2014/main" id="{1184FFB1-85C4-C8BA-E961-593BD0D057FE}"/>
              </a:ext>
            </a:extLst>
          </p:cNvPr>
          <p:cNvSpPr txBox="1"/>
          <p:nvPr/>
        </p:nvSpPr>
        <p:spPr>
          <a:xfrm>
            <a:off x="318907" y="3974034"/>
            <a:ext cx="127050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F3F3F"/>
              </a:buClr>
              <a:buSzPts val="1600"/>
              <a:buFont typeface="Arial"/>
              <a:buNone/>
            </a:pPr>
            <a:r>
              <a:rPr lang="es-CO" sz="1400" b="1" dirty="0">
                <a:solidFill>
                  <a:schemeClr val="bg1">
                    <a:lumMod val="50000"/>
                  </a:schemeClr>
                </a:solidFill>
                <a:latin typeface="Montserrat" panose="02000505000000020004" pitchFamily="2" charset="77"/>
              </a:rPr>
              <a:t>Misiones</a:t>
            </a:r>
            <a:endParaRPr lang="es-CO" sz="1400" b="1" i="0" u="none" strike="noStrike" cap="none" dirty="0">
              <a:solidFill>
                <a:schemeClr val="bg1">
                  <a:lumMod val="50000"/>
                </a:schemeClr>
              </a:solidFill>
              <a:latin typeface="Montserrat" panose="02000505000000020004" pitchFamily="2" charset="77"/>
              <a:sym typeface="Arial"/>
            </a:endParaRPr>
          </a:p>
        </p:txBody>
      </p:sp>
      <p:sp>
        <p:nvSpPr>
          <p:cNvPr id="15" name="Google Shape;249;p7">
            <a:extLst>
              <a:ext uri="{FF2B5EF4-FFF2-40B4-BE49-F238E27FC236}">
                <a16:creationId xmlns:a16="http://schemas.microsoft.com/office/drawing/2014/main" id="{4266B8D4-74D6-5B92-8963-CA95FF8EA293}"/>
              </a:ext>
            </a:extLst>
          </p:cNvPr>
          <p:cNvSpPr txBox="1"/>
          <p:nvPr/>
        </p:nvSpPr>
        <p:spPr>
          <a:xfrm>
            <a:off x="2042306" y="3772847"/>
            <a:ext cx="2024100" cy="677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1600" b="1" dirty="0">
                <a:solidFill>
                  <a:srgbClr val="BF9000"/>
                </a:solidFill>
                <a:latin typeface="Montserrat" panose="02000505000000020004" pitchFamily="2" charset="77"/>
              </a:rPr>
              <a:t>Bioeconomía y territorio</a:t>
            </a:r>
            <a:endParaRPr lang="es-CO" sz="1200" dirty="0">
              <a:solidFill>
                <a:srgbClr val="BF9000"/>
              </a:solidFill>
              <a:latin typeface="Montserrat" panose="02000505000000020004" pitchFamily="2" charset="77"/>
            </a:endParaRPr>
          </a:p>
        </p:txBody>
      </p:sp>
      <p:sp>
        <p:nvSpPr>
          <p:cNvPr id="16" name="Google Shape;250;p7">
            <a:extLst>
              <a:ext uri="{FF2B5EF4-FFF2-40B4-BE49-F238E27FC236}">
                <a16:creationId xmlns:a16="http://schemas.microsoft.com/office/drawing/2014/main" id="{D158CF5A-F432-0EAB-BC0F-44828F7248BE}"/>
              </a:ext>
            </a:extLst>
          </p:cNvPr>
          <p:cNvSpPr txBox="1"/>
          <p:nvPr/>
        </p:nvSpPr>
        <p:spPr>
          <a:xfrm>
            <a:off x="4292141" y="3806183"/>
            <a:ext cx="1860600" cy="430857"/>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1600" b="1" dirty="0">
                <a:solidFill>
                  <a:srgbClr val="0070C0"/>
                </a:solidFill>
                <a:latin typeface="Montserrat" panose="02000505000000020004" pitchFamily="2" charset="77"/>
              </a:rPr>
              <a:t>Hambre Cero</a:t>
            </a:r>
            <a:endParaRPr lang="es-CO" sz="1200" dirty="0">
              <a:solidFill>
                <a:srgbClr val="0070C0"/>
              </a:solidFill>
              <a:latin typeface="Montserrat" panose="02000505000000020004" pitchFamily="2" charset="77"/>
            </a:endParaRPr>
          </a:p>
        </p:txBody>
      </p:sp>
      <p:sp>
        <p:nvSpPr>
          <p:cNvPr id="17" name="Google Shape;251;p7">
            <a:extLst>
              <a:ext uri="{FF2B5EF4-FFF2-40B4-BE49-F238E27FC236}">
                <a16:creationId xmlns:a16="http://schemas.microsoft.com/office/drawing/2014/main" id="{6038217A-4CBD-B448-E63E-3C8A674AFEA6}"/>
              </a:ext>
            </a:extLst>
          </p:cNvPr>
          <p:cNvSpPr txBox="1"/>
          <p:nvPr/>
        </p:nvSpPr>
        <p:spPr>
          <a:xfrm>
            <a:off x="6199352" y="3730706"/>
            <a:ext cx="2024100"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1600" b="1" dirty="0">
                <a:solidFill>
                  <a:srgbClr val="E31413"/>
                </a:solidFill>
                <a:latin typeface="Montserrat" panose="02000505000000020004" pitchFamily="2" charset="77"/>
              </a:rPr>
              <a:t>Transición Energética</a:t>
            </a:r>
            <a:endParaRPr lang="es-CO" sz="1200" dirty="0">
              <a:solidFill>
                <a:srgbClr val="E31413"/>
              </a:solidFill>
              <a:latin typeface="Montserrat" panose="02000505000000020004" pitchFamily="2" charset="77"/>
            </a:endParaRPr>
          </a:p>
        </p:txBody>
      </p:sp>
      <p:sp>
        <p:nvSpPr>
          <p:cNvPr id="18" name="Google Shape;252;p7">
            <a:extLst>
              <a:ext uri="{FF2B5EF4-FFF2-40B4-BE49-F238E27FC236}">
                <a16:creationId xmlns:a16="http://schemas.microsoft.com/office/drawing/2014/main" id="{F3DEFAFE-B8AE-5C53-88C5-F75E3BB2645C}"/>
              </a:ext>
            </a:extLst>
          </p:cNvPr>
          <p:cNvSpPr txBox="1"/>
          <p:nvPr/>
        </p:nvSpPr>
        <p:spPr>
          <a:xfrm>
            <a:off x="8184286" y="3774856"/>
            <a:ext cx="1860600"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1600" b="1" dirty="0">
                <a:solidFill>
                  <a:srgbClr val="00B0F0"/>
                </a:solidFill>
                <a:latin typeface="Montserrat" panose="02000505000000020004" pitchFamily="2" charset="77"/>
              </a:rPr>
              <a:t>Autonomía Sanitaria</a:t>
            </a:r>
            <a:endParaRPr lang="es-CO" sz="1200" dirty="0">
              <a:solidFill>
                <a:srgbClr val="00B0F0"/>
              </a:solidFill>
              <a:latin typeface="Montserrat" panose="02000505000000020004" pitchFamily="2" charset="77"/>
            </a:endParaRPr>
          </a:p>
        </p:txBody>
      </p:sp>
      <p:sp>
        <p:nvSpPr>
          <p:cNvPr id="19" name="Google Shape;253;p7">
            <a:extLst>
              <a:ext uri="{FF2B5EF4-FFF2-40B4-BE49-F238E27FC236}">
                <a16:creationId xmlns:a16="http://schemas.microsoft.com/office/drawing/2014/main" id="{14010F22-07CE-6149-A78C-7DDD1824FCA4}"/>
              </a:ext>
            </a:extLst>
          </p:cNvPr>
          <p:cNvSpPr txBox="1"/>
          <p:nvPr/>
        </p:nvSpPr>
        <p:spPr>
          <a:xfrm>
            <a:off x="10189325" y="3762321"/>
            <a:ext cx="1632300" cy="677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1600" b="1" dirty="0">
                <a:solidFill>
                  <a:srgbClr val="7F6000"/>
                </a:solidFill>
                <a:latin typeface="Montserrat" panose="02000505000000020004" pitchFamily="2" charset="77"/>
              </a:rPr>
              <a:t>Ciencia para Paz</a:t>
            </a:r>
            <a:endParaRPr lang="es-CO" sz="1200" dirty="0">
              <a:solidFill>
                <a:srgbClr val="7F6000"/>
              </a:solidFill>
              <a:latin typeface="Montserrat" panose="02000505000000020004" pitchFamily="2" charset="77"/>
            </a:endParaRPr>
          </a:p>
        </p:txBody>
      </p:sp>
      <p:cxnSp>
        <p:nvCxnSpPr>
          <p:cNvPr id="20" name="Google Shape;234;p7">
            <a:extLst>
              <a:ext uri="{FF2B5EF4-FFF2-40B4-BE49-F238E27FC236}">
                <a16:creationId xmlns:a16="http://schemas.microsoft.com/office/drawing/2014/main" id="{86741387-9BA3-470C-DE2A-625C29C15EF2}"/>
              </a:ext>
            </a:extLst>
          </p:cNvPr>
          <p:cNvCxnSpPr>
            <a:cxnSpLocks/>
          </p:cNvCxnSpPr>
          <p:nvPr/>
        </p:nvCxnSpPr>
        <p:spPr>
          <a:xfrm>
            <a:off x="1789533" y="2265657"/>
            <a:ext cx="10149900" cy="0"/>
          </a:xfrm>
          <a:prstGeom prst="straightConnector1">
            <a:avLst/>
          </a:prstGeom>
          <a:noFill/>
          <a:ln w="38100" cap="flat" cmpd="sng">
            <a:solidFill>
              <a:srgbClr val="AEABAB"/>
            </a:solidFill>
            <a:prstDash val="solid"/>
            <a:miter lim="800000"/>
            <a:headEnd type="none" w="sm" len="sm"/>
            <a:tailEnd type="none" w="sm" len="sm"/>
          </a:ln>
        </p:spPr>
      </p:cxnSp>
      <p:sp>
        <p:nvSpPr>
          <p:cNvPr id="21" name="Google Shape;174;p2">
            <a:extLst>
              <a:ext uri="{FF2B5EF4-FFF2-40B4-BE49-F238E27FC236}">
                <a16:creationId xmlns:a16="http://schemas.microsoft.com/office/drawing/2014/main" id="{19155ED1-E065-52CD-D7D7-5AF941B62E6D}"/>
              </a:ext>
            </a:extLst>
          </p:cNvPr>
          <p:cNvSpPr txBox="1"/>
          <p:nvPr/>
        </p:nvSpPr>
        <p:spPr>
          <a:xfrm>
            <a:off x="350616" y="2691197"/>
            <a:ext cx="1189611"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F3F3F"/>
              </a:buClr>
              <a:buSzPts val="1600"/>
              <a:buFont typeface="Arial"/>
              <a:buNone/>
            </a:pPr>
            <a:r>
              <a:rPr lang="es-CO" sz="1600" b="1" i="0" u="none" strike="noStrike" cap="none" dirty="0">
                <a:solidFill>
                  <a:schemeClr val="bg1">
                    <a:lumMod val="50000"/>
                  </a:schemeClr>
                </a:solidFill>
                <a:latin typeface="Montserrat" panose="02000505000000020004" pitchFamily="2" charset="77"/>
                <a:sym typeface="Arial"/>
              </a:rPr>
              <a:t>Retos para las Misiones </a:t>
            </a:r>
          </a:p>
        </p:txBody>
      </p:sp>
      <p:sp>
        <p:nvSpPr>
          <p:cNvPr id="22" name="Google Shape;177;p2">
            <a:extLst>
              <a:ext uri="{FF2B5EF4-FFF2-40B4-BE49-F238E27FC236}">
                <a16:creationId xmlns:a16="http://schemas.microsoft.com/office/drawing/2014/main" id="{F34216E1-1F0A-CFF2-B2AB-87AB1AB33791}"/>
              </a:ext>
            </a:extLst>
          </p:cNvPr>
          <p:cNvSpPr txBox="1"/>
          <p:nvPr/>
        </p:nvSpPr>
        <p:spPr>
          <a:xfrm>
            <a:off x="4768120" y="2644688"/>
            <a:ext cx="1273820" cy="86173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54A8A"/>
              </a:buClr>
              <a:buSzPts val="1200"/>
              <a:buFont typeface="Arial"/>
              <a:buNone/>
            </a:pPr>
            <a:r>
              <a:rPr lang="es-CO" sz="1000" b="1" dirty="0">
                <a:solidFill>
                  <a:srgbClr val="154A8A"/>
                </a:solidFill>
                <a:latin typeface="Montserrat" panose="02000505000000020004" pitchFamily="2" charset="77"/>
              </a:rPr>
              <a:t>Garantizar la soberanía alimentaria y el derecho a la alimentación</a:t>
            </a:r>
          </a:p>
        </p:txBody>
      </p:sp>
      <p:sp>
        <p:nvSpPr>
          <p:cNvPr id="23" name="Google Shape;178;p2">
            <a:extLst>
              <a:ext uri="{FF2B5EF4-FFF2-40B4-BE49-F238E27FC236}">
                <a16:creationId xmlns:a16="http://schemas.microsoft.com/office/drawing/2014/main" id="{4D5A9CED-D274-5547-2976-4D25E6C86059}"/>
              </a:ext>
            </a:extLst>
          </p:cNvPr>
          <p:cNvSpPr txBox="1"/>
          <p:nvPr/>
        </p:nvSpPr>
        <p:spPr>
          <a:xfrm>
            <a:off x="6749405" y="2490800"/>
            <a:ext cx="1349711" cy="11695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E31413"/>
              </a:buClr>
              <a:buSzPts val="1200"/>
              <a:buFont typeface="Arial"/>
              <a:buNone/>
            </a:pPr>
            <a:r>
              <a:rPr lang="es-CO" sz="1000" b="1" i="0" u="none" strike="noStrike" cap="none" dirty="0">
                <a:solidFill>
                  <a:srgbClr val="E31413"/>
                </a:solidFill>
                <a:latin typeface="Montserrat" panose="02000505000000020004" pitchFamily="2" charset="77"/>
                <a:sym typeface="Arial"/>
              </a:rPr>
              <a:t>Asegurar la generación, acceso y uso de energías sostenibles para todos los colombianos</a:t>
            </a:r>
          </a:p>
        </p:txBody>
      </p:sp>
      <p:sp>
        <p:nvSpPr>
          <p:cNvPr id="24" name="Google Shape;179;p2">
            <a:extLst>
              <a:ext uri="{FF2B5EF4-FFF2-40B4-BE49-F238E27FC236}">
                <a16:creationId xmlns:a16="http://schemas.microsoft.com/office/drawing/2014/main" id="{75464D0A-BDC0-9B28-1FEA-B6001EF12415}"/>
              </a:ext>
            </a:extLst>
          </p:cNvPr>
          <p:cNvSpPr txBox="1"/>
          <p:nvPr/>
        </p:nvSpPr>
        <p:spPr>
          <a:xfrm>
            <a:off x="8838951" y="2567744"/>
            <a:ext cx="1376883" cy="10156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B0F0"/>
              </a:buClr>
              <a:buSzPts val="1200"/>
              <a:buFont typeface="Arial"/>
              <a:buNone/>
            </a:pPr>
            <a:r>
              <a:rPr lang="es-CO" sz="1000" b="1" i="0" u="none" strike="noStrike" cap="none" dirty="0">
                <a:solidFill>
                  <a:srgbClr val="00B0F0"/>
                </a:solidFill>
                <a:latin typeface="Montserrat" panose="02000505000000020004" pitchFamily="2" charset="77"/>
                <a:sym typeface="Arial"/>
              </a:rPr>
              <a:t>Garantizar la seguridad sanitaria, la salud y el bienestar de la población en el territorio nacional</a:t>
            </a:r>
          </a:p>
        </p:txBody>
      </p:sp>
      <p:grpSp>
        <p:nvGrpSpPr>
          <p:cNvPr id="25" name="Grupo 24">
            <a:extLst>
              <a:ext uri="{FF2B5EF4-FFF2-40B4-BE49-F238E27FC236}">
                <a16:creationId xmlns:a16="http://schemas.microsoft.com/office/drawing/2014/main" id="{A83A8207-F5CE-7250-B2F1-22941E3CCEA8}"/>
              </a:ext>
            </a:extLst>
          </p:cNvPr>
          <p:cNvGrpSpPr/>
          <p:nvPr/>
        </p:nvGrpSpPr>
        <p:grpSpPr>
          <a:xfrm>
            <a:off x="4150811" y="2801235"/>
            <a:ext cx="548640" cy="548640"/>
            <a:chOff x="4150811" y="2744336"/>
            <a:chExt cx="548640" cy="548640"/>
          </a:xfrm>
        </p:grpSpPr>
        <p:sp>
          <p:nvSpPr>
            <p:cNvPr id="26" name="Google Shape;182;p2">
              <a:extLst>
                <a:ext uri="{FF2B5EF4-FFF2-40B4-BE49-F238E27FC236}">
                  <a16:creationId xmlns:a16="http://schemas.microsoft.com/office/drawing/2014/main" id="{9860AE75-D5DB-345B-5CBD-D4D0A0D32629}"/>
                </a:ext>
              </a:extLst>
            </p:cNvPr>
            <p:cNvSpPr/>
            <p:nvPr/>
          </p:nvSpPr>
          <p:spPr>
            <a:xfrm rot="2761293">
              <a:off x="4150811" y="2744336"/>
              <a:ext cx="548640" cy="548640"/>
            </a:xfrm>
            <a:prstGeom prst="roundRect">
              <a:avLst>
                <a:gd name="adj" fmla="val 16667"/>
              </a:avLst>
            </a:prstGeom>
            <a:solidFill>
              <a:srgbClr val="154A8A"/>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lang="es-CO" sz="1800" b="0" i="0" u="none" strike="noStrike" cap="none" dirty="0">
                <a:solidFill>
                  <a:srgbClr val="FFFFFF"/>
                </a:solidFill>
                <a:latin typeface="Montserrat" panose="02000505000000020004" pitchFamily="2" charset="77"/>
                <a:sym typeface="Arial"/>
              </a:endParaRPr>
            </a:p>
          </p:txBody>
        </p:sp>
        <p:pic>
          <p:nvPicPr>
            <p:cNvPr id="27" name="Google Shape;183;p2" descr="GMO contorno">
              <a:extLst>
                <a:ext uri="{FF2B5EF4-FFF2-40B4-BE49-F238E27FC236}">
                  <a16:creationId xmlns:a16="http://schemas.microsoft.com/office/drawing/2014/main" id="{217BBEE9-4D96-DD4D-C939-D60746A256EE}"/>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222340" y="2810872"/>
              <a:ext cx="368374" cy="365760"/>
            </a:xfrm>
            <a:prstGeom prst="rect">
              <a:avLst/>
            </a:prstGeom>
            <a:noFill/>
            <a:ln>
              <a:noFill/>
            </a:ln>
          </p:spPr>
        </p:pic>
      </p:grpSp>
      <p:grpSp>
        <p:nvGrpSpPr>
          <p:cNvPr id="28" name="Grupo 27">
            <a:extLst>
              <a:ext uri="{FF2B5EF4-FFF2-40B4-BE49-F238E27FC236}">
                <a16:creationId xmlns:a16="http://schemas.microsoft.com/office/drawing/2014/main" id="{A45B5BCA-541B-968C-5A6A-D57256F72B44}"/>
              </a:ext>
            </a:extLst>
          </p:cNvPr>
          <p:cNvGrpSpPr/>
          <p:nvPr/>
        </p:nvGrpSpPr>
        <p:grpSpPr>
          <a:xfrm>
            <a:off x="6124030" y="2801235"/>
            <a:ext cx="548640" cy="548640"/>
            <a:chOff x="6124030" y="2747183"/>
            <a:chExt cx="548640" cy="548640"/>
          </a:xfrm>
        </p:grpSpPr>
        <p:sp>
          <p:nvSpPr>
            <p:cNvPr id="29" name="Google Shape;184;p2">
              <a:extLst>
                <a:ext uri="{FF2B5EF4-FFF2-40B4-BE49-F238E27FC236}">
                  <a16:creationId xmlns:a16="http://schemas.microsoft.com/office/drawing/2014/main" id="{7E641670-70A9-0D6F-AD58-0630A971BC18}"/>
                </a:ext>
              </a:extLst>
            </p:cNvPr>
            <p:cNvSpPr/>
            <p:nvPr/>
          </p:nvSpPr>
          <p:spPr>
            <a:xfrm rot="2761293">
              <a:off x="6124030" y="2747183"/>
              <a:ext cx="548640" cy="548640"/>
            </a:xfrm>
            <a:prstGeom prst="roundRect">
              <a:avLst>
                <a:gd name="adj" fmla="val 16667"/>
              </a:avLst>
            </a:prstGeom>
            <a:solidFill>
              <a:srgbClr val="E3141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lang="es-CO" sz="1800" b="0" i="0" u="none" strike="noStrike" cap="none" dirty="0">
                <a:solidFill>
                  <a:srgbClr val="FFFFFF"/>
                </a:solidFill>
                <a:latin typeface="Montserrat" panose="02000505000000020004" pitchFamily="2" charset="77"/>
                <a:sym typeface="Arial"/>
              </a:endParaRPr>
            </a:p>
          </p:txBody>
        </p:sp>
        <p:pic>
          <p:nvPicPr>
            <p:cNvPr id="30" name="Google Shape;185;p2" descr="energía renovable contorno">
              <a:extLst>
                <a:ext uri="{FF2B5EF4-FFF2-40B4-BE49-F238E27FC236}">
                  <a16:creationId xmlns:a16="http://schemas.microsoft.com/office/drawing/2014/main" id="{C52DD63D-EBD0-5550-9820-491E329FC2F2}"/>
                </a:ext>
              </a:extLst>
            </p:cNvPr>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6156804" y="2780612"/>
              <a:ext cx="460469" cy="457200"/>
            </a:xfrm>
            <a:prstGeom prst="rect">
              <a:avLst/>
            </a:prstGeom>
            <a:noFill/>
            <a:ln>
              <a:noFill/>
            </a:ln>
          </p:spPr>
        </p:pic>
      </p:grpSp>
      <p:grpSp>
        <p:nvGrpSpPr>
          <p:cNvPr id="31" name="Grupo 30">
            <a:extLst>
              <a:ext uri="{FF2B5EF4-FFF2-40B4-BE49-F238E27FC236}">
                <a16:creationId xmlns:a16="http://schemas.microsoft.com/office/drawing/2014/main" id="{91D5CAC2-1092-D6C4-9FD6-4E4180F13BAE}"/>
              </a:ext>
            </a:extLst>
          </p:cNvPr>
          <p:cNvGrpSpPr/>
          <p:nvPr/>
        </p:nvGrpSpPr>
        <p:grpSpPr>
          <a:xfrm>
            <a:off x="8180535" y="2801235"/>
            <a:ext cx="548640" cy="548640"/>
            <a:chOff x="8180535" y="2744789"/>
            <a:chExt cx="548640" cy="548640"/>
          </a:xfrm>
        </p:grpSpPr>
        <p:sp>
          <p:nvSpPr>
            <p:cNvPr id="32" name="Google Shape;186;p2">
              <a:extLst>
                <a:ext uri="{FF2B5EF4-FFF2-40B4-BE49-F238E27FC236}">
                  <a16:creationId xmlns:a16="http://schemas.microsoft.com/office/drawing/2014/main" id="{21ACA902-9675-E089-D5B2-4A2B40827E86}"/>
                </a:ext>
              </a:extLst>
            </p:cNvPr>
            <p:cNvSpPr/>
            <p:nvPr/>
          </p:nvSpPr>
          <p:spPr>
            <a:xfrm rot="2761293">
              <a:off x="8180535" y="2744789"/>
              <a:ext cx="548640" cy="548640"/>
            </a:xfrm>
            <a:prstGeom prst="roundRect">
              <a:avLst>
                <a:gd name="adj" fmla="val 16667"/>
              </a:avLst>
            </a:prstGeom>
            <a:solidFill>
              <a:srgbClr val="00B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lang="es-CO" sz="1800" b="0" i="0" u="none" strike="noStrike" cap="none" dirty="0">
                <a:solidFill>
                  <a:srgbClr val="FFFFFF"/>
                </a:solidFill>
                <a:latin typeface="Montserrat" panose="02000505000000020004" pitchFamily="2" charset="77"/>
                <a:sym typeface="Arial"/>
              </a:endParaRPr>
            </a:p>
          </p:txBody>
        </p:sp>
        <p:pic>
          <p:nvPicPr>
            <p:cNvPr id="33" name="Google Shape;187;p2" descr="Cuidado contorno">
              <a:extLst>
                <a:ext uri="{FF2B5EF4-FFF2-40B4-BE49-F238E27FC236}">
                  <a16:creationId xmlns:a16="http://schemas.microsoft.com/office/drawing/2014/main" id="{C1D98591-2C37-F229-4E79-DED741B3F2BA}"/>
                </a:ext>
              </a:extLst>
            </p:cNvPr>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8213980" y="2766771"/>
              <a:ext cx="460469" cy="457200"/>
            </a:xfrm>
            <a:prstGeom prst="rect">
              <a:avLst/>
            </a:prstGeom>
            <a:noFill/>
            <a:ln>
              <a:noFill/>
            </a:ln>
          </p:spPr>
        </p:pic>
      </p:grpSp>
      <p:grpSp>
        <p:nvGrpSpPr>
          <p:cNvPr id="34" name="Grupo 33">
            <a:extLst>
              <a:ext uri="{FF2B5EF4-FFF2-40B4-BE49-F238E27FC236}">
                <a16:creationId xmlns:a16="http://schemas.microsoft.com/office/drawing/2014/main" id="{5B461D83-47BB-E6D6-41BD-59E07EE97B39}"/>
              </a:ext>
            </a:extLst>
          </p:cNvPr>
          <p:cNvGrpSpPr/>
          <p:nvPr/>
        </p:nvGrpSpPr>
        <p:grpSpPr>
          <a:xfrm>
            <a:off x="10182390" y="2801235"/>
            <a:ext cx="548640" cy="548640"/>
            <a:chOff x="10182390" y="2702003"/>
            <a:chExt cx="548640" cy="548640"/>
          </a:xfrm>
        </p:grpSpPr>
        <p:sp>
          <p:nvSpPr>
            <p:cNvPr id="35" name="Google Shape;190;p2">
              <a:extLst>
                <a:ext uri="{FF2B5EF4-FFF2-40B4-BE49-F238E27FC236}">
                  <a16:creationId xmlns:a16="http://schemas.microsoft.com/office/drawing/2014/main" id="{7993B712-E295-ECFF-F7AE-E16EAEF1CD72}"/>
                </a:ext>
              </a:extLst>
            </p:cNvPr>
            <p:cNvSpPr/>
            <p:nvPr/>
          </p:nvSpPr>
          <p:spPr>
            <a:xfrm rot="2761293">
              <a:off x="10182390" y="2702003"/>
              <a:ext cx="548640" cy="548640"/>
            </a:xfrm>
            <a:prstGeom prst="roundRect">
              <a:avLst>
                <a:gd name="adj" fmla="val 16667"/>
              </a:avLst>
            </a:prstGeom>
            <a:solidFill>
              <a:srgbClr val="BF9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lang="es-CO" sz="1800" b="0" i="0" u="none" strike="noStrike" cap="none" dirty="0">
                <a:solidFill>
                  <a:srgbClr val="FFFFFF"/>
                </a:solidFill>
                <a:latin typeface="Montserrat" panose="02000505000000020004" pitchFamily="2" charset="77"/>
                <a:sym typeface="Arial"/>
              </a:endParaRPr>
            </a:p>
          </p:txBody>
        </p:sp>
        <p:pic>
          <p:nvPicPr>
            <p:cNvPr id="36" name="Google Shape;191;p2" descr="Cuidado contorno">
              <a:extLst>
                <a:ext uri="{FF2B5EF4-FFF2-40B4-BE49-F238E27FC236}">
                  <a16:creationId xmlns:a16="http://schemas.microsoft.com/office/drawing/2014/main" id="{CE95FEAE-6F0A-42B5-1840-848F3B390180}"/>
                </a:ext>
              </a:extLst>
            </p:cNvPr>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10215835" y="2723985"/>
              <a:ext cx="460469" cy="457200"/>
            </a:xfrm>
            <a:prstGeom prst="rect">
              <a:avLst/>
            </a:prstGeom>
            <a:noFill/>
            <a:ln>
              <a:noFill/>
            </a:ln>
          </p:spPr>
        </p:pic>
      </p:grpSp>
      <p:sp>
        <p:nvSpPr>
          <p:cNvPr id="37" name="Google Shape;176;p2">
            <a:extLst>
              <a:ext uri="{FF2B5EF4-FFF2-40B4-BE49-F238E27FC236}">
                <a16:creationId xmlns:a16="http://schemas.microsoft.com/office/drawing/2014/main" id="{25754843-3C2E-2CAF-E16F-95AEE59D3A4D}"/>
              </a:ext>
            </a:extLst>
          </p:cNvPr>
          <p:cNvSpPr txBox="1"/>
          <p:nvPr/>
        </p:nvSpPr>
        <p:spPr>
          <a:xfrm>
            <a:off x="2458093" y="2490800"/>
            <a:ext cx="1633133" cy="11695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BF9000"/>
              </a:buClr>
              <a:buSzPts val="1200"/>
              <a:buFont typeface="Arial"/>
              <a:buNone/>
            </a:pPr>
            <a:r>
              <a:rPr lang="es-CO" sz="1000" b="1" i="0" u="none" strike="noStrike" cap="none" dirty="0">
                <a:solidFill>
                  <a:srgbClr val="BF9000"/>
                </a:solidFill>
                <a:latin typeface="Montserrat" panose="02000505000000020004" pitchFamily="2" charset="77"/>
                <a:sym typeface="Arial"/>
              </a:rPr>
              <a:t>Aprovechar el conocimiento , conservación y el uso  sostenible  de la biodiversidad,  sus bienes y servicios ecosistémicos </a:t>
            </a:r>
            <a:endParaRPr lang="es-CO" sz="1000" b="0" i="0" u="none" strike="noStrike" cap="none" dirty="0">
              <a:solidFill>
                <a:srgbClr val="000000"/>
              </a:solidFill>
              <a:latin typeface="Montserrat" panose="02000505000000020004" pitchFamily="2" charset="77"/>
              <a:sym typeface="Arial"/>
            </a:endParaRPr>
          </a:p>
        </p:txBody>
      </p:sp>
      <p:grpSp>
        <p:nvGrpSpPr>
          <p:cNvPr id="38" name="Grupo 37">
            <a:extLst>
              <a:ext uri="{FF2B5EF4-FFF2-40B4-BE49-F238E27FC236}">
                <a16:creationId xmlns:a16="http://schemas.microsoft.com/office/drawing/2014/main" id="{4554CF0F-29B7-2942-3668-9B822F4EEF25}"/>
              </a:ext>
            </a:extLst>
          </p:cNvPr>
          <p:cNvGrpSpPr/>
          <p:nvPr/>
        </p:nvGrpSpPr>
        <p:grpSpPr>
          <a:xfrm>
            <a:off x="1880379" y="2801235"/>
            <a:ext cx="548640" cy="548640"/>
            <a:chOff x="1880379" y="2755382"/>
            <a:chExt cx="548640" cy="548640"/>
          </a:xfrm>
        </p:grpSpPr>
        <p:pic>
          <p:nvPicPr>
            <p:cNvPr id="39" name="Google Shape;181;p2" descr="Mapa topográfico contorno">
              <a:extLst>
                <a:ext uri="{FF2B5EF4-FFF2-40B4-BE49-F238E27FC236}">
                  <a16:creationId xmlns:a16="http://schemas.microsoft.com/office/drawing/2014/main" id="{2858D69F-E511-C585-5EDC-E6284DE8C4D0}"/>
                </a:ext>
              </a:extLst>
            </p:cNvPr>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2031700" y="2817584"/>
              <a:ext cx="350950" cy="348460"/>
            </a:xfrm>
            <a:prstGeom prst="rect">
              <a:avLst/>
            </a:prstGeom>
            <a:noFill/>
            <a:ln>
              <a:noFill/>
            </a:ln>
          </p:spPr>
        </p:pic>
        <p:sp>
          <p:nvSpPr>
            <p:cNvPr id="40" name="Google Shape;180;p2">
              <a:extLst>
                <a:ext uri="{FF2B5EF4-FFF2-40B4-BE49-F238E27FC236}">
                  <a16:creationId xmlns:a16="http://schemas.microsoft.com/office/drawing/2014/main" id="{4D813561-5A37-102C-DF56-F62E60636C92}"/>
                </a:ext>
              </a:extLst>
            </p:cNvPr>
            <p:cNvSpPr/>
            <p:nvPr/>
          </p:nvSpPr>
          <p:spPr>
            <a:xfrm rot="2761293">
              <a:off x="1880379" y="2755382"/>
              <a:ext cx="548640" cy="548640"/>
            </a:xfrm>
            <a:prstGeom prst="roundRect">
              <a:avLst>
                <a:gd name="adj" fmla="val 16667"/>
              </a:avLst>
            </a:prstGeom>
            <a:solidFill>
              <a:srgbClr val="FFB5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lang="es-CO" sz="1800" b="0" i="0" u="none" strike="noStrike" cap="none" dirty="0">
                <a:solidFill>
                  <a:srgbClr val="FFFFFF"/>
                </a:solidFill>
                <a:latin typeface="Montserrat" panose="02000505000000020004" pitchFamily="2" charset="77"/>
                <a:sym typeface="Arial"/>
              </a:endParaRPr>
            </a:p>
          </p:txBody>
        </p:sp>
        <p:pic>
          <p:nvPicPr>
            <p:cNvPr id="41" name="Google Shape;181;p2" descr="Mapa topográfico contorno">
              <a:extLst>
                <a:ext uri="{FF2B5EF4-FFF2-40B4-BE49-F238E27FC236}">
                  <a16:creationId xmlns:a16="http://schemas.microsoft.com/office/drawing/2014/main" id="{787F09DE-4318-2A4C-611C-E54461D7B214}"/>
                </a:ext>
              </a:extLst>
            </p:cNvPr>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1988195" y="2824359"/>
              <a:ext cx="350950" cy="348460"/>
            </a:xfrm>
            <a:prstGeom prst="rect">
              <a:avLst/>
            </a:prstGeom>
            <a:noFill/>
            <a:ln>
              <a:noFill/>
            </a:ln>
          </p:spPr>
        </p:pic>
      </p:grpSp>
      <p:sp>
        <p:nvSpPr>
          <p:cNvPr id="42" name="Google Shape;192;p2">
            <a:extLst>
              <a:ext uri="{FF2B5EF4-FFF2-40B4-BE49-F238E27FC236}">
                <a16:creationId xmlns:a16="http://schemas.microsoft.com/office/drawing/2014/main" id="{0FA2BD98-6449-56C3-516D-95A557FFD9D5}"/>
              </a:ext>
            </a:extLst>
          </p:cNvPr>
          <p:cNvSpPr txBox="1"/>
          <p:nvPr/>
        </p:nvSpPr>
        <p:spPr>
          <a:xfrm>
            <a:off x="10812697" y="2644688"/>
            <a:ext cx="1168990" cy="86173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BF9000"/>
              </a:buClr>
              <a:buSzPts val="1200"/>
              <a:buFont typeface="Arial"/>
              <a:buNone/>
            </a:pPr>
            <a:r>
              <a:rPr lang="es-CO" sz="1000" b="1" i="0" u="none" strike="noStrike" cap="none" dirty="0">
                <a:solidFill>
                  <a:srgbClr val="BF9000"/>
                </a:solidFill>
                <a:latin typeface="Montserrat" panose="02000505000000020004" pitchFamily="2" charset="77"/>
                <a:sym typeface="Arial"/>
              </a:rPr>
              <a:t>Poner fin a todas las formas de violencia en Colombia</a:t>
            </a:r>
          </a:p>
        </p:txBody>
      </p:sp>
      <p:sp>
        <p:nvSpPr>
          <p:cNvPr id="43" name="CuadroTexto 42">
            <a:extLst>
              <a:ext uri="{FF2B5EF4-FFF2-40B4-BE49-F238E27FC236}">
                <a16:creationId xmlns:a16="http://schemas.microsoft.com/office/drawing/2014/main" id="{926C97E3-8173-EEA8-19CE-C54DDCEA4EAA}"/>
              </a:ext>
            </a:extLst>
          </p:cNvPr>
          <p:cNvSpPr txBox="1"/>
          <p:nvPr/>
        </p:nvSpPr>
        <p:spPr>
          <a:xfrm>
            <a:off x="1988195" y="213360"/>
            <a:ext cx="8611000" cy="867890"/>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L="0" indent="0" algn="ctr">
              <a:lnSpc>
                <a:spcPct val="90000"/>
              </a:lnSpc>
              <a:buSzPts val="3200"/>
              <a:defRPr sz="2800" b="1">
                <a:solidFill>
                  <a:schemeClr val="tx1"/>
                </a:solidFill>
                <a:latin typeface="Montserrat" panose="02000505000000020004" pitchFamily="2" charset="77"/>
              </a:defRPr>
            </a:lvl1pPr>
          </a:lstStyle>
          <a:p>
            <a:r>
              <a:rPr lang="es-CO" dirty="0"/>
              <a:t>Apuesta del Sector de Ciencia, Tecnología e Innovación en el marco del PND 2022-2026</a:t>
            </a:r>
          </a:p>
        </p:txBody>
      </p:sp>
      <p:sp>
        <p:nvSpPr>
          <p:cNvPr id="44" name="Google Shape;218;p7">
            <a:extLst>
              <a:ext uri="{FF2B5EF4-FFF2-40B4-BE49-F238E27FC236}">
                <a16:creationId xmlns:a16="http://schemas.microsoft.com/office/drawing/2014/main" id="{30CA1E11-5C5C-BC56-950D-F8BDB8999561}"/>
              </a:ext>
            </a:extLst>
          </p:cNvPr>
          <p:cNvSpPr/>
          <p:nvPr/>
        </p:nvSpPr>
        <p:spPr>
          <a:xfrm>
            <a:off x="2339145" y="5682075"/>
            <a:ext cx="9443040" cy="330886"/>
          </a:xfrm>
          <a:prstGeom prst="roundRect">
            <a:avLst>
              <a:gd name="adj" fmla="val 16667"/>
            </a:avLst>
          </a:prstGeom>
          <a:solidFill>
            <a:srgbClr val="F2F2F2"/>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O" sz="1100" b="1" dirty="0">
                <a:latin typeface="Montserrat" panose="00000500000000000000" pitchFamily="2" charset="0"/>
                <a:sym typeface="Arial"/>
              </a:rPr>
              <a:t>Actores Diferenciales para el Cambio</a:t>
            </a:r>
          </a:p>
        </p:txBody>
      </p:sp>
      <p:sp>
        <p:nvSpPr>
          <p:cNvPr id="45" name="Google Shape;218;p7">
            <a:extLst>
              <a:ext uri="{FF2B5EF4-FFF2-40B4-BE49-F238E27FC236}">
                <a16:creationId xmlns:a16="http://schemas.microsoft.com/office/drawing/2014/main" id="{55CB55C1-D012-F374-E242-E6FFBCA3D960}"/>
              </a:ext>
            </a:extLst>
          </p:cNvPr>
          <p:cNvSpPr/>
          <p:nvPr/>
        </p:nvSpPr>
        <p:spPr>
          <a:xfrm>
            <a:off x="2355373" y="6094025"/>
            <a:ext cx="9443040" cy="330886"/>
          </a:xfrm>
          <a:prstGeom prst="roundRect">
            <a:avLst>
              <a:gd name="adj" fmla="val 16667"/>
            </a:avLst>
          </a:prstGeom>
          <a:solidFill>
            <a:srgbClr val="F2F2F2"/>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algn="ctr"/>
            <a:r>
              <a:rPr lang="es-CO" sz="1100" b="1" dirty="0">
                <a:latin typeface="Montserrat" panose="00000500000000000000" pitchFamily="2" charset="0"/>
                <a:sym typeface="Arial"/>
              </a:rPr>
              <a:t>Paz Total e Integral</a:t>
            </a:r>
          </a:p>
        </p:txBody>
      </p:sp>
    </p:spTree>
    <p:extLst>
      <p:ext uri="{BB962C8B-B14F-4D97-AF65-F5344CB8AC3E}">
        <p14:creationId xmlns:p14="http://schemas.microsoft.com/office/powerpoint/2010/main" val="3438985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DB1AF69-6E4C-6CF5-358D-9D18D536D02B}"/>
              </a:ext>
            </a:extLst>
          </p:cNvPr>
          <p:cNvPicPr>
            <a:picLocks noChangeAspect="1"/>
          </p:cNvPicPr>
          <p:nvPr/>
        </p:nvPicPr>
        <p:blipFill>
          <a:blip r:embed="rId3"/>
          <a:stretch>
            <a:fillRect/>
          </a:stretch>
        </p:blipFill>
        <p:spPr>
          <a:xfrm>
            <a:off x="10995132" y="209999"/>
            <a:ext cx="722206" cy="575813"/>
          </a:xfrm>
          <a:prstGeom prst="rect">
            <a:avLst/>
          </a:prstGeom>
        </p:spPr>
      </p:pic>
      <p:sp>
        <p:nvSpPr>
          <p:cNvPr id="51" name="Google Shape;137;p7">
            <a:extLst>
              <a:ext uri="{FF2B5EF4-FFF2-40B4-BE49-F238E27FC236}">
                <a16:creationId xmlns:a16="http://schemas.microsoft.com/office/drawing/2014/main" id="{39DD495C-DB96-EFD1-4BAD-529534BF7B29}"/>
              </a:ext>
            </a:extLst>
          </p:cNvPr>
          <p:cNvSpPr txBox="1">
            <a:spLocks/>
          </p:cNvSpPr>
          <p:nvPr/>
        </p:nvSpPr>
        <p:spPr>
          <a:xfrm>
            <a:off x="210879" y="907385"/>
            <a:ext cx="5530702" cy="1325563"/>
          </a:xfrm>
          <a:prstGeom prst="rect">
            <a:avLst/>
          </a:prstGeom>
          <a:noFill/>
          <a:ln>
            <a:noFill/>
          </a:ln>
        </p:spPr>
        <p:txBody>
          <a:bodyPr spcFirstLastPara="1" vert="horz" wrap="square" lIns="91425" tIns="45700" rIns="91425" bIns="45700" rtlCol="0" anchor="ctr" anchorCtr="0">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Bef>
                <a:spcPts val="0"/>
              </a:spcBef>
              <a:buClr>
                <a:schemeClr val="dk1"/>
              </a:buClr>
              <a:buSzPts val="4400"/>
              <a:buFont typeface="Helvetica Neue"/>
              <a:buNone/>
            </a:pPr>
            <a:r>
              <a:rPr lang="es-ES" sz="3600" b="1"/>
              <a:t>Políticas orientadas por misiones</a:t>
            </a:r>
            <a:endParaRPr lang="es-ES" sz="3600" b="1" dirty="0"/>
          </a:p>
        </p:txBody>
      </p:sp>
      <p:sp>
        <p:nvSpPr>
          <p:cNvPr id="52" name="Google Shape;137;p7">
            <a:extLst>
              <a:ext uri="{FF2B5EF4-FFF2-40B4-BE49-F238E27FC236}">
                <a16:creationId xmlns:a16="http://schemas.microsoft.com/office/drawing/2014/main" id="{8FEAD730-CEDD-F4A7-6EBB-020299357FFA}"/>
              </a:ext>
            </a:extLst>
          </p:cNvPr>
          <p:cNvSpPr txBox="1">
            <a:spLocks/>
          </p:cNvSpPr>
          <p:nvPr/>
        </p:nvSpPr>
        <p:spPr>
          <a:xfrm>
            <a:off x="210879" y="2041872"/>
            <a:ext cx="5530702" cy="574297"/>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400"/>
            </a:pPr>
            <a:r>
              <a:rPr lang="es-ES" sz="2400" b="1" dirty="0">
                <a:solidFill>
                  <a:schemeClr val="accent6">
                    <a:lumMod val="50000"/>
                  </a:schemeClr>
                </a:solidFill>
              </a:rPr>
              <a:t>Definición según OCDE, 2021</a:t>
            </a:r>
          </a:p>
        </p:txBody>
      </p:sp>
      <p:sp>
        <p:nvSpPr>
          <p:cNvPr id="53" name="Google Shape;137;p7">
            <a:extLst>
              <a:ext uri="{FF2B5EF4-FFF2-40B4-BE49-F238E27FC236}">
                <a16:creationId xmlns:a16="http://schemas.microsoft.com/office/drawing/2014/main" id="{C0D3FE5D-3C93-4A44-2D33-6A80DBBFC562}"/>
              </a:ext>
            </a:extLst>
          </p:cNvPr>
          <p:cNvSpPr txBox="1">
            <a:spLocks/>
          </p:cNvSpPr>
          <p:nvPr/>
        </p:nvSpPr>
        <p:spPr>
          <a:xfrm>
            <a:off x="118729" y="2793138"/>
            <a:ext cx="508591" cy="57429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400"/>
            </a:pPr>
            <a:r>
              <a:rPr lang="es-ES" sz="6600" b="1" dirty="0">
                <a:solidFill>
                  <a:schemeClr val="accent6">
                    <a:lumMod val="50000"/>
                  </a:schemeClr>
                </a:solidFill>
              </a:rPr>
              <a:t>1</a:t>
            </a:r>
          </a:p>
        </p:txBody>
      </p:sp>
      <p:sp>
        <p:nvSpPr>
          <p:cNvPr id="54" name="Google Shape;138;p7">
            <a:extLst>
              <a:ext uri="{FF2B5EF4-FFF2-40B4-BE49-F238E27FC236}">
                <a16:creationId xmlns:a16="http://schemas.microsoft.com/office/drawing/2014/main" id="{9374E46E-3014-7130-A7E3-F95C9E34BDDC}"/>
              </a:ext>
            </a:extLst>
          </p:cNvPr>
          <p:cNvSpPr txBox="1">
            <a:spLocks/>
          </p:cNvSpPr>
          <p:nvPr/>
        </p:nvSpPr>
        <p:spPr>
          <a:xfrm>
            <a:off x="806795" y="2807173"/>
            <a:ext cx="6159795" cy="701571"/>
          </a:xfrm>
          <a:prstGeom prst="rect">
            <a:avLst/>
          </a:prstGeom>
          <a:noFill/>
          <a:ln>
            <a:noFill/>
          </a:ln>
        </p:spPr>
        <p:txBody>
          <a:bodyPr spcFirstLastPara="1" vert="horz" wrap="square" lIns="91425" tIns="45700" rIns="91425" bIns="45700" rtlCol="0" anchor="t" anchorCtr="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28600" indent="-50800" algn="just">
              <a:spcBef>
                <a:spcPts val="0"/>
              </a:spcBef>
              <a:buClr>
                <a:schemeClr val="dk1"/>
              </a:buClr>
              <a:buSzPts val="2800"/>
            </a:pPr>
            <a:r>
              <a:rPr lang="es-MX" sz="1600" b="1"/>
              <a:t>Paquete coordinado de políticas de investigación e innovación</a:t>
            </a:r>
          </a:p>
          <a:p>
            <a:pPr marL="228600" indent="-50800" algn="just">
              <a:spcBef>
                <a:spcPts val="0"/>
              </a:spcBef>
              <a:buClr>
                <a:schemeClr val="dk1"/>
              </a:buClr>
              <a:buSzPts val="2800"/>
            </a:pPr>
            <a:r>
              <a:rPr lang="es-MX" sz="1600" b="1"/>
              <a:t>y medidas regulatorias </a:t>
            </a:r>
            <a:r>
              <a:rPr lang="es-MX" sz="1600"/>
              <a:t>diseñadas específicamente para movilizar</a:t>
            </a:r>
          </a:p>
          <a:p>
            <a:pPr marL="228600" indent="-50800" algn="just">
              <a:spcBef>
                <a:spcPts val="0"/>
              </a:spcBef>
              <a:buClr>
                <a:schemeClr val="dk1"/>
              </a:buClr>
              <a:buSzPts val="2800"/>
            </a:pPr>
            <a:r>
              <a:rPr lang="es-MX" sz="1600"/>
              <a:t>ciencia, tecnología e innovación.</a:t>
            </a:r>
          </a:p>
          <a:p>
            <a:pPr marL="228600" indent="-50800" algn="just">
              <a:spcBef>
                <a:spcPts val="0"/>
              </a:spcBef>
              <a:buClr>
                <a:schemeClr val="dk1"/>
              </a:buClr>
              <a:buSzPts val="2800"/>
            </a:pPr>
            <a:endParaRPr lang="es-MX" sz="1600" dirty="0"/>
          </a:p>
        </p:txBody>
      </p:sp>
      <p:sp>
        <p:nvSpPr>
          <p:cNvPr id="55" name="Google Shape;137;p7">
            <a:extLst>
              <a:ext uri="{FF2B5EF4-FFF2-40B4-BE49-F238E27FC236}">
                <a16:creationId xmlns:a16="http://schemas.microsoft.com/office/drawing/2014/main" id="{440ADBBC-E2B8-A3AD-C9FF-E85E9C81A8FD}"/>
              </a:ext>
            </a:extLst>
          </p:cNvPr>
          <p:cNvSpPr txBox="1">
            <a:spLocks/>
          </p:cNvSpPr>
          <p:nvPr/>
        </p:nvSpPr>
        <p:spPr>
          <a:xfrm>
            <a:off x="118728" y="3744070"/>
            <a:ext cx="508591" cy="57429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400"/>
            </a:pPr>
            <a:r>
              <a:rPr lang="es-ES" sz="6600" b="1" dirty="0">
                <a:solidFill>
                  <a:schemeClr val="accent6">
                    <a:lumMod val="50000"/>
                  </a:schemeClr>
                </a:solidFill>
              </a:rPr>
              <a:t>2</a:t>
            </a:r>
          </a:p>
        </p:txBody>
      </p:sp>
      <p:sp>
        <p:nvSpPr>
          <p:cNvPr id="56" name="Google Shape;138;p7">
            <a:extLst>
              <a:ext uri="{FF2B5EF4-FFF2-40B4-BE49-F238E27FC236}">
                <a16:creationId xmlns:a16="http://schemas.microsoft.com/office/drawing/2014/main" id="{C0CDDE88-89AE-06AF-5D3A-9512FE019705}"/>
              </a:ext>
            </a:extLst>
          </p:cNvPr>
          <p:cNvSpPr txBox="1">
            <a:spLocks/>
          </p:cNvSpPr>
          <p:nvPr/>
        </p:nvSpPr>
        <p:spPr>
          <a:xfrm>
            <a:off x="806795" y="3833029"/>
            <a:ext cx="6159794" cy="485338"/>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Helvetica Neue"/>
                <a:ea typeface="Helvetica Neue"/>
                <a:cs typeface="Helvetica Neue"/>
                <a:sym typeface="Helvetica Neue"/>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Helvetica Neue"/>
                <a:ea typeface="Helvetica Neue"/>
                <a:cs typeface="Helvetica Neue"/>
                <a:sym typeface="Helvetica Neue"/>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Helvetica Neue"/>
                <a:ea typeface="Helvetica Neue"/>
                <a:cs typeface="Helvetica Neue"/>
                <a:sym typeface="Helvetica Neue"/>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9pPr>
          </a:lstStyle>
          <a:p>
            <a:pPr marL="228600" indent="-50800" algn="just">
              <a:spcBef>
                <a:spcPts val="0"/>
              </a:spcBef>
              <a:buClr>
                <a:schemeClr val="dk1"/>
              </a:buClr>
              <a:buSzPts val="2800"/>
            </a:pPr>
            <a:r>
              <a:rPr lang="es-CO" sz="1500" dirty="0">
                <a:solidFill>
                  <a:schemeClr val="tx1"/>
                </a:solidFill>
              </a:rPr>
              <a:t>Con el fin de </a:t>
            </a:r>
            <a:r>
              <a:rPr lang="es-CO" sz="1500" b="1" dirty="0">
                <a:solidFill>
                  <a:schemeClr val="tx1"/>
                </a:solidFill>
              </a:rPr>
              <a:t>abordar objetivos bien definidos relacionados</a:t>
            </a:r>
          </a:p>
          <a:p>
            <a:pPr marL="228600" indent="-50800" algn="just">
              <a:spcBef>
                <a:spcPts val="0"/>
              </a:spcBef>
              <a:buClr>
                <a:schemeClr val="dk1"/>
              </a:buClr>
              <a:buSzPts val="2800"/>
            </a:pPr>
            <a:r>
              <a:rPr lang="es-CO" sz="1500" b="1" dirty="0">
                <a:solidFill>
                  <a:schemeClr val="tx1"/>
                </a:solidFill>
              </a:rPr>
              <a:t>con un desafío social</a:t>
            </a:r>
            <a:r>
              <a:rPr lang="es-CO" sz="1500" dirty="0">
                <a:solidFill>
                  <a:schemeClr val="tx1"/>
                </a:solidFill>
              </a:rPr>
              <a:t>, en un marco de tiempo establecido.</a:t>
            </a:r>
          </a:p>
          <a:p>
            <a:pPr marL="228600" indent="-50800" algn="just">
              <a:spcBef>
                <a:spcPts val="0"/>
              </a:spcBef>
              <a:buClr>
                <a:schemeClr val="dk1"/>
              </a:buClr>
              <a:buSzPts val="2800"/>
            </a:pPr>
            <a:endParaRPr lang="es-CO" sz="1500" dirty="0"/>
          </a:p>
        </p:txBody>
      </p:sp>
      <p:sp>
        <p:nvSpPr>
          <p:cNvPr id="57" name="Google Shape;137;p7">
            <a:extLst>
              <a:ext uri="{FF2B5EF4-FFF2-40B4-BE49-F238E27FC236}">
                <a16:creationId xmlns:a16="http://schemas.microsoft.com/office/drawing/2014/main" id="{9FC97793-6B6D-B724-FD8A-929246DBADDC}"/>
              </a:ext>
            </a:extLst>
          </p:cNvPr>
          <p:cNvSpPr txBox="1">
            <a:spLocks/>
          </p:cNvSpPr>
          <p:nvPr/>
        </p:nvSpPr>
        <p:spPr>
          <a:xfrm>
            <a:off x="118728" y="4695003"/>
            <a:ext cx="508591" cy="57429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400"/>
            </a:pPr>
            <a:r>
              <a:rPr lang="es-ES" sz="6600" b="1" dirty="0">
                <a:solidFill>
                  <a:schemeClr val="accent6">
                    <a:lumMod val="50000"/>
                  </a:schemeClr>
                </a:solidFill>
              </a:rPr>
              <a:t>3</a:t>
            </a:r>
          </a:p>
        </p:txBody>
      </p:sp>
      <p:sp>
        <p:nvSpPr>
          <p:cNvPr id="58" name="Google Shape;137;p7">
            <a:extLst>
              <a:ext uri="{FF2B5EF4-FFF2-40B4-BE49-F238E27FC236}">
                <a16:creationId xmlns:a16="http://schemas.microsoft.com/office/drawing/2014/main" id="{6DD0C2C3-F072-6245-43FB-3B03DB758EF4}"/>
              </a:ext>
            </a:extLst>
          </p:cNvPr>
          <p:cNvSpPr txBox="1">
            <a:spLocks/>
          </p:cNvSpPr>
          <p:nvPr/>
        </p:nvSpPr>
        <p:spPr>
          <a:xfrm>
            <a:off x="147080" y="5663466"/>
            <a:ext cx="508591" cy="57429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400"/>
            </a:pPr>
            <a:r>
              <a:rPr lang="es-ES" sz="6600" b="1" dirty="0">
                <a:solidFill>
                  <a:schemeClr val="accent6">
                    <a:lumMod val="50000"/>
                  </a:schemeClr>
                </a:solidFill>
              </a:rPr>
              <a:t>4</a:t>
            </a:r>
          </a:p>
        </p:txBody>
      </p:sp>
      <p:sp>
        <p:nvSpPr>
          <p:cNvPr id="59" name="Google Shape;138;p7">
            <a:extLst>
              <a:ext uri="{FF2B5EF4-FFF2-40B4-BE49-F238E27FC236}">
                <a16:creationId xmlns:a16="http://schemas.microsoft.com/office/drawing/2014/main" id="{ADDCEC0E-BDEC-6646-AF6C-8A131FAEDD36}"/>
              </a:ext>
            </a:extLst>
          </p:cNvPr>
          <p:cNvSpPr txBox="1">
            <a:spLocks/>
          </p:cNvSpPr>
          <p:nvPr/>
        </p:nvSpPr>
        <p:spPr>
          <a:xfrm>
            <a:off x="732367" y="5794875"/>
            <a:ext cx="6159794" cy="311477"/>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Helvetica Neue"/>
                <a:ea typeface="Helvetica Neue"/>
                <a:cs typeface="Helvetica Neue"/>
                <a:sym typeface="Helvetica Neue"/>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Helvetica Neue"/>
                <a:ea typeface="Helvetica Neue"/>
                <a:cs typeface="Helvetica Neue"/>
                <a:sym typeface="Helvetica Neue"/>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Helvetica Neue"/>
                <a:ea typeface="Helvetica Neue"/>
                <a:cs typeface="Helvetica Neue"/>
                <a:sym typeface="Helvetica Neue"/>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9pPr>
          </a:lstStyle>
          <a:p>
            <a:pPr marL="228600" indent="-50800" algn="just">
              <a:spcBef>
                <a:spcPts val="0"/>
              </a:spcBef>
              <a:buClr>
                <a:schemeClr val="dk1"/>
              </a:buClr>
              <a:buSzPts val="2800"/>
            </a:pPr>
            <a:r>
              <a:rPr lang="es-CO" sz="1500" b="1" dirty="0">
                <a:solidFill>
                  <a:schemeClr val="tx1"/>
                </a:solidFill>
              </a:rPr>
              <a:t>Atraviesan varios campos de políticas, sectores y disciplinas. </a:t>
            </a:r>
          </a:p>
          <a:p>
            <a:pPr marL="228600" indent="-50800" algn="just">
              <a:spcBef>
                <a:spcPts val="0"/>
              </a:spcBef>
              <a:buClr>
                <a:schemeClr val="dk1"/>
              </a:buClr>
              <a:buSzPts val="2800"/>
            </a:pPr>
            <a:endParaRPr lang="es-CO" sz="1500" dirty="0"/>
          </a:p>
        </p:txBody>
      </p:sp>
      <p:sp>
        <p:nvSpPr>
          <p:cNvPr id="60" name="Google Shape;138;p7">
            <a:extLst>
              <a:ext uri="{FF2B5EF4-FFF2-40B4-BE49-F238E27FC236}">
                <a16:creationId xmlns:a16="http://schemas.microsoft.com/office/drawing/2014/main" id="{9853CBAD-7502-6591-B00B-8807D305B403}"/>
              </a:ext>
            </a:extLst>
          </p:cNvPr>
          <p:cNvSpPr txBox="1">
            <a:spLocks/>
          </p:cNvSpPr>
          <p:nvPr/>
        </p:nvSpPr>
        <p:spPr>
          <a:xfrm>
            <a:off x="732367" y="4660922"/>
            <a:ext cx="6008670" cy="791398"/>
          </a:xfrm>
          <a:prstGeom prst="rect">
            <a:avLst/>
          </a:prstGeom>
          <a:noFill/>
          <a:ln>
            <a:noFill/>
          </a:ln>
        </p:spPr>
        <p:txBody>
          <a:bodyPr spcFirstLastPara="1" wrap="square" lIns="91425" tIns="45700" rIns="91425" bIns="45700" anchor="t" anchorCtr="0">
            <a:normAutofit fontScale="250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Helvetica Neue"/>
                <a:ea typeface="Helvetica Neue"/>
                <a:cs typeface="Helvetica Neue"/>
                <a:sym typeface="Helvetica Neue"/>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Helvetica Neue"/>
                <a:ea typeface="Helvetica Neue"/>
                <a:cs typeface="Helvetica Neue"/>
                <a:sym typeface="Helvetica Neue"/>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Helvetica Neue"/>
                <a:ea typeface="Helvetica Neue"/>
                <a:cs typeface="Helvetica Neue"/>
                <a:sym typeface="Helvetica Neue"/>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9pPr>
          </a:lstStyle>
          <a:p>
            <a:pPr marL="228600" indent="-50800" algn="just">
              <a:spcBef>
                <a:spcPts val="0"/>
              </a:spcBef>
              <a:buClr>
                <a:schemeClr val="dk1"/>
              </a:buClr>
              <a:buSzPts val="2800"/>
            </a:pPr>
            <a:r>
              <a:rPr lang="es-CO" sz="6000" dirty="0">
                <a:solidFill>
                  <a:schemeClr val="tx1"/>
                </a:solidFill>
              </a:rPr>
              <a:t> Estas políticas abarcan diferentes etapas del ciclo de innovación desde la investigación hasta la demostración y despliegue en el mercado, con una mezcla de instrumentos de impulso a la oferta y a la demanda.</a:t>
            </a:r>
          </a:p>
          <a:p>
            <a:pPr marL="228600" indent="-50800" algn="just">
              <a:spcBef>
                <a:spcPts val="0"/>
              </a:spcBef>
              <a:buClr>
                <a:schemeClr val="dk1"/>
              </a:buClr>
              <a:buSzPts val="2800"/>
            </a:pPr>
            <a:endParaRPr lang="es-CO" sz="1600" dirty="0"/>
          </a:p>
        </p:txBody>
      </p:sp>
      <p:sp>
        <p:nvSpPr>
          <p:cNvPr id="61" name="CuadroTexto 60">
            <a:extLst>
              <a:ext uri="{FF2B5EF4-FFF2-40B4-BE49-F238E27FC236}">
                <a16:creationId xmlns:a16="http://schemas.microsoft.com/office/drawing/2014/main" id="{18CCC5A1-81DE-0AB8-CE3A-9019972F71C5}"/>
              </a:ext>
            </a:extLst>
          </p:cNvPr>
          <p:cNvSpPr txBox="1"/>
          <p:nvPr/>
        </p:nvSpPr>
        <p:spPr>
          <a:xfrm>
            <a:off x="118728" y="6363120"/>
            <a:ext cx="6182832" cy="276999"/>
          </a:xfrm>
          <a:prstGeom prst="rect">
            <a:avLst/>
          </a:prstGeom>
          <a:noFill/>
        </p:spPr>
        <p:txBody>
          <a:bodyPr wrap="square">
            <a:spAutoFit/>
          </a:bodyPr>
          <a:lstStyle/>
          <a:p>
            <a:pPr marL="0" marR="0" lvl="0" indent="0" rtl="0">
              <a:lnSpc>
                <a:spcPct val="100000"/>
              </a:lnSpc>
              <a:spcBef>
                <a:spcPts val="0"/>
              </a:spcBef>
              <a:spcAft>
                <a:spcPts val="0"/>
              </a:spcAft>
              <a:buClr>
                <a:srgbClr val="262626"/>
              </a:buClr>
              <a:buSzPts val="1400"/>
              <a:buFont typeface="Arial"/>
              <a:buNone/>
            </a:pPr>
            <a:r>
              <a:rPr lang="es-CO" sz="1200" i="1" u="none" strike="noStrike" cap="none" dirty="0">
                <a:solidFill>
                  <a:srgbClr val="262626"/>
                </a:solidFill>
                <a:latin typeface="Helvetica Neue" panose="02000503000000020004" pitchFamily="2" charset="0"/>
                <a:ea typeface="Helvetica Neue" panose="02000503000000020004" pitchFamily="2" charset="0"/>
                <a:cs typeface="Helvetica Neue" panose="02000503000000020004" pitchFamily="2" charset="0"/>
                <a:sym typeface="Century Gothic"/>
              </a:rPr>
              <a:t>Fuente</a:t>
            </a:r>
            <a:r>
              <a:rPr lang="es-CO" sz="1200" i="1" u="none" strike="noStrike" cap="none" dirty="0">
                <a:solidFill>
                  <a:srgbClr val="262626"/>
                </a:solidFill>
                <a:latin typeface="Helvetica Neue" panose="02000503000000020004" pitchFamily="2" charset="0"/>
                <a:ea typeface="Helvetica Neue" panose="02000503000000020004" pitchFamily="2" charset="0"/>
                <a:cs typeface="Helvetica Neue" panose="02000503000000020004" pitchFamily="2" charset="0"/>
                <a:sym typeface="Arial"/>
              </a:rPr>
              <a:t>: OECD POLICY PAPER+S No. 100. February 2021</a:t>
            </a:r>
            <a:endParaRPr lang="es-CO" sz="1200" i="1" u="none" strike="noStrike" cap="none" dirty="0">
              <a:solidFill>
                <a:schemeClr val="dk1"/>
              </a:solidFill>
              <a:latin typeface="Helvetica Neue" panose="02000503000000020004" pitchFamily="2" charset="0"/>
              <a:ea typeface="Helvetica Neue" panose="02000503000000020004" pitchFamily="2" charset="0"/>
              <a:cs typeface="Helvetica Neue" panose="02000503000000020004" pitchFamily="2" charset="0"/>
              <a:sym typeface="Arial"/>
            </a:endParaRPr>
          </a:p>
        </p:txBody>
      </p:sp>
      <p:sp>
        <p:nvSpPr>
          <p:cNvPr id="64" name="Google Shape;137;p7">
            <a:extLst>
              <a:ext uri="{FF2B5EF4-FFF2-40B4-BE49-F238E27FC236}">
                <a16:creationId xmlns:a16="http://schemas.microsoft.com/office/drawing/2014/main" id="{515B8075-DB8F-F983-A304-C58F525FC9BF}"/>
              </a:ext>
            </a:extLst>
          </p:cNvPr>
          <p:cNvSpPr txBox="1">
            <a:spLocks/>
          </p:cNvSpPr>
          <p:nvPr/>
        </p:nvSpPr>
        <p:spPr>
          <a:xfrm>
            <a:off x="199993" y="2041872"/>
            <a:ext cx="5530702" cy="574297"/>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400"/>
            </a:pPr>
            <a:r>
              <a:rPr lang="es-ES" sz="2400" b="1" dirty="0">
                <a:solidFill>
                  <a:schemeClr val="accent6">
                    <a:lumMod val="50000"/>
                  </a:schemeClr>
                </a:solidFill>
              </a:rPr>
              <a:t>Definición según OCDE, 2021</a:t>
            </a:r>
          </a:p>
        </p:txBody>
      </p:sp>
      <p:sp>
        <p:nvSpPr>
          <p:cNvPr id="65" name="Google Shape;137;p7">
            <a:extLst>
              <a:ext uri="{FF2B5EF4-FFF2-40B4-BE49-F238E27FC236}">
                <a16:creationId xmlns:a16="http://schemas.microsoft.com/office/drawing/2014/main" id="{72DDF44D-2DAB-7A2D-72CB-2A95FF8D5B29}"/>
              </a:ext>
            </a:extLst>
          </p:cNvPr>
          <p:cNvSpPr txBox="1">
            <a:spLocks/>
          </p:cNvSpPr>
          <p:nvPr/>
        </p:nvSpPr>
        <p:spPr>
          <a:xfrm>
            <a:off x="107843" y="2793138"/>
            <a:ext cx="508591" cy="57429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400"/>
            </a:pPr>
            <a:r>
              <a:rPr lang="es-ES" sz="6600" b="1" dirty="0">
                <a:solidFill>
                  <a:schemeClr val="accent6">
                    <a:lumMod val="50000"/>
                  </a:schemeClr>
                </a:solidFill>
              </a:rPr>
              <a:t>1</a:t>
            </a:r>
          </a:p>
        </p:txBody>
      </p:sp>
      <p:sp>
        <p:nvSpPr>
          <p:cNvPr id="66" name="Google Shape;138;p7">
            <a:extLst>
              <a:ext uri="{FF2B5EF4-FFF2-40B4-BE49-F238E27FC236}">
                <a16:creationId xmlns:a16="http://schemas.microsoft.com/office/drawing/2014/main" id="{662DEA04-346A-18AA-DB63-78839FC0A518}"/>
              </a:ext>
            </a:extLst>
          </p:cNvPr>
          <p:cNvSpPr txBox="1">
            <a:spLocks/>
          </p:cNvSpPr>
          <p:nvPr/>
        </p:nvSpPr>
        <p:spPr>
          <a:xfrm>
            <a:off x="795909" y="2807173"/>
            <a:ext cx="6491859" cy="1025856"/>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Helvetica Neue"/>
                <a:ea typeface="Helvetica Neue"/>
                <a:cs typeface="Helvetica Neue"/>
                <a:sym typeface="Helvetica Neue"/>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Helvetica Neue"/>
                <a:ea typeface="Helvetica Neue"/>
                <a:cs typeface="Helvetica Neue"/>
                <a:sym typeface="Helvetica Neue"/>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Helvetica Neue"/>
                <a:ea typeface="Helvetica Neue"/>
                <a:cs typeface="Helvetica Neue"/>
                <a:sym typeface="Helvetica Neue"/>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9pPr>
          </a:lstStyle>
          <a:p>
            <a:pPr marL="228600" indent="-50800" algn="just">
              <a:spcBef>
                <a:spcPts val="0"/>
              </a:spcBef>
              <a:buClr>
                <a:schemeClr val="dk1"/>
              </a:buClr>
              <a:buSzPts val="2800"/>
            </a:pPr>
            <a:endParaRPr lang="es-MX" sz="1600" dirty="0"/>
          </a:p>
        </p:txBody>
      </p:sp>
      <p:sp>
        <p:nvSpPr>
          <p:cNvPr id="67" name="Google Shape;137;p7">
            <a:extLst>
              <a:ext uri="{FF2B5EF4-FFF2-40B4-BE49-F238E27FC236}">
                <a16:creationId xmlns:a16="http://schemas.microsoft.com/office/drawing/2014/main" id="{BDBC2B3C-FFA4-4C2B-15BD-B0B948866857}"/>
              </a:ext>
            </a:extLst>
          </p:cNvPr>
          <p:cNvSpPr txBox="1">
            <a:spLocks/>
          </p:cNvSpPr>
          <p:nvPr/>
        </p:nvSpPr>
        <p:spPr>
          <a:xfrm>
            <a:off x="107842" y="3744070"/>
            <a:ext cx="508591" cy="57429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400"/>
            </a:pPr>
            <a:r>
              <a:rPr lang="es-ES" sz="6600" b="1" dirty="0">
                <a:solidFill>
                  <a:schemeClr val="accent6">
                    <a:lumMod val="50000"/>
                  </a:schemeClr>
                </a:solidFill>
              </a:rPr>
              <a:t>2</a:t>
            </a:r>
          </a:p>
        </p:txBody>
      </p:sp>
      <p:sp>
        <p:nvSpPr>
          <p:cNvPr id="68" name="Google Shape;138;p7">
            <a:extLst>
              <a:ext uri="{FF2B5EF4-FFF2-40B4-BE49-F238E27FC236}">
                <a16:creationId xmlns:a16="http://schemas.microsoft.com/office/drawing/2014/main" id="{730F59FA-8D39-54E8-3B7A-70DB0E1CC630}"/>
              </a:ext>
            </a:extLst>
          </p:cNvPr>
          <p:cNvSpPr txBox="1">
            <a:spLocks/>
          </p:cNvSpPr>
          <p:nvPr/>
        </p:nvSpPr>
        <p:spPr>
          <a:xfrm>
            <a:off x="795909" y="3833029"/>
            <a:ext cx="6159794" cy="485338"/>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Helvetica Neue"/>
                <a:ea typeface="Helvetica Neue"/>
                <a:cs typeface="Helvetica Neue"/>
                <a:sym typeface="Helvetica Neue"/>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Helvetica Neue"/>
                <a:ea typeface="Helvetica Neue"/>
                <a:cs typeface="Helvetica Neue"/>
                <a:sym typeface="Helvetica Neue"/>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Helvetica Neue"/>
                <a:ea typeface="Helvetica Neue"/>
                <a:cs typeface="Helvetica Neue"/>
                <a:sym typeface="Helvetica Neue"/>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9pPr>
          </a:lstStyle>
          <a:p>
            <a:pPr marL="228600" indent="-50800" algn="just">
              <a:spcBef>
                <a:spcPts val="0"/>
              </a:spcBef>
              <a:buClr>
                <a:schemeClr val="dk1"/>
              </a:buClr>
              <a:buSzPts val="2800"/>
            </a:pPr>
            <a:endParaRPr lang="es-CO" sz="1500" dirty="0"/>
          </a:p>
        </p:txBody>
      </p:sp>
      <p:sp>
        <p:nvSpPr>
          <p:cNvPr id="69" name="Google Shape;137;p7">
            <a:extLst>
              <a:ext uri="{FF2B5EF4-FFF2-40B4-BE49-F238E27FC236}">
                <a16:creationId xmlns:a16="http://schemas.microsoft.com/office/drawing/2014/main" id="{609BE370-E314-3BD7-A82D-83727655F02E}"/>
              </a:ext>
            </a:extLst>
          </p:cNvPr>
          <p:cNvSpPr txBox="1">
            <a:spLocks/>
          </p:cNvSpPr>
          <p:nvPr/>
        </p:nvSpPr>
        <p:spPr>
          <a:xfrm>
            <a:off x="107842" y="4695003"/>
            <a:ext cx="508591" cy="57429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400"/>
            </a:pPr>
            <a:r>
              <a:rPr lang="es-ES" sz="6600" b="1" dirty="0">
                <a:solidFill>
                  <a:schemeClr val="accent6">
                    <a:lumMod val="50000"/>
                  </a:schemeClr>
                </a:solidFill>
              </a:rPr>
              <a:t>3</a:t>
            </a:r>
          </a:p>
        </p:txBody>
      </p:sp>
      <p:sp>
        <p:nvSpPr>
          <p:cNvPr id="70" name="Google Shape;137;p7">
            <a:extLst>
              <a:ext uri="{FF2B5EF4-FFF2-40B4-BE49-F238E27FC236}">
                <a16:creationId xmlns:a16="http://schemas.microsoft.com/office/drawing/2014/main" id="{635892B7-F281-A681-19F2-73FDFC9F90CD}"/>
              </a:ext>
            </a:extLst>
          </p:cNvPr>
          <p:cNvSpPr txBox="1">
            <a:spLocks/>
          </p:cNvSpPr>
          <p:nvPr/>
        </p:nvSpPr>
        <p:spPr>
          <a:xfrm>
            <a:off x="136194" y="5663466"/>
            <a:ext cx="508591" cy="57429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400"/>
            </a:pPr>
            <a:r>
              <a:rPr lang="es-ES" sz="6600" b="1" dirty="0">
                <a:solidFill>
                  <a:schemeClr val="accent6">
                    <a:lumMod val="50000"/>
                  </a:schemeClr>
                </a:solidFill>
              </a:rPr>
              <a:t>4</a:t>
            </a:r>
          </a:p>
        </p:txBody>
      </p:sp>
      <p:sp>
        <p:nvSpPr>
          <p:cNvPr id="72" name="Google Shape;138;p7">
            <a:extLst>
              <a:ext uri="{FF2B5EF4-FFF2-40B4-BE49-F238E27FC236}">
                <a16:creationId xmlns:a16="http://schemas.microsoft.com/office/drawing/2014/main" id="{D28D277B-ADB7-30AA-C7A3-4551C4EE7B75}"/>
              </a:ext>
            </a:extLst>
          </p:cNvPr>
          <p:cNvSpPr txBox="1">
            <a:spLocks/>
          </p:cNvSpPr>
          <p:nvPr/>
        </p:nvSpPr>
        <p:spPr>
          <a:xfrm>
            <a:off x="721481" y="4660922"/>
            <a:ext cx="6008670" cy="791398"/>
          </a:xfrm>
          <a:prstGeom prst="rect">
            <a:avLst/>
          </a:prstGeom>
          <a:noFill/>
          <a:ln>
            <a:noFill/>
          </a:ln>
        </p:spPr>
        <p:txBody>
          <a:bodyPr spcFirstLastPara="1" wrap="square" lIns="91425" tIns="45700" rIns="91425" bIns="45700" anchor="t" anchorCtr="0">
            <a:normAutofit fontScale="92500"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Helvetica Neue"/>
                <a:ea typeface="Helvetica Neue"/>
                <a:cs typeface="Helvetica Neue"/>
                <a:sym typeface="Helvetica Neue"/>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Helvetica Neue"/>
                <a:ea typeface="Helvetica Neue"/>
                <a:cs typeface="Helvetica Neue"/>
                <a:sym typeface="Helvetica Neue"/>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Helvetica Neue"/>
                <a:ea typeface="Helvetica Neue"/>
                <a:cs typeface="Helvetica Neue"/>
                <a:sym typeface="Helvetica Neue"/>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Helvetica Neue"/>
                <a:ea typeface="Helvetica Neue"/>
                <a:cs typeface="Helvetica Neue"/>
                <a:sym typeface="Helvetica Neue"/>
              </a:defRPr>
            </a:lvl9pPr>
          </a:lstStyle>
          <a:p>
            <a:pPr marL="228600" indent="-50800" algn="just">
              <a:spcBef>
                <a:spcPts val="0"/>
              </a:spcBef>
              <a:buClr>
                <a:schemeClr val="dk1"/>
              </a:buClr>
              <a:buSzPts val="2800"/>
            </a:pPr>
            <a:r>
              <a:rPr lang="es-CO" sz="6000" dirty="0">
                <a:solidFill>
                  <a:schemeClr val="tx1"/>
                </a:solidFill>
              </a:rPr>
              <a:t> </a:t>
            </a:r>
            <a:endParaRPr lang="es-CO" sz="1600" dirty="0"/>
          </a:p>
        </p:txBody>
      </p:sp>
      <p:pic>
        <p:nvPicPr>
          <p:cNvPr id="98" name="Imagen 97">
            <a:extLst>
              <a:ext uri="{FF2B5EF4-FFF2-40B4-BE49-F238E27FC236}">
                <a16:creationId xmlns:a16="http://schemas.microsoft.com/office/drawing/2014/main" id="{F66B58C5-9FAF-D5BD-09D6-1CE0A906D6AF}"/>
              </a:ext>
            </a:extLst>
          </p:cNvPr>
          <p:cNvPicPr>
            <a:picLocks noChangeAspect="1"/>
          </p:cNvPicPr>
          <p:nvPr/>
        </p:nvPicPr>
        <p:blipFill rotWithShape="1">
          <a:blip r:embed="rId4"/>
          <a:srcRect l="51115" t="1600" r="-7728" b="-2442"/>
          <a:stretch/>
        </p:blipFill>
        <p:spPr>
          <a:xfrm>
            <a:off x="8021643" y="907385"/>
            <a:ext cx="4170357" cy="5015060"/>
          </a:xfrm>
          <a:prstGeom prst="rect">
            <a:avLst/>
          </a:prstGeom>
        </p:spPr>
      </p:pic>
    </p:spTree>
    <p:extLst>
      <p:ext uri="{BB962C8B-B14F-4D97-AF65-F5344CB8AC3E}">
        <p14:creationId xmlns:p14="http://schemas.microsoft.com/office/powerpoint/2010/main" val="412407518"/>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1424</TotalTime>
  <Words>7395</Words>
  <Application>Microsoft Office PowerPoint</Application>
  <PresentationFormat>Panorámica</PresentationFormat>
  <Paragraphs>910</Paragraphs>
  <Slides>70</Slides>
  <Notes>4</Notes>
  <HiddenSlides>0</HiddenSlides>
  <MMClips>0</MMClips>
  <ScaleCrop>false</ScaleCrop>
  <HeadingPairs>
    <vt:vector size="6" baseType="variant">
      <vt:variant>
        <vt:lpstr>Fuentes usadas</vt:lpstr>
      </vt:variant>
      <vt:variant>
        <vt:i4>14</vt:i4>
      </vt:variant>
      <vt:variant>
        <vt:lpstr>Tema</vt:lpstr>
      </vt:variant>
      <vt:variant>
        <vt:i4>1</vt:i4>
      </vt:variant>
      <vt:variant>
        <vt:lpstr>Títulos de diapositiva</vt:lpstr>
      </vt:variant>
      <vt:variant>
        <vt:i4>70</vt:i4>
      </vt:variant>
    </vt:vector>
  </HeadingPairs>
  <TitlesOfParts>
    <vt:vector size="85" baseType="lpstr">
      <vt:lpstr>Aptos</vt:lpstr>
      <vt:lpstr>Aptos Display</vt:lpstr>
      <vt:lpstr>Arial</vt:lpstr>
      <vt:lpstr>Calibri</vt:lpstr>
      <vt:lpstr>Helvetica Neue</vt:lpstr>
      <vt:lpstr>Montserrat</vt:lpstr>
      <vt:lpstr>Montserrat Black</vt:lpstr>
      <vt:lpstr>Montserrat ExtraBold</vt:lpstr>
      <vt:lpstr>Montserrat Light</vt:lpstr>
      <vt:lpstr>Montserrat Medium</vt:lpstr>
      <vt:lpstr>Montserrat SemiBold</vt:lpstr>
      <vt:lpstr>Wingdings</vt:lpstr>
      <vt:lpstr>Work Sans Light</vt:lpstr>
      <vt:lpstr>Work Sans SemiBold</vt:lpstr>
      <vt:lpstr>Tema de Office</vt:lpstr>
      <vt:lpstr>Presentación de PowerPoint</vt:lpstr>
      <vt:lpstr>Ejercicio de Planeación Estratégica Minciencias 2023-2026 y generación de insumos para el PND 2022-2026</vt:lpstr>
      <vt:lpstr>Contenido</vt:lpstr>
      <vt:lpstr>Normativa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¡MUCHAS 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Raúl Hernando Mosquera Arce</dc:creator>
  <cp:lastModifiedBy>Martha Lucía Quintero García</cp:lastModifiedBy>
  <cp:revision>5</cp:revision>
  <dcterms:created xsi:type="dcterms:W3CDTF">2024-07-04T21:28:51Z</dcterms:created>
  <dcterms:modified xsi:type="dcterms:W3CDTF">2024-08-14T21:03:44Z</dcterms:modified>
</cp:coreProperties>
</file>